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954" r:id="rId4"/>
  </p:sldMasterIdLst>
  <p:notesMasterIdLst>
    <p:notesMasterId r:id="rId17"/>
  </p:notesMasterIdLst>
  <p:handoutMasterIdLst>
    <p:handoutMasterId r:id="rId18"/>
  </p:handoutMasterIdLst>
  <p:sldIdLst>
    <p:sldId id="261" r:id="rId5"/>
    <p:sldId id="349" r:id="rId6"/>
    <p:sldId id="348" r:id="rId7"/>
    <p:sldId id="341" r:id="rId8"/>
    <p:sldId id="345" r:id="rId9"/>
    <p:sldId id="346" r:id="rId10"/>
    <p:sldId id="347" r:id="rId11"/>
    <p:sldId id="337" r:id="rId12"/>
    <p:sldId id="338" r:id="rId13"/>
    <p:sldId id="339" r:id="rId14"/>
    <p:sldId id="340" r:id="rId15"/>
    <p:sldId id="33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EA8B00"/>
    <a:srgbClr val="FFFFFF"/>
    <a:srgbClr val="FF9900"/>
    <a:srgbClr val="E43314"/>
    <a:srgbClr val="87175F"/>
    <a:srgbClr val="EEC621"/>
    <a:srgbClr val="E58C09"/>
    <a:srgbClr val="43467B"/>
    <a:srgbClr val="AEA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4" autoAdjust="0"/>
  </p:normalViewPr>
  <p:slideViewPr>
    <p:cSldViewPr>
      <p:cViewPr varScale="1">
        <p:scale>
          <a:sx n="88" d="100"/>
          <a:sy n="88" d="100"/>
        </p:scale>
        <p:origin x="494" y="72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6/10/2022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6/10/2022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nual Input 3"/>
          <p:cNvSpPr/>
          <p:nvPr userDrawn="1"/>
        </p:nvSpPr>
        <p:spPr>
          <a:xfrm rot="16200000" flipH="1">
            <a:off x="4189140" y="-1144860"/>
            <a:ext cx="6957392" cy="9048328"/>
          </a:xfrm>
          <a:prstGeom prst="flowChartManualInpu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nual Input 3"/>
          <p:cNvSpPr/>
          <p:nvPr userDrawn="1"/>
        </p:nvSpPr>
        <p:spPr>
          <a:xfrm rot="16200000" flipH="1">
            <a:off x="4189140" y="-1144860"/>
            <a:ext cx="6957392" cy="9048328"/>
          </a:xfrm>
          <a:prstGeom prst="flowChartManualInpu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EA8B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59176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nual Input 3"/>
          <p:cNvSpPr/>
          <p:nvPr userDrawn="1"/>
        </p:nvSpPr>
        <p:spPr>
          <a:xfrm rot="16200000" flipH="1">
            <a:off x="4189140" y="-1144860"/>
            <a:ext cx="6957392" cy="9048328"/>
          </a:xfrm>
          <a:prstGeom prst="flowChartManualInpu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E4331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0987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_Blue_Triangle patch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E4331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4561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rgbClr val="E43314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9144" y="0"/>
            <a:ext cx="12211144" cy="6858000"/>
          </a:xfrm>
          <a:prstGeom prst="rect">
            <a:avLst/>
          </a:prstGeom>
          <a:solidFill>
            <a:srgbClr val="E433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-19144" y="2060848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62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4014" r:id="rId18"/>
    <p:sldLayoutId id="2147484013" r:id="rId19"/>
    <p:sldLayoutId id="2147484016" r:id="rId20"/>
    <p:sldLayoutId id="2147483967" r:id="rId21"/>
    <p:sldLayoutId id="2147483968" r:id="rId22"/>
    <p:sldLayoutId id="2147483987" r:id="rId23"/>
    <p:sldLayoutId id="2147483969" r:id="rId24"/>
    <p:sldLayoutId id="2147483970" r:id="rId25"/>
    <p:sldLayoutId id="2147483971" r:id="rId26"/>
    <p:sldLayoutId id="2147483972" r:id="rId27"/>
    <p:sldLayoutId id="2147483973" r:id="rId28"/>
    <p:sldLayoutId id="2147483978" r:id="rId29"/>
    <p:sldLayoutId id="2147483974" r:id="rId30"/>
    <p:sldLayoutId id="2147483975" r:id="rId31"/>
    <p:sldLayoutId id="2147483976" r:id="rId32"/>
    <p:sldLayoutId id="2147483977" r:id="rId33"/>
    <p:sldLayoutId id="2147483988" r:id="rId34"/>
    <p:sldLayoutId id="2147483989" r:id="rId35"/>
    <p:sldLayoutId id="2147483990" r:id="rId36"/>
    <p:sldLayoutId id="2147483991" r:id="rId37"/>
    <p:sldLayoutId id="2147483992" r:id="rId38"/>
    <p:sldLayoutId id="2147483993" r:id="rId39"/>
    <p:sldLayoutId id="2147483995" r:id="rId40"/>
    <p:sldLayoutId id="2147484002" r:id="rId41"/>
    <p:sldLayoutId id="2147484003" r:id="rId42"/>
    <p:sldLayoutId id="2147484004" r:id="rId43"/>
    <p:sldLayoutId id="2147483994" r:id="rId44"/>
    <p:sldLayoutId id="2147484005" r:id="rId45"/>
    <p:sldLayoutId id="2147484006" r:id="rId46"/>
    <p:sldLayoutId id="2147483979" r:id="rId47"/>
    <p:sldLayoutId id="2147483980" r:id="rId48"/>
    <p:sldLayoutId id="2147483981" r:id="rId49"/>
    <p:sldLayoutId id="2147483982" r:id="rId50"/>
    <p:sldLayoutId id="2147483983" r:id="rId51"/>
    <p:sldLayoutId id="2147484015" r:id="rId52"/>
    <p:sldLayoutId id="2147483984" r:id="rId53"/>
    <p:sldLayoutId id="2147483985" r:id="rId54"/>
    <p:sldLayoutId id="2147483986" r:id="rId55"/>
    <p:sldLayoutId id="2147484008" r:id="rId56"/>
    <p:sldLayoutId id="2147484009" r:id="rId57"/>
    <p:sldLayoutId id="2147484010" r:id="rId58"/>
    <p:sldLayoutId id="2147484011" r:id="rId59"/>
    <p:sldLayoutId id="2147484012" r:id="rId6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l@mail.com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Relationship Id="rId4" Type="http://schemas.openxmlformats.org/officeDocument/2006/relationships/hyperlink" Target="mailto:j@mail.com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005990" y="6223620"/>
            <a:ext cx="900100" cy="360040"/>
          </a:xfrm>
          <a:prstGeom prst="rect">
            <a:avLst/>
          </a:prstGeom>
          <a:solidFill>
            <a:srgbClr val="EA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arallelogram 7"/>
          <p:cNvSpPr/>
          <p:nvPr/>
        </p:nvSpPr>
        <p:spPr>
          <a:xfrm>
            <a:off x="233324" y="2858923"/>
            <a:ext cx="3024336" cy="1861051"/>
          </a:xfrm>
          <a:prstGeom prst="parallelogram">
            <a:avLst/>
          </a:prstGeom>
          <a:solidFill>
            <a:srgbClr val="EA8B00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Parallelogram 12"/>
          <p:cNvSpPr/>
          <p:nvPr/>
        </p:nvSpPr>
        <p:spPr>
          <a:xfrm>
            <a:off x="5663952" y="448662"/>
            <a:ext cx="2972843" cy="1823820"/>
          </a:xfrm>
          <a:prstGeom prst="parallelogram">
            <a:avLst/>
          </a:prstGeom>
          <a:solidFill>
            <a:srgbClr val="EA8B00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/>
          <p:cNvSpPr/>
          <p:nvPr/>
        </p:nvSpPr>
        <p:spPr>
          <a:xfrm>
            <a:off x="471202" y="620688"/>
            <a:ext cx="7929054" cy="3927260"/>
          </a:xfrm>
          <a:prstGeom prst="parallelogram">
            <a:avLst/>
          </a:prstGeom>
          <a:solidFill>
            <a:srgbClr val="E43314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877" y="820242"/>
            <a:ext cx="7797379" cy="3676680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lv-LV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		</a:t>
            </a:r>
            <a:r>
              <a:rPr lang="lv-LV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lv-LV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automašīnu      </a:t>
            </a:r>
            <a:r>
              <a:rPr lang="lv-LV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lv-LV" b="1" dirty="0" smtClean="0">
                <a:latin typeface="Arial" panose="020B0604020202020204" pitchFamily="34" charset="0"/>
                <a:cs typeface="Arial" panose="020B0604020202020204" pitchFamily="34" charset="0"/>
              </a:rPr>
              <a:t>kosmētikas darbu</a:t>
            </a:r>
            <a:br>
              <a:rPr lang="lv-LV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lv-LV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datu uzskaites</a:t>
            </a:r>
            <a:br>
              <a:rPr lang="lv-LV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lv-LV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v-LV" b="1" dirty="0" smtClean="0">
                <a:latin typeface="Arial" panose="020B0604020202020204" pitchFamily="34" charset="0"/>
                <a:cs typeface="Arial" panose="020B0604020202020204" pitchFamily="34" charset="0"/>
              </a:rPr>
              <a:t>sistēma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911" y="4011327"/>
            <a:ext cx="6300145" cy="487313"/>
          </a:xfrm>
        </p:spPr>
        <p:txBody>
          <a:bodyPr>
            <a:noAutofit/>
          </a:bodyPr>
          <a:lstStyle/>
          <a:p>
            <a:r>
              <a:rPr lang="lv-LV" dirty="0" smtClean="0">
                <a:latin typeface="Arial Black" panose="020B0A04020102020204" pitchFamily="34" charset="0"/>
                <a:cs typeface="Arial" panose="020B0604020202020204" pitchFamily="34" charset="0"/>
              </a:rPr>
              <a:t>Darba autors: Artjoms Šefanovskis D4-2</a:t>
            </a:r>
            <a:endParaRPr lang="en-US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5231904" y="6309320"/>
            <a:ext cx="2448272" cy="548680"/>
          </a:xfrm>
          <a:prstGeom prst="rect">
            <a:avLst/>
          </a:prstGeom>
          <a:solidFill>
            <a:srgbClr val="E433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5277129" y="6414669"/>
            <a:ext cx="239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b="1" dirty="0" smtClean="0">
                <a:solidFill>
                  <a:srgbClr val="FFFFFF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RĪGA, 2022 GADS</a:t>
            </a:r>
            <a:endParaRPr lang="en-GB" b="1" dirty="0">
              <a:solidFill>
                <a:srgbClr val="FFFFFF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576451"/>
            <a:ext cx="6770125" cy="707886"/>
          </a:xfrm>
        </p:spPr>
        <p:txBody>
          <a:bodyPr>
            <a:normAutofit fontScale="90000"/>
          </a:bodyPr>
          <a:lstStyle/>
          <a:p>
            <a:pPr algn="ctr"/>
            <a:r>
              <a:rPr lang="lv-LV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Tabulu saišu shēma</a:t>
            </a:r>
            <a:endParaRPr lang="en-GB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Rectangle 5"/>
          <p:cNvSpPr/>
          <p:nvPr/>
        </p:nvSpPr>
        <p:spPr>
          <a:xfrm>
            <a:off x="2207568" y="1196752"/>
            <a:ext cx="6840760" cy="5328592"/>
          </a:xfrm>
          <a:prstGeom prst="rect">
            <a:avLst/>
          </a:prstGeom>
          <a:noFill/>
          <a:ln w="38100">
            <a:solidFill>
              <a:srgbClr val="EA8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1284337"/>
            <a:ext cx="6612763" cy="509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5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705463"/>
            <a:ext cx="8991864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lv-LV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programmas loga piemērs</a:t>
            </a:r>
            <a:endParaRPr lang="en-GB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Rectangle 5"/>
          <p:cNvSpPr/>
          <p:nvPr/>
        </p:nvSpPr>
        <p:spPr>
          <a:xfrm>
            <a:off x="2999656" y="1373912"/>
            <a:ext cx="8003036" cy="5223440"/>
          </a:xfrm>
          <a:prstGeom prst="rect">
            <a:avLst/>
          </a:prstGeom>
          <a:noFill/>
          <a:ln w="38100">
            <a:solidFill>
              <a:srgbClr val="EA8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1414666"/>
            <a:ext cx="7896978" cy="51032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1344" y="1700808"/>
            <a:ext cx="2880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400" dirty="0" smtClean="0"/>
              <a:t>Saite: ieej.lv/sefanovskis</a:t>
            </a:r>
          </a:p>
          <a:p>
            <a:endParaRPr lang="lv-LV" sz="2400" dirty="0"/>
          </a:p>
          <a:p>
            <a:r>
              <a:rPr lang="lv-LV" sz="2400" dirty="0" smtClean="0"/>
              <a:t>Lietotāja dati:</a:t>
            </a:r>
          </a:p>
          <a:p>
            <a:r>
              <a:rPr lang="lv-LV" sz="2400" dirty="0" smtClean="0"/>
              <a:t>E-pasts – </a:t>
            </a:r>
          </a:p>
          <a:p>
            <a:r>
              <a:rPr lang="lv-LV" sz="2400" dirty="0" smtClean="0">
                <a:hlinkClick r:id="rId3"/>
              </a:rPr>
              <a:t>l@mail.com</a:t>
            </a:r>
            <a:endParaRPr lang="lv-LV" sz="2400" dirty="0" smtClean="0"/>
          </a:p>
          <a:p>
            <a:r>
              <a:rPr lang="lv-LV" sz="2400" dirty="0" smtClean="0"/>
              <a:t>Parole – 1</a:t>
            </a:r>
          </a:p>
          <a:p>
            <a:endParaRPr lang="lv-LV" sz="2400" dirty="0"/>
          </a:p>
          <a:p>
            <a:r>
              <a:rPr lang="lv-LV" sz="2400" dirty="0" smtClean="0"/>
              <a:t>Administratora dati:</a:t>
            </a:r>
          </a:p>
          <a:p>
            <a:r>
              <a:rPr lang="lv-LV" sz="2400" dirty="0"/>
              <a:t>E-pasts – </a:t>
            </a:r>
          </a:p>
          <a:p>
            <a:r>
              <a:rPr lang="lv-LV" sz="2400" dirty="0">
                <a:hlinkClick r:id="rId4"/>
              </a:rPr>
              <a:t>j</a:t>
            </a:r>
            <a:r>
              <a:rPr lang="lv-LV" sz="2400" dirty="0" smtClean="0">
                <a:hlinkClick r:id="rId4"/>
              </a:rPr>
              <a:t>@mail.com</a:t>
            </a:r>
            <a:endParaRPr lang="lv-LV" sz="2400" dirty="0"/>
          </a:p>
          <a:p>
            <a:r>
              <a:rPr lang="lv-LV" sz="2400" dirty="0"/>
              <a:t>Parole – 1</a:t>
            </a:r>
          </a:p>
        </p:txBody>
      </p:sp>
    </p:spTree>
    <p:extLst>
      <p:ext uri="{BB962C8B-B14F-4D97-AF65-F5344CB8AC3E}">
        <p14:creationId xmlns:p14="http://schemas.microsoft.com/office/powerpoint/2010/main" val="180719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51384" y="1841160"/>
            <a:ext cx="4176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48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PALDIES PAR UZMANĪBU!</a:t>
            </a:r>
            <a:endParaRPr lang="en-GB" sz="48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48" y="332656"/>
            <a:ext cx="7194891" cy="631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2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/>
          <a:lstStyle/>
          <a:p>
            <a:pPr algn="ctr"/>
            <a:r>
              <a:rPr lang="lv-LV" dirty="0" smtClean="0">
                <a:latin typeface="Arial Black" panose="020B0A04020102020204" pitchFamily="34" charset="0"/>
              </a:rPr>
              <a:t>Uzdevuma nostādne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2640" y="2276872"/>
            <a:ext cx="104411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/>
              <a:t>	Kvalifikācijas darba uzdevums ir izveidot sistēmu, kurā būs iespējams: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lv-LV" sz="2800" dirty="0" smtClean="0"/>
              <a:t>Lietotājiem veikt pieteikumus uz uzņēmuma pakalpojumiem.</a:t>
            </a:r>
            <a:endParaRPr lang="lv-LV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lv-LV" sz="2800" dirty="0" smtClean="0"/>
              <a:t>Lietotājiem rakstīt atsauksmes par pakalpojumiem.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lv-LV" sz="2800" dirty="0" smtClean="0"/>
              <a:t>Administratoriem uzskaitīt pasūtījumus.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0632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>
            <a:normAutofit fontScale="90000"/>
          </a:bodyPr>
          <a:lstStyle/>
          <a:p>
            <a:pPr algn="ctr"/>
            <a:r>
              <a:rPr lang="lv-LV" dirty="0" smtClean="0">
                <a:latin typeface="Arial Black" panose="020B0A04020102020204" pitchFamily="34" charset="0"/>
              </a:rPr>
              <a:t>Izmantotās izstrādes tehnoloģijas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2640" y="2276872"/>
            <a:ext cx="1044116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/>
              <a:t>	Kvalifikācijas darba uzdevumizpildei tika izmantotas sekojošās tehnoloģijas:</a:t>
            </a:r>
          </a:p>
          <a:p>
            <a:pPr>
              <a:lnSpc>
                <a:spcPct val="150000"/>
              </a:lnSpc>
            </a:pPr>
            <a:r>
              <a:rPr lang="lv-LV" sz="2800" dirty="0"/>
              <a:t>	</a:t>
            </a:r>
            <a:r>
              <a:rPr lang="lv-LV" sz="2800" dirty="0" smtClean="0"/>
              <a:t>	HTML – Struktūras izveidei.</a:t>
            </a:r>
          </a:p>
          <a:p>
            <a:pPr>
              <a:lnSpc>
                <a:spcPct val="150000"/>
              </a:lnSpc>
            </a:pPr>
            <a:r>
              <a:rPr lang="lv-LV" sz="2800" dirty="0"/>
              <a:t>	</a:t>
            </a:r>
            <a:r>
              <a:rPr lang="lv-LV" sz="2800" dirty="0" smtClean="0"/>
              <a:t>	CSS – Izskata noteikšanai.</a:t>
            </a:r>
          </a:p>
          <a:p>
            <a:pPr>
              <a:lnSpc>
                <a:spcPct val="150000"/>
              </a:lnSpc>
            </a:pPr>
            <a:r>
              <a:rPr lang="lv-LV" sz="2800" dirty="0"/>
              <a:t>	</a:t>
            </a:r>
            <a:r>
              <a:rPr lang="lv-LV" sz="2800" dirty="0" smtClean="0"/>
              <a:t>	Javascript – Interaktīvo sastāvdaļu veidošanai.</a:t>
            </a:r>
          </a:p>
          <a:p>
            <a:pPr>
              <a:lnSpc>
                <a:spcPct val="150000"/>
              </a:lnSpc>
            </a:pPr>
            <a:r>
              <a:rPr lang="lv-LV" sz="2800" dirty="0" smtClean="0"/>
              <a:t>		PHP </a:t>
            </a:r>
            <a:r>
              <a:rPr lang="lv-LV" sz="2800" dirty="0"/>
              <a:t>– Loģikas veidošanai</a:t>
            </a:r>
            <a:r>
              <a:rPr lang="lv-LV" sz="2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lv-LV" sz="2800" dirty="0"/>
              <a:t>	</a:t>
            </a:r>
            <a:r>
              <a:rPr lang="lv-LV" sz="2800" dirty="0" smtClean="0"/>
              <a:t>	SQL – Saziņai ar datubāzi.</a:t>
            </a:r>
            <a:endParaRPr lang="en-GB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6235" y="3212976"/>
            <a:ext cx="360040" cy="522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8724" y="3933056"/>
            <a:ext cx="335063" cy="4775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4013" y="4576294"/>
            <a:ext cx="324485" cy="4830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14159" y1="48092" x2="66372" y2="45802"/>
                        <a14:foregroundMark x1="72124" y1="40458" x2="45133" y2="33588"/>
                        <a14:foregroundMark x1="27434" y1="28244" x2="28761" y2="39695"/>
                        <a14:foregroundMark x1="32743" y1="60305" x2="42920" y2="67939"/>
                        <a14:foregroundMark x1="53540" y1="29008" x2="52212" y2="49618"/>
                        <a14:foregroundMark x1="72566" y1="48092" x2="79204" y2="69466"/>
                        <a14:foregroundMark x1="76549" y1="27481" x2="75221" y2="35878"/>
                        <a14:backgroundMark x1="6637" y1="22901" x2="36283" y2="6107"/>
                        <a14:backgroundMark x1="35841" y1="5344" x2="83628" y2="9924"/>
                        <a14:backgroundMark x1="82743" y1="10687" x2="98230" y2="35115"/>
                        <a14:backgroundMark x1="98230" y1="35115" x2="99558" y2="44275"/>
                        <a14:backgroundMark x1="99115" y1="45038" x2="99558" y2="65649"/>
                        <a14:backgroundMark x1="5752" y1="24427" x2="442" y2="45038"/>
                        <a14:backgroundMark x1="442" y1="59542" x2="13274" y2="93130"/>
                        <a14:backgroundMark x1="0" y1="59542" x2="442" y2="41221"/>
                        <a14:backgroundMark x1="8407" y1="80153" x2="38938" y2="98473"/>
                        <a14:backgroundMark x1="38938" y1="98473" x2="78761" y2="93893"/>
                        <a14:backgroundMark x1="70354" y1="94656" x2="95133" y2="7709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6173" y="5251672"/>
            <a:ext cx="640164" cy="371068"/>
          </a:xfrm>
          <a:prstGeom prst="rect">
            <a:avLst/>
          </a:prstGeom>
        </p:spPr>
      </p:pic>
      <p:pic>
        <p:nvPicPr>
          <p:cNvPr id="13" name="Picture 2" descr="Sql server - Free seo and web icon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99" y="5880040"/>
            <a:ext cx="484312" cy="48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99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112" y="518160"/>
            <a:ext cx="9291777" cy="2294384"/>
          </a:xfrm>
        </p:spPr>
        <p:txBody>
          <a:bodyPr>
            <a:normAutofit/>
          </a:bodyPr>
          <a:lstStyle/>
          <a:p>
            <a:pPr algn="ctr"/>
            <a:r>
              <a:rPr lang="lv-LV" sz="36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Funkcionālās dekompozīcijas diagramma</a:t>
            </a:r>
            <a:endParaRPr lang="en-GB" sz="3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2567607" y="2083137"/>
            <a:ext cx="6624737" cy="3587329"/>
          </a:xfrm>
          <a:prstGeom prst="rect">
            <a:avLst/>
          </a:prstGeom>
          <a:noFill/>
          <a:ln w="38100">
            <a:solidFill>
              <a:srgbClr val="EA8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750" y="2166616"/>
            <a:ext cx="6332449" cy="342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9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2783632" y="1772816"/>
            <a:ext cx="5868652" cy="4536504"/>
          </a:xfrm>
          <a:prstGeom prst="rect">
            <a:avLst/>
          </a:prstGeom>
          <a:noFill/>
          <a:ln w="38100">
            <a:solidFill>
              <a:srgbClr val="EA8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844824"/>
            <a:ext cx="5717520" cy="4351000"/>
          </a:xfrm>
          <a:prstGeom prst="rect">
            <a:avLst/>
          </a:prstGeom>
          <a:ln>
            <a:solidFill>
              <a:srgbClr val="EA8B00"/>
            </a:solidFill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450112" y="518160"/>
            <a:ext cx="9291777" cy="22943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lv-LV" sz="3600" smtClean="0">
                <a:solidFill>
                  <a:schemeClr val="tx1"/>
                </a:solidFill>
                <a:latin typeface="Arial Black" panose="020B0A04020102020204" pitchFamily="34" charset="0"/>
              </a:rPr>
              <a:t>Funkcionālās dekompozīcijas diagramma</a:t>
            </a:r>
            <a:endParaRPr lang="en-GB" sz="3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6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2279576" y="1719983"/>
            <a:ext cx="6552729" cy="4805361"/>
          </a:xfrm>
          <a:prstGeom prst="rect">
            <a:avLst/>
          </a:prstGeom>
          <a:noFill/>
          <a:ln w="38100">
            <a:solidFill>
              <a:srgbClr val="EA8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0051" y="572791"/>
            <a:ext cx="9291777" cy="22943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lv-LV" sz="36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Funkcionālās dekompozīcijas diagramma</a:t>
            </a:r>
            <a:endParaRPr lang="en-GB" sz="3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1800328"/>
            <a:ext cx="6408712" cy="465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1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2063552" y="1719983"/>
            <a:ext cx="7920880" cy="4985617"/>
          </a:xfrm>
          <a:prstGeom prst="rect">
            <a:avLst/>
          </a:prstGeom>
          <a:noFill/>
          <a:ln w="38100">
            <a:solidFill>
              <a:srgbClr val="EA8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10051" y="572791"/>
            <a:ext cx="9291777" cy="22943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lv-LV" sz="36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Funkcionālās dekompozīcijas diagramma</a:t>
            </a:r>
            <a:endParaRPr lang="en-GB" sz="3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788678"/>
            <a:ext cx="78009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6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7728" y="620688"/>
            <a:ext cx="4830105" cy="707886"/>
          </a:xfrm>
        </p:spPr>
        <p:txBody>
          <a:bodyPr/>
          <a:lstStyle/>
          <a:p>
            <a:pPr algn="ctr"/>
            <a:r>
              <a:rPr lang="lv-LV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ER diagramma</a:t>
            </a:r>
            <a:endParaRPr lang="en-GB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6" name="Rectangle 5"/>
          <p:cNvSpPr/>
          <p:nvPr/>
        </p:nvSpPr>
        <p:spPr>
          <a:xfrm>
            <a:off x="1055440" y="1412776"/>
            <a:ext cx="10513168" cy="5112568"/>
          </a:xfrm>
          <a:prstGeom prst="rect">
            <a:avLst/>
          </a:prstGeom>
          <a:noFill/>
          <a:ln w="38100">
            <a:solidFill>
              <a:srgbClr val="EA8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513090"/>
            <a:ext cx="10321800" cy="48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6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520" y="532073"/>
            <a:ext cx="8452803" cy="652887"/>
          </a:xfrm>
        </p:spPr>
        <p:txBody>
          <a:bodyPr>
            <a:normAutofit/>
          </a:bodyPr>
          <a:lstStyle/>
          <a:p>
            <a:pPr algn="ctr"/>
            <a:r>
              <a:rPr lang="lv-LV" sz="36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Datu plūsmu diagramma</a:t>
            </a:r>
            <a:endParaRPr lang="en-GB" sz="3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600744" y="2882843"/>
            <a:ext cx="4046275" cy="10107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lv-LV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Pasūtījuma izskatīšana</a:t>
            </a:r>
            <a:endParaRPr lang="en-GB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789" t="1534" b="325"/>
          <a:stretch/>
        </p:blipFill>
        <p:spPr>
          <a:xfrm>
            <a:off x="3151925" y="1184960"/>
            <a:ext cx="8275778" cy="54172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99656" y="1124744"/>
            <a:ext cx="8504124" cy="5580856"/>
          </a:xfrm>
          <a:prstGeom prst="rect">
            <a:avLst/>
          </a:prstGeom>
          <a:noFill/>
          <a:ln w="38100">
            <a:solidFill>
              <a:srgbClr val="EA8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12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0</TotalTime>
  <Words>77</Words>
  <Application>Microsoft Office PowerPoint</Application>
  <PresentationFormat>Widescreen</PresentationFormat>
  <Paragraphs>47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Tw Cen MT</vt:lpstr>
      <vt:lpstr>Wingdings 3</vt:lpstr>
      <vt:lpstr>ModernClassicBlock-3</vt:lpstr>
      <vt:lpstr>           automašīnu       kosmētikas darbu    datu uzskaites  sistēma</vt:lpstr>
      <vt:lpstr>Uzdevuma nostādne</vt:lpstr>
      <vt:lpstr>Izmantotās izstrādes tehnoloģijas</vt:lpstr>
      <vt:lpstr>Funkcionālās dekompozīcijas diagramma</vt:lpstr>
      <vt:lpstr>PowerPoint Presentation</vt:lpstr>
      <vt:lpstr>PowerPoint Presentation</vt:lpstr>
      <vt:lpstr>PowerPoint Presentation</vt:lpstr>
      <vt:lpstr>ER diagramma</vt:lpstr>
      <vt:lpstr>Datu plūsmu diagramma</vt:lpstr>
      <vt:lpstr>Tabulu saišu shēma</vt:lpstr>
      <vt:lpstr>programmas loga piemērs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2022-03-28T08:35:05Z</dcterms:created>
  <dcterms:modified xsi:type="dcterms:W3CDTF">2022-06-10T09:22:55Z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