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0" r:id="rId5"/>
    <p:sldId id="259" r:id="rId6"/>
    <p:sldId id="267" r:id="rId7"/>
    <p:sldId id="268" r:id="rId8"/>
    <p:sldId id="274" r:id="rId9"/>
    <p:sldId id="277" r:id="rId10"/>
    <p:sldId id="278" r:id="rId11"/>
    <p:sldId id="271" r:id="rId12"/>
    <p:sldId id="27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EC8C9-328D-5997-4E94-25E55B21CA3B}" v="36" dt="2024-06-03T21:50:10.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6/3/2024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4119596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6/3/2024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07353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6/3/2024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5045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6/3/2024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755907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6/3/2024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906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6/3/2024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9690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6/3/2024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88711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6/3/2024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2865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6/3/2024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28849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6/3/2024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5995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6/3/2024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1524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6/3/2024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31288169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826" y="1883220"/>
            <a:ext cx="8643706" cy="2422079"/>
          </a:xfrm>
        </p:spPr>
        <p:txBody>
          <a:bodyPr/>
          <a:lstStyle/>
          <a:p>
            <a:r>
              <a:rPr lang="en-US" dirty="0"/>
              <a:t>3D </a:t>
            </a:r>
            <a:r>
              <a:rPr lang="en-US" dirty="0" err="1"/>
              <a:t>šausmu</a:t>
            </a:r>
            <a:r>
              <a:rPr lang="en-US" dirty="0"/>
              <a:t> </a:t>
            </a:r>
            <a:r>
              <a:rPr lang="en-US" dirty="0" err="1"/>
              <a:t>puzles</a:t>
            </a:r>
            <a:r>
              <a:rPr lang="en-US" dirty="0"/>
              <a:t> </a:t>
            </a:r>
            <a:r>
              <a:rPr lang="en-US" dirty="0" err="1"/>
              <a:t>spēle</a:t>
            </a:r>
            <a:br>
              <a:rPr lang="en-US" dirty="0"/>
            </a:br>
            <a:r>
              <a:rPr lang="en-US" dirty="0"/>
              <a:t>"Uncanny Spaces"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t>Rīgas</a:t>
            </a:r>
            <a:r>
              <a:rPr lang="en-US" dirty="0"/>
              <a:t> </a:t>
            </a:r>
            <a:r>
              <a:rPr lang="en-US" dirty="0" err="1"/>
              <a:t>Valsts</a:t>
            </a:r>
            <a:r>
              <a:rPr lang="en-US" dirty="0"/>
              <a:t> </a:t>
            </a:r>
            <a:r>
              <a:rPr lang="en-US" dirty="0" err="1"/>
              <a:t>tehnikuma</a:t>
            </a:r>
            <a:r>
              <a:rPr lang="en-US" dirty="0"/>
              <a:t> DP4-3 </a:t>
            </a:r>
            <a:r>
              <a:rPr lang="en-US" dirty="0" err="1"/>
              <a:t>audzēknis</a:t>
            </a:r>
            <a:r>
              <a:rPr lang="en-US" dirty="0"/>
              <a:t> </a:t>
            </a:r>
            <a:r>
              <a:rPr lang="en-US" dirty="0" err="1"/>
              <a:t>Emīls</a:t>
            </a:r>
            <a:r>
              <a:rPr lang="en-US" dirty="0"/>
              <a:t> Blinds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err="1"/>
              <a:t>Durvju</a:t>
            </a:r>
            <a:r>
              <a:rPr lang="en-US" sz="2400" dirty="0"/>
              <a:t> </a:t>
            </a:r>
            <a:r>
              <a:rPr lang="en-US" sz="2400" dirty="0" err="1"/>
              <a:t>atslēgšana</a:t>
            </a:r>
            <a:endParaRPr lang="en-US" sz="2400" dirty="0"/>
          </a:p>
        </p:txBody>
      </p:sp>
      <p:pic>
        <p:nvPicPr>
          <p:cNvPr id="3" name="Picture 2" descr="A diagram of a diagra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80964" y="2186379"/>
            <a:ext cx="9683525" cy="3215926"/>
          </a:xfrm>
          <a:prstGeom prst="rect">
            <a:avLst/>
          </a:prstGeom>
        </p:spPr>
      </p:pic>
    </p:spTree>
    <p:extLst>
      <p:ext uri="{BB962C8B-B14F-4D97-AF65-F5344CB8AC3E}">
        <p14:creationId xmlns:p14="http://schemas.microsoft.com/office/powerpoint/2010/main" val="332114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540300" y="322029"/>
            <a:ext cx="9724834" cy="632606"/>
          </a:xfrm>
        </p:spPr>
        <p:txBody>
          <a:bodyPr/>
          <a:lstStyle/>
          <a:p>
            <a:r>
              <a:rPr lang="en-US" sz="2800" dirty="0"/>
              <a:t>Testa </a:t>
            </a:r>
            <a:r>
              <a:rPr lang="en-US" sz="2800" dirty="0" err="1"/>
              <a:t>piemērs</a:t>
            </a:r>
            <a:endParaRPr lang="en-US" dirty="0" err="1"/>
          </a:p>
        </p:txBody>
      </p:sp>
      <p:graphicFrame>
        <p:nvGraphicFramePr>
          <p:cNvPr id="10" name="Content Placeholder 9">
            <a:extLst>
              <a:ext uri="{FF2B5EF4-FFF2-40B4-BE49-F238E27FC236}">
                <a16:creationId xmlns:a16="http://schemas.microsoft.com/office/drawing/2014/main" id="{588017C9-E28C-158C-5867-8F214CE0602A}"/>
              </a:ext>
            </a:extLst>
          </p:cNvPr>
          <p:cNvGraphicFramePr>
            <a:graphicFrameLocks noGrp="1"/>
          </p:cNvGraphicFramePr>
          <p:nvPr>
            <p:ph idx="1"/>
            <p:extLst>
              <p:ext uri="{D42A27DB-BD31-4B8C-83A1-F6EECF244321}">
                <p14:modId xmlns:p14="http://schemas.microsoft.com/office/powerpoint/2010/main" val="3111840027"/>
              </p:ext>
            </p:extLst>
          </p:nvPr>
        </p:nvGraphicFramePr>
        <p:xfrm>
          <a:off x="541130" y="1170608"/>
          <a:ext cx="10475849" cy="5410807"/>
        </p:xfrm>
        <a:graphic>
          <a:graphicData uri="http://schemas.openxmlformats.org/drawingml/2006/table">
            <a:tbl>
              <a:tblPr bandRow="1">
                <a:tableStyleId>{7E9639D4-E3E2-4D34-9284-5A2195B3D0D7}</a:tableStyleId>
              </a:tblPr>
              <a:tblGrid>
                <a:gridCol w="523792">
                  <a:extLst>
                    <a:ext uri="{9D8B030D-6E8A-4147-A177-3AD203B41FA5}">
                      <a16:colId xmlns:a16="http://schemas.microsoft.com/office/drawing/2014/main" val="3924675944"/>
                    </a:ext>
                  </a:extLst>
                </a:gridCol>
                <a:gridCol w="1466618">
                  <a:extLst>
                    <a:ext uri="{9D8B030D-6E8A-4147-A177-3AD203B41FA5}">
                      <a16:colId xmlns:a16="http://schemas.microsoft.com/office/drawing/2014/main" val="1391941392"/>
                    </a:ext>
                  </a:extLst>
                </a:gridCol>
                <a:gridCol w="1822173">
                  <a:extLst>
                    <a:ext uri="{9D8B030D-6E8A-4147-A177-3AD203B41FA5}">
                      <a16:colId xmlns:a16="http://schemas.microsoft.com/office/drawing/2014/main" val="2515137018"/>
                    </a:ext>
                  </a:extLst>
                </a:gridCol>
                <a:gridCol w="2996718">
                  <a:extLst>
                    <a:ext uri="{9D8B030D-6E8A-4147-A177-3AD203B41FA5}">
                      <a16:colId xmlns:a16="http://schemas.microsoft.com/office/drawing/2014/main" val="3950214946"/>
                    </a:ext>
                  </a:extLst>
                </a:gridCol>
                <a:gridCol w="2618963">
                  <a:extLst>
                    <a:ext uri="{9D8B030D-6E8A-4147-A177-3AD203B41FA5}">
                      <a16:colId xmlns:a16="http://schemas.microsoft.com/office/drawing/2014/main" val="361810704"/>
                    </a:ext>
                  </a:extLst>
                </a:gridCol>
                <a:gridCol w="1047585">
                  <a:extLst>
                    <a:ext uri="{9D8B030D-6E8A-4147-A177-3AD203B41FA5}">
                      <a16:colId xmlns:a16="http://schemas.microsoft.com/office/drawing/2014/main" val="1207881895"/>
                    </a:ext>
                  </a:extLst>
                </a:gridCol>
              </a:tblGrid>
              <a:tr h="507263">
                <a:tc>
                  <a:txBody>
                    <a:bodyPr/>
                    <a:lstStyle/>
                    <a:p>
                      <a:pPr indent="0" algn="l"/>
                      <a:r>
                        <a:rPr lang="lv-LV" sz="1400" dirty="0">
                          <a:solidFill>
                            <a:srgbClr val="141426"/>
                          </a:solidFill>
                          <a:effectLst/>
                        </a:rPr>
                        <a:t>Nr.</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indent="0" algn="l"/>
                      <a:r>
                        <a:rPr lang="lv-LV" sz="1400" dirty="0">
                          <a:solidFill>
                            <a:srgbClr val="141426"/>
                          </a:solidFill>
                          <a:effectLst/>
                        </a:rPr>
                        <a:t>Prasības numurs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indent="0" algn="l"/>
                      <a:r>
                        <a:rPr lang="lv-LV" sz="1400" dirty="0">
                          <a:solidFill>
                            <a:srgbClr val="141426"/>
                          </a:solidFill>
                          <a:effectLst/>
                        </a:rPr>
                        <a:t>Prasības nosaukums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indent="0" algn="l"/>
                      <a:r>
                        <a:rPr lang="lv-LV" sz="1400" err="1">
                          <a:solidFill>
                            <a:srgbClr val="141426"/>
                          </a:solidFill>
                          <a:effectLst/>
                        </a:rPr>
                        <a:t>Ievaddati</a:t>
                      </a:r>
                      <a:r>
                        <a:rPr lang="lv-LV" sz="1400" dirty="0">
                          <a:solidFill>
                            <a:srgbClr val="141426"/>
                          </a:solidFill>
                          <a:effectLst/>
                        </a:rPr>
                        <a:t>/situācijas apraksts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indent="0" algn="l"/>
                      <a:r>
                        <a:rPr lang="lv-LV" sz="1400" dirty="0">
                          <a:solidFill>
                            <a:srgbClr val="141426"/>
                          </a:solidFill>
                          <a:effectLst/>
                        </a:rPr>
                        <a:t>Sagaidāmais rezultāts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indent="0" algn="l"/>
                      <a:r>
                        <a:rPr lang="lv-LV" sz="1400" dirty="0">
                          <a:solidFill>
                            <a:srgbClr val="141426"/>
                          </a:solidFill>
                          <a:effectLst/>
                        </a:rPr>
                        <a:t>Statuss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extLst>
                  <a:ext uri="{0D108BD9-81ED-4DB2-BD59-A6C34878D82A}">
                    <a16:rowId xmlns:a16="http://schemas.microsoft.com/office/drawing/2014/main" val="4040890304"/>
                  </a:ext>
                </a:extLst>
              </a:tr>
              <a:tr h="507263">
                <a:tc>
                  <a:txBody>
                    <a:bodyPr/>
                    <a:lstStyle/>
                    <a:p>
                      <a:pPr indent="0" algn="l"/>
                      <a:r>
                        <a:rPr lang="lv-LV" sz="1400" dirty="0">
                          <a:solidFill>
                            <a:srgbClr val="141426"/>
                          </a:solidFill>
                          <a:effectLst/>
                        </a:rPr>
                        <a:t>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4">
                  <a:txBody>
                    <a:bodyPr/>
                    <a:lstStyle/>
                    <a:p>
                      <a:pPr indent="0" algn="l"/>
                      <a:r>
                        <a:rPr lang="lv-LV" sz="1400" dirty="0">
                          <a:solidFill>
                            <a:srgbClr val="141426"/>
                          </a:solidFill>
                          <a:effectLst/>
                        </a:rPr>
                        <a:t>2.1.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4">
                  <a:txBody>
                    <a:bodyPr/>
                    <a:lstStyle/>
                    <a:p>
                      <a:pPr indent="0" algn="l"/>
                      <a:r>
                        <a:rPr lang="lv-LV" sz="1400" err="1">
                          <a:solidFill>
                            <a:srgbClr val="141426"/>
                          </a:solidFill>
                          <a:effectLst/>
                        </a:rPr>
                        <a:t>Jābut</a:t>
                      </a:r>
                      <a:r>
                        <a:rPr lang="lv-LV" sz="1400" dirty="0">
                          <a:solidFill>
                            <a:srgbClr val="141426"/>
                          </a:solidFill>
                          <a:effectLst/>
                        </a:rPr>
                        <a:t> korektai opciju izvēlnes navigācijai.</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Spēlētājs noklikšķina uz </a:t>
                      </a:r>
                      <a:r>
                        <a:rPr lang="lv-LV" sz="1400" err="1">
                          <a:solidFill>
                            <a:srgbClr val="141426"/>
                          </a:solidFill>
                          <a:effectLst/>
                        </a:rPr>
                        <a:t>Main</a:t>
                      </a:r>
                      <a:r>
                        <a:rPr lang="lv-LV" sz="1400" dirty="0">
                          <a:solidFill>
                            <a:srgbClr val="141426"/>
                          </a:solidFill>
                          <a:effectLst/>
                        </a:rPr>
                        <a:t> Menu</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Tiek atvērta sadaļa </a:t>
                      </a:r>
                      <a:r>
                        <a:rPr lang="lv-LV" sz="1400" err="1">
                          <a:solidFill>
                            <a:srgbClr val="141426"/>
                          </a:solidFill>
                          <a:effectLst/>
                        </a:rPr>
                        <a:t>Main</a:t>
                      </a:r>
                      <a:r>
                        <a:rPr lang="lv-LV" sz="1400" dirty="0">
                          <a:solidFill>
                            <a:srgbClr val="141426"/>
                          </a:solidFill>
                          <a:effectLst/>
                        </a:rPr>
                        <a:t> Menu</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110491301"/>
                  </a:ext>
                </a:extLst>
              </a:tr>
              <a:tr h="507263">
                <a:tc>
                  <a:txBody>
                    <a:bodyPr/>
                    <a:lstStyle/>
                    <a:p>
                      <a:pPr indent="0" algn="l"/>
                      <a:r>
                        <a:rPr lang="lv-LV" sz="1400" dirty="0">
                          <a:solidFill>
                            <a:srgbClr val="141426"/>
                          </a:solidFill>
                          <a:effectLst/>
                        </a:rPr>
                        <a:t>2.</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Settings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Tiek atvērta sadaļa </a:t>
                      </a:r>
                      <a:r>
                        <a:rPr lang="lv-LV" sz="1400" err="1">
                          <a:solidFill>
                            <a:srgbClr val="141426"/>
                          </a:solidFill>
                          <a:effectLst/>
                        </a:rPr>
                        <a:t>Settings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394313249"/>
                  </a:ext>
                </a:extLst>
              </a:tr>
              <a:tr h="507263">
                <a:tc>
                  <a:txBody>
                    <a:bodyPr/>
                    <a:lstStyle/>
                    <a:p>
                      <a:pPr indent="0" algn="l"/>
                      <a:r>
                        <a:rPr lang="lv-LV" sz="1400" dirty="0">
                          <a:solidFill>
                            <a:srgbClr val="141426"/>
                          </a:solidFill>
                          <a:effectLst/>
                        </a:rPr>
                        <a:t>3.</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Resume</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Tiek aizvērtas Opcijas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631307561"/>
                  </a:ext>
                </a:extLst>
              </a:tr>
              <a:tr h="718623">
                <a:tc>
                  <a:txBody>
                    <a:bodyPr/>
                    <a:lstStyle/>
                    <a:p>
                      <a:pPr indent="0" algn="l"/>
                      <a:r>
                        <a:rPr lang="lv-LV" sz="1400" dirty="0">
                          <a:solidFill>
                            <a:srgbClr val="141426"/>
                          </a:solidFill>
                          <a:effectLst/>
                        </a:rPr>
                        <a:t>4.</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Back</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Iziet no kādas opcijas sadaļas </a:t>
                      </a:r>
                      <a:r>
                        <a:rPr lang="lv-LV" sz="1400" err="1">
                          <a:solidFill>
                            <a:srgbClr val="141426"/>
                          </a:solidFill>
                          <a:effectLst/>
                        </a:rPr>
                        <a:t>atpakal</a:t>
                      </a:r>
                      <a:r>
                        <a:rPr lang="lv-LV" sz="1400" dirty="0">
                          <a:solidFill>
                            <a:srgbClr val="141426"/>
                          </a:solidFill>
                          <a:effectLst/>
                        </a:rPr>
                        <a:t> uz opcijas izvēlni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4064415695"/>
                  </a:ext>
                </a:extLst>
              </a:tr>
              <a:tr h="718623">
                <a:tc>
                  <a:txBody>
                    <a:bodyPr/>
                    <a:lstStyle/>
                    <a:p>
                      <a:pPr indent="0" algn="l"/>
                      <a:r>
                        <a:rPr lang="lv-LV" sz="1400" dirty="0">
                          <a:solidFill>
                            <a:srgbClr val="141426"/>
                          </a:solidFill>
                          <a:effectLst/>
                        </a:rPr>
                        <a:t>5.</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2">
                  <a:txBody>
                    <a:bodyPr/>
                    <a:lstStyle/>
                    <a:p>
                      <a:pPr indent="0" algn="l"/>
                      <a:r>
                        <a:rPr lang="lv-LV" sz="1400" dirty="0">
                          <a:solidFill>
                            <a:srgbClr val="141426"/>
                          </a:solidFill>
                          <a:effectLst/>
                        </a:rPr>
                        <a:t>2.10.</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2">
                  <a:txBody>
                    <a:bodyPr/>
                    <a:lstStyle/>
                    <a:p>
                      <a:pPr indent="0" algn="l"/>
                      <a:r>
                        <a:rPr lang="lv-LV" sz="1400" dirty="0">
                          <a:solidFill>
                            <a:srgbClr val="141426"/>
                          </a:solidFill>
                          <a:effectLst/>
                        </a:rPr>
                        <a:t>Konfigurējot </a:t>
                      </a:r>
                      <a:r>
                        <a:rPr lang="lv-LV" sz="1400" err="1">
                          <a:solidFill>
                            <a:srgbClr val="141426"/>
                          </a:solidFill>
                          <a:effectLst/>
                        </a:rPr>
                        <a:t>Volume</a:t>
                      </a:r>
                      <a:r>
                        <a:rPr lang="lv-LV" sz="1400" dirty="0">
                          <a:solidFill>
                            <a:srgbClr val="141426"/>
                          </a:solidFill>
                          <a:effectLst/>
                        </a:rPr>
                        <a:t> (spēles skaļums), mainās to valūta.</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Spēlētājs kustina valūtas slīdni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err="1">
                          <a:solidFill>
                            <a:srgbClr val="141426"/>
                          </a:solidFill>
                          <a:effectLst/>
                        </a:rPr>
                        <a:t>Volume</a:t>
                      </a:r>
                      <a:r>
                        <a:rPr lang="lv-LV" sz="1400" dirty="0">
                          <a:solidFill>
                            <a:srgbClr val="141426"/>
                          </a:solidFill>
                          <a:effectLst/>
                        </a:rPr>
                        <a:t> valūtas slīdnis vizuāli maina redzamo valūtu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487723989"/>
                  </a:ext>
                </a:extLst>
              </a:tr>
              <a:tr h="507263">
                <a:tc>
                  <a:txBody>
                    <a:bodyPr/>
                    <a:lstStyle/>
                    <a:p>
                      <a:pPr indent="0" algn="l"/>
                      <a:r>
                        <a:rPr lang="lv-LV" sz="1400" dirty="0">
                          <a:solidFill>
                            <a:srgbClr val="141426"/>
                          </a:solidFill>
                          <a:effectLst/>
                        </a:rPr>
                        <a:t>6.</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Jaunā valūta tiek saglabāta</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Skriptā </a:t>
                      </a:r>
                      <a:r>
                        <a:rPr lang="lv-LV" sz="1400" err="1">
                          <a:solidFill>
                            <a:srgbClr val="141426"/>
                          </a:solidFill>
                          <a:effectLst/>
                        </a:rPr>
                        <a:t>Volume</a:t>
                      </a:r>
                      <a:r>
                        <a:rPr lang="lv-LV" sz="1400" dirty="0">
                          <a:solidFill>
                            <a:srgbClr val="141426"/>
                          </a:solidFill>
                          <a:effectLst/>
                        </a:rPr>
                        <a:t> valūta tiek nomainīta uz jauno</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3193644613"/>
                  </a:ext>
                </a:extLst>
              </a:tr>
              <a:tr h="718623">
                <a:tc>
                  <a:txBody>
                    <a:bodyPr/>
                    <a:lstStyle/>
                    <a:p>
                      <a:pPr indent="0" algn="l"/>
                      <a:r>
                        <a:rPr lang="lv-LV" sz="1400" dirty="0">
                          <a:solidFill>
                            <a:srgbClr val="141426"/>
                          </a:solidFill>
                          <a:effectLst/>
                        </a:rPr>
                        <a:t>7.</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2">
                  <a:txBody>
                    <a:bodyPr/>
                    <a:lstStyle/>
                    <a:p>
                      <a:pPr indent="0" algn="l"/>
                      <a:r>
                        <a:rPr lang="lv-LV" sz="1400" dirty="0">
                          <a:solidFill>
                            <a:srgbClr val="141426"/>
                          </a:solidFill>
                          <a:effectLst/>
                        </a:rPr>
                        <a:t>4.1.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rowSpan="2">
                  <a:txBody>
                    <a:bodyPr/>
                    <a:lstStyle/>
                    <a:p>
                      <a:pPr indent="0" algn="l"/>
                      <a:r>
                        <a:rPr lang="lv-LV" sz="1400" dirty="0">
                          <a:solidFill>
                            <a:srgbClr val="141426"/>
                          </a:solidFill>
                          <a:effectLst/>
                        </a:rPr>
                        <a:t>Apskatoties uz objektu, ar kuru var darboties, parādīt paziņojumu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Spēlētājs paskatās uz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Spēle reģistrē, ka spēlētājs skatās uz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3285139737"/>
                  </a:ext>
                </a:extLst>
              </a:tr>
              <a:tr h="718623">
                <a:tc>
                  <a:txBody>
                    <a:bodyPr/>
                    <a:lstStyle/>
                    <a:p>
                      <a:pPr indent="0" algn="l"/>
                      <a:r>
                        <a:rPr lang="lv-LV" sz="1400" dirty="0">
                          <a:solidFill>
                            <a:srgbClr val="141426"/>
                          </a:solidFill>
                          <a:effectLst/>
                        </a:rPr>
                        <a:t>8.</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paskatās uz objektu, ar kuru var darboties.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Spēlētājam parāda ziņojumu, kā darboties ar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2255677290"/>
                  </a:ext>
                </a:extLst>
              </a:tr>
            </a:tbl>
          </a:graphicData>
        </a:graphic>
      </p:graphicFrame>
    </p:spTree>
    <p:extLst>
      <p:ext uri="{BB962C8B-B14F-4D97-AF65-F5344CB8AC3E}">
        <p14:creationId xmlns:p14="http://schemas.microsoft.com/office/powerpoint/2010/main" val="127576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err="1"/>
              <a:t>Secinājumi</a:t>
            </a:r>
            <a:endParaRPr lang="en-US" sz="3200"/>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a:t>Projekts </a:t>
            </a:r>
            <a:r>
              <a:rPr lang="en-US" sz="2400" dirty="0" err="1"/>
              <a:t>ir</a:t>
            </a:r>
            <a:r>
              <a:rPr lang="en-US" sz="2400" dirty="0"/>
              <a:t> </a:t>
            </a:r>
            <a:r>
              <a:rPr lang="en-US" sz="2400" dirty="0" err="1"/>
              <a:t>veiksmīgi</a:t>
            </a:r>
            <a:r>
              <a:rPr lang="en-US" sz="2400" dirty="0"/>
              <a:t> </a:t>
            </a:r>
            <a:r>
              <a:rPr lang="en-US" sz="2400" dirty="0" err="1"/>
              <a:t>pabeigts</a:t>
            </a:r>
            <a:r>
              <a:rPr lang="en-US" sz="2400" dirty="0"/>
              <a:t>. </a:t>
            </a:r>
          </a:p>
        </p:txBody>
      </p:sp>
      <p:pic>
        <p:nvPicPr>
          <p:cNvPr id="3" name="Picture 2" descr="A screenshot of a video game&#10;&#10;Description automatically generated">
            <a:extLst>
              <a:ext uri="{FF2B5EF4-FFF2-40B4-BE49-F238E27FC236}">
                <a16:creationId xmlns:a16="http://schemas.microsoft.com/office/drawing/2014/main" id="{8B85B9A8-E7FC-0B48-EE01-3B2000311220}"/>
              </a:ext>
            </a:extLst>
          </p:cNvPr>
          <p:cNvPicPr>
            <a:picLocks noChangeAspect="1"/>
          </p:cNvPicPr>
          <p:nvPr/>
        </p:nvPicPr>
        <p:blipFill>
          <a:blip r:embed="rId2"/>
          <a:stretch>
            <a:fillRect/>
          </a:stretch>
        </p:blipFill>
        <p:spPr>
          <a:xfrm>
            <a:off x="1169094" y="2472968"/>
            <a:ext cx="4592878" cy="2580118"/>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E0B23082-D947-5AAA-9354-738D17EF2C68}"/>
              </a:ext>
            </a:extLst>
          </p:cNvPr>
          <p:cNvPicPr>
            <a:picLocks noChangeAspect="1"/>
          </p:cNvPicPr>
          <p:nvPr/>
        </p:nvPicPr>
        <p:blipFill>
          <a:blip r:embed="rId3"/>
          <a:stretch>
            <a:fillRect/>
          </a:stretch>
        </p:blipFill>
        <p:spPr>
          <a:xfrm>
            <a:off x="3924821" y="3073510"/>
            <a:ext cx="4592878" cy="2569006"/>
          </a:xfrm>
          <a:prstGeom prst="rect">
            <a:avLst/>
          </a:prstGeom>
        </p:spPr>
      </p:pic>
      <p:pic>
        <p:nvPicPr>
          <p:cNvPr id="7" name="Picture 6" descr="A video game with a brick wall and a clock&#10;&#10;Description automatically generated">
            <a:extLst>
              <a:ext uri="{FF2B5EF4-FFF2-40B4-BE49-F238E27FC236}">
                <a16:creationId xmlns:a16="http://schemas.microsoft.com/office/drawing/2014/main" id="{54A97435-141A-D72E-9AD8-337AC505137A}"/>
              </a:ext>
            </a:extLst>
          </p:cNvPr>
          <p:cNvPicPr>
            <a:picLocks noChangeAspect="1"/>
          </p:cNvPicPr>
          <p:nvPr/>
        </p:nvPicPr>
        <p:blipFill>
          <a:blip r:embed="rId4"/>
          <a:stretch>
            <a:fillRect/>
          </a:stretch>
        </p:blipFill>
        <p:spPr>
          <a:xfrm>
            <a:off x="6628356" y="3665746"/>
            <a:ext cx="4592879" cy="2564068"/>
          </a:xfrm>
          <a:prstGeom prst="rect">
            <a:avLst/>
          </a:prstGeom>
        </p:spPr>
      </p:pic>
    </p:spTree>
    <p:extLst>
      <p:ext uri="{BB962C8B-B14F-4D97-AF65-F5344CB8AC3E}">
        <p14:creationId xmlns:p14="http://schemas.microsoft.com/office/powerpoint/2010/main" val="41581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06B-4659-F2A3-2BC6-F2D166EC6A51}"/>
              </a:ext>
            </a:extLst>
          </p:cNvPr>
          <p:cNvSpPr>
            <a:spLocks noGrp="1"/>
          </p:cNvSpPr>
          <p:nvPr>
            <p:ph type="title"/>
          </p:nvPr>
        </p:nvSpPr>
        <p:spPr>
          <a:xfrm>
            <a:off x="308387" y="620202"/>
            <a:ext cx="11558051" cy="2951736"/>
          </a:xfrm>
        </p:spPr>
        <p:txBody>
          <a:bodyPr/>
          <a:lstStyle/>
          <a:p>
            <a:pPr algn="ctr"/>
            <a:r>
              <a:rPr lang="en-US" err="1"/>
              <a:t>Paldies</a:t>
            </a:r>
            <a:r>
              <a:rPr lang="en-US" dirty="0"/>
              <a:t> par </a:t>
            </a:r>
            <a:r>
              <a:rPr lang="en-US" err="1"/>
              <a:t>uzmanību</a:t>
            </a:r>
            <a:r>
              <a:rPr lang="en-US" dirty="0"/>
              <a:t>!</a:t>
            </a:r>
            <a:endParaRPr lang="en-US"/>
          </a:p>
        </p:txBody>
      </p:sp>
    </p:spTree>
    <p:extLst>
      <p:ext uri="{BB962C8B-B14F-4D97-AF65-F5344CB8AC3E}">
        <p14:creationId xmlns:p14="http://schemas.microsoft.com/office/powerpoint/2010/main" val="89135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531D-8252-E9C3-8BFD-38678CA448B9}"/>
              </a:ext>
            </a:extLst>
          </p:cNvPr>
          <p:cNvSpPr>
            <a:spLocks noGrp="1"/>
          </p:cNvSpPr>
          <p:nvPr>
            <p:ph type="title"/>
          </p:nvPr>
        </p:nvSpPr>
        <p:spPr/>
        <p:txBody>
          <a:bodyPr/>
          <a:lstStyle/>
          <a:p>
            <a:r>
              <a:rPr lang="en-US" dirty="0" err="1"/>
              <a:t>Uzdevuma</a:t>
            </a:r>
            <a:r>
              <a:rPr lang="en-US" dirty="0"/>
              <a:t> </a:t>
            </a:r>
            <a:r>
              <a:rPr lang="en-US" dirty="0" err="1"/>
              <a:t>nostādne</a:t>
            </a:r>
          </a:p>
        </p:txBody>
      </p:sp>
      <p:sp>
        <p:nvSpPr>
          <p:cNvPr id="3" name="Content Placeholder 2">
            <a:extLst>
              <a:ext uri="{FF2B5EF4-FFF2-40B4-BE49-F238E27FC236}">
                <a16:creationId xmlns:a16="http://schemas.microsoft.com/office/drawing/2014/main" id="{C1D964F4-8219-EC3D-FF8F-49DD04BD3C0F}"/>
              </a:ext>
            </a:extLst>
          </p:cNvPr>
          <p:cNvSpPr>
            <a:spLocks noGrp="1"/>
          </p:cNvSpPr>
          <p:nvPr>
            <p:ph idx="1"/>
          </p:nvPr>
        </p:nvSpPr>
        <p:spPr/>
        <p:txBody>
          <a:bodyPr vert="horz" lIns="91440" tIns="45720" rIns="91440" bIns="45720" rtlCol="0" anchor="t">
            <a:normAutofit/>
          </a:bodyPr>
          <a:lstStyle/>
          <a:p>
            <a:r>
              <a:rPr lang="lv-LV" sz="2400" dirty="0">
                <a:latin typeface="Aptos"/>
                <a:ea typeface="+mn-lt"/>
                <a:cs typeface="+mn-lt"/>
              </a:rPr>
              <a:t>Kvalifikācijas darba uzdevums ir izveidot pirmās personas 3D </a:t>
            </a:r>
            <a:r>
              <a:rPr lang="lv-LV" sz="2400" dirty="0" err="1">
                <a:latin typeface="Aptos"/>
                <a:ea typeface="+mn-lt"/>
                <a:cs typeface="+mn-lt"/>
              </a:rPr>
              <a:t>puzles</a:t>
            </a:r>
            <a:r>
              <a:rPr lang="lv-LV" sz="2400" dirty="0">
                <a:latin typeface="Aptos"/>
                <a:ea typeface="+mn-lt"/>
                <a:cs typeface="+mn-lt"/>
              </a:rPr>
              <a:t> šausmu spēli. Spēlētāja mērķis ir atrast nepieciešamos priekšmetus un izbēgt no mapes, vienlaicīgi izvairoties no entītijām, kas tev uzbruks.</a:t>
            </a:r>
          </a:p>
          <a:p>
            <a:r>
              <a:rPr lang="lv-LV" sz="2400" dirty="0">
                <a:latin typeface="Aptos"/>
              </a:rPr>
              <a:t>Spēlei ir lietotāja </a:t>
            </a:r>
            <a:r>
              <a:rPr lang="lv-LV" sz="2400" dirty="0" err="1">
                <a:latin typeface="Aptos"/>
              </a:rPr>
              <a:t>saskarne</a:t>
            </a:r>
            <a:r>
              <a:rPr lang="lv-LV" sz="2400" dirty="0">
                <a:latin typeface="Aptos"/>
              </a:rPr>
              <a:t>, ar kuru lietotājs spēj vadīties, apskatot spēles pamācību, spēles kontroles un uzsākt spēli izvēlētajā mapē, kā arī ir opciju izvēlne, kurā var atrast iestatījumu sadaļu, ja lietotājs vēlas nomainīt savu pelītes ātrumu, spēles gaišumu vai skaļumu.</a:t>
            </a:r>
          </a:p>
        </p:txBody>
      </p:sp>
    </p:spTree>
    <p:extLst>
      <p:ext uri="{BB962C8B-B14F-4D97-AF65-F5344CB8AC3E}">
        <p14:creationId xmlns:p14="http://schemas.microsoft.com/office/powerpoint/2010/main" val="181096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6768-BDB4-0677-D425-1C845214BE2C}"/>
              </a:ext>
            </a:extLst>
          </p:cNvPr>
          <p:cNvSpPr>
            <a:spLocks noGrp="1"/>
          </p:cNvSpPr>
          <p:nvPr>
            <p:ph type="title"/>
          </p:nvPr>
        </p:nvSpPr>
        <p:spPr>
          <a:xfrm>
            <a:off x="308387" y="620202"/>
            <a:ext cx="9977623" cy="895986"/>
          </a:xfrm>
        </p:spPr>
        <p:txBody>
          <a:bodyPr/>
          <a:lstStyle/>
          <a:p>
            <a:r>
              <a:rPr lang="en-US" dirty="0" err="1"/>
              <a:t>Izstrādes</a:t>
            </a:r>
            <a:r>
              <a:rPr lang="en-US" dirty="0"/>
              <a:t> </a:t>
            </a:r>
            <a:r>
              <a:rPr lang="en-US" dirty="0" err="1"/>
              <a:t>tehnoloģijas</a:t>
            </a:r>
          </a:p>
        </p:txBody>
      </p:sp>
      <p:sp>
        <p:nvSpPr>
          <p:cNvPr id="3" name="Content Placeholder 2">
            <a:extLst>
              <a:ext uri="{FF2B5EF4-FFF2-40B4-BE49-F238E27FC236}">
                <a16:creationId xmlns:a16="http://schemas.microsoft.com/office/drawing/2014/main" id="{F1B7AF35-47F6-A672-CE40-0A6BD0433884}"/>
              </a:ext>
            </a:extLst>
          </p:cNvPr>
          <p:cNvSpPr>
            <a:spLocks noGrp="1"/>
          </p:cNvSpPr>
          <p:nvPr>
            <p:ph idx="1"/>
          </p:nvPr>
        </p:nvSpPr>
        <p:spPr>
          <a:xfrm>
            <a:off x="304152" y="1711796"/>
            <a:ext cx="8526693" cy="4465166"/>
          </a:xfrm>
        </p:spPr>
        <p:txBody>
          <a:bodyPr vert="horz" lIns="91440" tIns="45720" rIns="91440" bIns="45720" rtlCol="0" anchor="t">
            <a:normAutofit/>
          </a:bodyPr>
          <a:lstStyle/>
          <a:p>
            <a:pPr marL="0" indent="0">
              <a:buNone/>
            </a:pPr>
            <a:r>
              <a:rPr lang="en-US" sz="2400" dirty="0"/>
              <a:t>Lai </a:t>
            </a:r>
            <a:r>
              <a:rPr lang="en-US" sz="2400" dirty="0" err="1"/>
              <a:t>realizētu</a:t>
            </a:r>
            <a:r>
              <a:rPr lang="en-US" sz="2400" dirty="0"/>
              <a:t> </a:t>
            </a:r>
            <a:r>
              <a:rPr lang="en-US" sz="2400" dirty="0" err="1"/>
              <a:t>šo</a:t>
            </a:r>
            <a:r>
              <a:rPr lang="en-US" sz="2400" dirty="0"/>
              <a:t> </a:t>
            </a:r>
            <a:r>
              <a:rPr lang="en-US" sz="2400" dirty="0" err="1"/>
              <a:t>projektu</a:t>
            </a:r>
            <a:r>
              <a:rPr lang="en-US" sz="2400" dirty="0"/>
              <a:t>, tika </a:t>
            </a:r>
            <a:r>
              <a:rPr lang="en-US" sz="2400" dirty="0" err="1"/>
              <a:t>izmantotas</a:t>
            </a:r>
            <a:r>
              <a:rPr lang="en-US" sz="2400" dirty="0"/>
              <a:t> </a:t>
            </a:r>
            <a:r>
              <a:rPr lang="en-US" sz="2400" dirty="0" err="1"/>
              <a:t>šādas</a:t>
            </a:r>
            <a:r>
              <a:rPr lang="en-US" sz="2400" dirty="0"/>
              <a:t> </a:t>
            </a:r>
            <a:r>
              <a:rPr lang="en-US" sz="2400" dirty="0" err="1"/>
              <a:t>tehnoloģijas</a:t>
            </a:r>
            <a:r>
              <a:rPr lang="en-US" sz="2400" dirty="0"/>
              <a:t>:</a:t>
            </a:r>
          </a:p>
          <a:p>
            <a:r>
              <a:rPr lang="en-US" sz="2400" i="1" dirty="0"/>
              <a:t>Unity game engine – </a:t>
            </a:r>
            <a:r>
              <a:rPr lang="en-US" sz="2400" dirty="0" err="1"/>
              <a:t>starp-platformu</a:t>
            </a:r>
            <a:r>
              <a:rPr lang="en-US" sz="2400" dirty="0"/>
              <a:t> </a:t>
            </a:r>
            <a:r>
              <a:rPr lang="en-US" sz="2400" dirty="0" err="1"/>
              <a:t>spēles</a:t>
            </a:r>
            <a:r>
              <a:rPr lang="en-US" sz="2400" dirty="0"/>
              <a:t> </a:t>
            </a:r>
            <a:r>
              <a:rPr lang="en-US" sz="2400" dirty="0" err="1"/>
              <a:t>veidošanas</a:t>
            </a:r>
            <a:r>
              <a:rPr lang="en-US" sz="2400" dirty="0"/>
              <a:t> vide.</a:t>
            </a:r>
          </a:p>
          <a:p>
            <a:r>
              <a:rPr lang="en-US" sz="2400" i="1" dirty="0"/>
              <a:t>Microsoft Visual Studio - </a:t>
            </a:r>
            <a:r>
              <a:rPr lang="en-US" sz="2400" dirty="0" err="1"/>
              <a:t>programmēšanas</a:t>
            </a:r>
            <a:r>
              <a:rPr lang="en-US" sz="2400" dirty="0"/>
              <a:t> vide.</a:t>
            </a:r>
          </a:p>
          <a:p>
            <a:r>
              <a:rPr lang="en-US" sz="2400" dirty="0"/>
              <a:t>Viss </a:t>
            </a:r>
            <a:r>
              <a:rPr lang="en-US" sz="2400" dirty="0" err="1"/>
              <a:t>kods</a:t>
            </a:r>
            <a:r>
              <a:rPr lang="en-US" sz="2400" dirty="0"/>
              <a:t> tika </a:t>
            </a:r>
            <a:r>
              <a:rPr lang="en-US" sz="2400" dirty="0" err="1"/>
              <a:t>rakstīts</a:t>
            </a:r>
            <a:r>
              <a:rPr lang="en-US" sz="2400" dirty="0"/>
              <a:t> </a:t>
            </a:r>
            <a:r>
              <a:rPr lang="en-US" sz="2400" i="1" dirty="0"/>
              <a:t>C#</a:t>
            </a:r>
            <a:r>
              <a:rPr lang="en-US" sz="2400" dirty="0"/>
              <a:t> </a:t>
            </a:r>
            <a:r>
              <a:rPr lang="en-US" sz="2400" dirty="0" err="1"/>
              <a:t>programmēšanas</a:t>
            </a:r>
            <a:r>
              <a:rPr lang="en-US" sz="2400" dirty="0"/>
              <a:t> </a:t>
            </a:r>
            <a:r>
              <a:rPr lang="en-US" sz="2400" dirty="0" err="1"/>
              <a:t>valodā</a:t>
            </a:r>
            <a:r>
              <a:rPr lang="en-US" sz="2400" dirty="0"/>
              <a:t>.</a:t>
            </a:r>
          </a:p>
        </p:txBody>
      </p:sp>
      <p:pic>
        <p:nvPicPr>
          <p:cNvPr id="5" name="Picture 4" descr="Unity Logo Shop | prohory.cz">
            <a:extLst>
              <a:ext uri="{FF2B5EF4-FFF2-40B4-BE49-F238E27FC236}">
                <a16:creationId xmlns:a16="http://schemas.microsoft.com/office/drawing/2014/main" id="{950C7080-1800-9C91-178D-34BA460A726A}"/>
              </a:ext>
            </a:extLst>
          </p:cNvPr>
          <p:cNvPicPr>
            <a:picLocks noChangeAspect="1"/>
          </p:cNvPicPr>
          <p:nvPr/>
        </p:nvPicPr>
        <p:blipFill>
          <a:blip r:embed="rId2"/>
          <a:stretch>
            <a:fillRect/>
          </a:stretch>
        </p:blipFill>
        <p:spPr>
          <a:xfrm>
            <a:off x="7739270" y="437736"/>
            <a:ext cx="3869634" cy="2150441"/>
          </a:xfrm>
          <a:prstGeom prst="rect">
            <a:avLst/>
          </a:prstGeom>
        </p:spPr>
      </p:pic>
      <p:pic>
        <p:nvPicPr>
          <p:cNvPr id="4" name="Picture 3" descr="A purple ribbon in a shape of a infinity&#10;&#10;Description automatically generated">
            <a:extLst>
              <a:ext uri="{FF2B5EF4-FFF2-40B4-BE49-F238E27FC236}">
                <a16:creationId xmlns:a16="http://schemas.microsoft.com/office/drawing/2014/main" id="{5BF65F38-FE29-2E9E-E3EB-7F248CC70D63}"/>
              </a:ext>
            </a:extLst>
          </p:cNvPr>
          <p:cNvPicPr>
            <a:picLocks noChangeAspect="1"/>
          </p:cNvPicPr>
          <p:nvPr/>
        </p:nvPicPr>
        <p:blipFill>
          <a:blip r:embed="rId3"/>
          <a:stretch>
            <a:fillRect/>
          </a:stretch>
        </p:blipFill>
        <p:spPr>
          <a:xfrm>
            <a:off x="9085470" y="2906643"/>
            <a:ext cx="2380974" cy="2380974"/>
          </a:xfrm>
          <a:prstGeom prst="rect">
            <a:avLst/>
          </a:prstGeom>
        </p:spPr>
      </p:pic>
    </p:spTree>
    <p:extLst>
      <p:ext uri="{BB962C8B-B14F-4D97-AF65-F5344CB8AC3E}">
        <p14:creationId xmlns:p14="http://schemas.microsoft.com/office/powerpoint/2010/main" val="111640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ack background with white text&#10;&#10;Description automatically generated">
            <a:extLst>
              <a:ext uri="{FF2B5EF4-FFF2-40B4-BE49-F238E27FC236}">
                <a16:creationId xmlns:a16="http://schemas.microsoft.com/office/drawing/2014/main" id="{C62F384C-70C2-6ECA-D221-A930A0A6FF0F}"/>
              </a:ext>
            </a:extLst>
          </p:cNvPr>
          <p:cNvPicPr>
            <a:picLocks noGrp="1" noChangeAspect="1"/>
          </p:cNvPicPr>
          <p:nvPr>
            <p:ph idx="1"/>
          </p:nvPr>
        </p:nvPicPr>
        <p:blipFill>
          <a:blip r:embed="rId2"/>
          <a:stretch>
            <a:fillRect/>
          </a:stretch>
        </p:blipFill>
        <p:spPr>
          <a:xfrm>
            <a:off x="642449" y="365972"/>
            <a:ext cx="10910957" cy="6128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999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9956747" cy="511128"/>
          </a:xfrm>
        </p:spPr>
        <p:txBody>
          <a:bodyPr/>
          <a:lstStyle/>
          <a:p>
            <a:r>
              <a:rPr lang="en-US" sz="2800" dirty="0"/>
              <a:t>Funkcionālās </a:t>
            </a:r>
            <a:r>
              <a:rPr lang="en-US" sz="2800" err="1"/>
              <a:t>dekompozīcijas</a:t>
            </a:r>
            <a:r>
              <a:rPr lang="en-US" sz="2800" dirty="0"/>
              <a:t> </a:t>
            </a:r>
            <a:r>
              <a:rPr lang="en-US" sz="2800" err="1"/>
              <a:t>diagramma</a:t>
            </a:r>
            <a:endParaRPr lang="en-US" sz="2800" dirty="0"/>
          </a:p>
        </p:txBody>
      </p:sp>
      <p:pic>
        <p:nvPicPr>
          <p:cNvPr id="4" name="Content Placeholder 3" descr="A chart with text on it&#10;&#10;Description automatically generated">
            <a:extLst>
              <a:ext uri="{FF2B5EF4-FFF2-40B4-BE49-F238E27FC236}">
                <a16:creationId xmlns:a16="http://schemas.microsoft.com/office/drawing/2014/main" id="{9009499A-DC4C-3823-EE79-5C73485B7D5E}"/>
              </a:ext>
            </a:extLst>
          </p:cNvPr>
          <p:cNvPicPr>
            <a:picLocks noGrp="1" noChangeAspect="1"/>
          </p:cNvPicPr>
          <p:nvPr>
            <p:ph idx="1"/>
          </p:nvPr>
        </p:nvPicPr>
        <p:blipFill>
          <a:blip r:embed="rId2"/>
          <a:stretch>
            <a:fillRect/>
          </a:stretch>
        </p:blipFill>
        <p:spPr>
          <a:xfrm>
            <a:off x="1212082" y="948433"/>
            <a:ext cx="9760648" cy="5725484"/>
          </a:xfrm>
        </p:spPr>
      </p:pic>
    </p:spTree>
    <p:extLst>
      <p:ext uri="{BB962C8B-B14F-4D97-AF65-F5344CB8AC3E}">
        <p14:creationId xmlns:p14="http://schemas.microsoft.com/office/powerpoint/2010/main" val="43986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518213" y="2342984"/>
            <a:ext cx="3695096" cy="1317301"/>
          </a:xfrm>
        </p:spPr>
        <p:txBody>
          <a:bodyPr/>
          <a:lstStyle/>
          <a:p>
            <a:r>
              <a:rPr lang="en-US" sz="2800" dirty="0" err="1"/>
              <a:t>Tabulu</a:t>
            </a:r>
            <a:r>
              <a:rPr lang="en-US" sz="2800" dirty="0"/>
              <a:t> </a:t>
            </a:r>
            <a:r>
              <a:rPr lang="en-US" sz="2800" dirty="0" err="1"/>
              <a:t>saišu</a:t>
            </a:r>
            <a:r>
              <a:rPr lang="en-US" sz="2800" dirty="0"/>
              <a:t> </a:t>
            </a:r>
            <a:r>
              <a:rPr lang="en-US" sz="2800" dirty="0" err="1"/>
              <a:t>shēma</a:t>
            </a:r>
            <a:endParaRPr lang="en-US" dirty="0" err="1"/>
          </a:p>
        </p:txBody>
      </p:sp>
      <p:pic>
        <p:nvPicPr>
          <p:cNvPr id="6" name="Content Placeholder 5" descr="A diagram of a game&#10;&#10;Description automatically generated">
            <a:extLst>
              <a:ext uri="{FF2B5EF4-FFF2-40B4-BE49-F238E27FC236}">
                <a16:creationId xmlns:a16="http://schemas.microsoft.com/office/drawing/2014/main" id="{9A553924-A97A-7CD4-41C4-1A1F3863FA14}"/>
              </a:ext>
            </a:extLst>
          </p:cNvPr>
          <p:cNvPicPr>
            <a:picLocks noGrp="1" noChangeAspect="1"/>
          </p:cNvPicPr>
          <p:nvPr>
            <p:ph idx="1"/>
          </p:nvPr>
        </p:nvPicPr>
        <p:blipFill>
          <a:blip r:embed="rId2"/>
          <a:stretch>
            <a:fillRect/>
          </a:stretch>
        </p:blipFill>
        <p:spPr>
          <a:xfrm>
            <a:off x="4561104" y="208520"/>
            <a:ext cx="7413733" cy="6454352"/>
          </a:xfrm>
        </p:spPr>
      </p:pic>
    </p:spTree>
    <p:extLst>
      <p:ext uri="{BB962C8B-B14F-4D97-AF65-F5344CB8AC3E}">
        <p14:creationId xmlns:p14="http://schemas.microsoft.com/office/powerpoint/2010/main" val="104341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164822" y="807943"/>
            <a:ext cx="2204226" cy="3062170"/>
          </a:xfrm>
        </p:spPr>
        <p:txBody>
          <a:bodyPr/>
          <a:lstStyle/>
          <a:p>
            <a:r>
              <a:rPr lang="en-US" sz="2800" dirty="0"/>
              <a:t>UML </a:t>
            </a:r>
            <a:r>
              <a:rPr lang="en-US" sz="2800" dirty="0" err="1"/>
              <a:t>klašu</a:t>
            </a:r>
            <a:r>
              <a:rPr lang="en-US" sz="2800" dirty="0"/>
              <a:t> </a:t>
            </a:r>
            <a:r>
              <a:rPr lang="en-US" sz="2800" dirty="0" err="1"/>
              <a:t>diagramma</a:t>
            </a:r>
          </a:p>
        </p:txBody>
      </p:sp>
      <p:pic>
        <p:nvPicPr>
          <p:cNvPr id="3" name="Content Placeholder 2" descr="A diagram of a computer&#10;&#10;Description automatically generated">
            <a:extLst>
              <a:ext uri="{FF2B5EF4-FFF2-40B4-BE49-F238E27FC236}">
                <a16:creationId xmlns:a16="http://schemas.microsoft.com/office/drawing/2014/main" id="{C9F3E0DA-F984-27CB-6EC8-11C28DC363DD}"/>
              </a:ext>
            </a:extLst>
          </p:cNvPr>
          <p:cNvPicPr>
            <a:picLocks noGrp="1" noChangeAspect="1"/>
          </p:cNvPicPr>
          <p:nvPr>
            <p:ph idx="1"/>
          </p:nvPr>
        </p:nvPicPr>
        <p:blipFill>
          <a:blip r:embed="rId2"/>
          <a:stretch>
            <a:fillRect/>
          </a:stretch>
        </p:blipFill>
        <p:spPr>
          <a:xfrm>
            <a:off x="2497755" y="505855"/>
            <a:ext cx="9420086" cy="6224121"/>
          </a:xfrm>
        </p:spPr>
      </p:pic>
    </p:spTree>
    <p:extLst>
      <p:ext uri="{BB962C8B-B14F-4D97-AF65-F5344CB8AC3E}">
        <p14:creationId xmlns:p14="http://schemas.microsoft.com/office/powerpoint/2010/main" val="168334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err="1"/>
              <a:t>Enerģijas</a:t>
            </a:r>
            <a:r>
              <a:rPr lang="en-US" sz="2400" dirty="0"/>
              <a:t> </a:t>
            </a:r>
            <a:r>
              <a:rPr lang="en-US" sz="2400" dirty="0" err="1"/>
              <a:t>iztērēšana</a:t>
            </a:r>
          </a:p>
        </p:txBody>
      </p:sp>
      <p:pic>
        <p:nvPicPr>
          <p:cNvPr id="3" name="Picture 2" descr="A diagram of a diagra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29291" y="2353393"/>
            <a:ext cx="11091667" cy="2871461"/>
          </a:xfrm>
          <a:prstGeom prst="rect">
            <a:avLst/>
          </a:prstGeom>
        </p:spPr>
      </p:pic>
    </p:spTree>
    <p:extLst>
      <p:ext uri="{BB962C8B-B14F-4D97-AF65-F5344CB8AC3E}">
        <p14:creationId xmlns:p14="http://schemas.microsoft.com/office/powerpoint/2010/main" val="181877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pPr>
              <a:buFont typeface="Arial"/>
            </a:pPr>
            <a:r>
              <a:rPr lang="en-US" sz="2400" dirty="0" err="1"/>
              <a:t>Spēles</a:t>
            </a:r>
            <a:r>
              <a:rPr lang="en-US" sz="2400" dirty="0"/>
              <a:t> </a:t>
            </a:r>
            <a:r>
              <a:rPr lang="en-US" sz="2400" dirty="0" err="1"/>
              <a:t>skaņas</a:t>
            </a:r>
            <a:r>
              <a:rPr lang="en-US" sz="2400" dirty="0"/>
              <a:t> </a:t>
            </a:r>
            <a:r>
              <a:rPr lang="en-US" sz="2400" dirty="0" err="1"/>
              <a:t>palielināšana</a:t>
            </a:r>
          </a:p>
        </p:txBody>
      </p:sp>
      <p:pic>
        <p:nvPicPr>
          <p:cNvPr id="3" name="Picture 2" descr="A diagram of a syste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50168" y="2376278"/>
            <a:ext cx="11091667" cy="2658676"/>
          </a:xfrm>
          <a:prstGeom prst="rect">
            <a:avLst/>
          </a:prstGeom>
        </p:spPr>
      </p:pic>
    </p:spTree>
    <p:extLst>
      <p:ext uri="{BB962C8B-B14F-4D97-AF65-F5344CB8AC3E}">
        <p14:creationId xmlns:p14="http://schemas.microsoft.com/office/powerpoint/2010/main" val="3073426780"/>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DylanVTI</vt:lpstr>
      <vt:lpstr>3D šausmu puzles spēle "Uncanny Spaces"</vt:lpstr>
      <vt:lpstr>Uzdevuma nostādne</vt:lpstr>
      <vt:lpstr>Izstrādes tehnoloģijas</vt:lpstr>
      <vt:lpstr>PowerPoint Presentation</vt:lpstr>
      <vt:lpstr>Funkcionālās dekompozīcijas diagramma</vt:lpstr>
      <vt:lpstr>Tabulu saišu shēma</vt:lpstr>
      <vt:lpstr>UML klašu diagramma</vt:lpstr>
      <vt:lpstr>Datu plūsmu diagramma</vt:lpstr>
      <vt:lpstr>Datu plūsmu diagramma</vt:lpstr>
      <vt:lpstr>Datu plūsmu diagramma</vt:lpstr>
      <vt:lpstr>Testa piemērs</vt:lpstr>
      <vt:lpstr>Secinājumi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400</cp:revision>
  <dcterms:created xsi:type="dcterms:W3CDTF">2024-05-31T14:56:20Z</dcterms:created>
  <dcterms:modified xsi:type="dcterms:W3CDTF">2024-06-03T21:50:19Z</dcterms:modified>
</cp:coreProperties>
</file>