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AD200-A06D-2AAD-DBE4-C50B1F8134C2}" v="20" dt="2024-06-12T14:11:30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228600" y="225360"/>
            <a:ext cx="8686080" cy="469224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0" y="4162680"/>
            <a:ext cx="9143280" cy="9802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20000" y="301680"/>
            <a:ext cx="7703280" cy="858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228600" y="225360"/>
            <a:ext cx="8686080" cy="469224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0" y="4615920"/>
            <a:ext cx="9143280" cy="527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2" name="Group 3"/>
          <p:cNvGrpSpPr/>
          <p:nvPr/>
        </p:nvGrpSpPr>
        <p:grpSpPr>
          <a:xfrm>
            <a:off x="-185760" y="291960"/>
            <a:ext cx="789480" cy="248040"/>
            <a:chOff x="-185760" y="291960"/>
            <a:chExt cx="789480" cy="248040"/>
          </a:xfrm>
        </p:grpSpPr>
        <p:sp>
          <p:nvSpPr>
            <p:cNvPr id="43" name="CustomShape 4"/>
            <p:cNvSpPr/>
            <p:nvPr/>
          </p:nvSpPr>
          <p:spPr>
            <a:xfrm>
              <a:off x="-185760" y="29196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5"/>
            <p:cNvSpPr/>
            <p:nvPr/>
          </p:nvSpPr>
          <p:spPr>
            <a:xfrm>
              <a:off x="-164880" y="37440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CustomShape 6"/>
            <p:cNvSpPr/>
            <p:nvPr/>
          </p:nvSpPr>
          <p:spPr>
            <a:xfrm>
              <a:off x="-185760" y="45684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7"/>
            <p:cNvSpPr/>
            <p:nvPr/>
          </p:nvSpPr>
          <p:spPr>
            <a:xfrm>
              <a:off x="-164880" y="539640"/>
              <a:ext cx="768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" name="PlaceHolder 8"/>
          <p:cNvSpPr>
            <a:spLocks noGrp="1"/>
          </p:cNvSpPr>
          <p:nvPr>
            <p:ph type="title"/>
          </p:nvPr>
        </p:nvSpPr>
        <p:spPr>
          <a:xfrm>
            <a:off x="720000" y="301680"/>
            <a:ext cx="7703280" cy="858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8" name="PlaceHolder 9"/>
          <p:cNvSpPr>
            <a:spLocks noGrp="1"/>
          </p:cNvSpPr>
          <p:nvPr>
            <p:ph type="body"/>
          </p:nvPr>
        </p:nvSpPr>
        <p:spPr>
          <a:xfrm>
            <a:off x="720000" y="1154160"/>
            <a:ext cx="3758760" cy="29066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" name="PlaceHolder 10"/>
          <p:cNvSpPr>
            <a:spLocks noGrp="1"/>
          </p:cNvSpPr>
          <p:nvPr>
            <p:ph type="body"/>
          </p:nvPr>
        </p:nvSpPr>
        <p:spPr>
          <a:xfrm>
            <a:off x="4667400" y="1154160"/>
            <a:ext cx="3758760" cy="2906640"/>
          </a:xfrm>
          <a:prstGeom prst="rect">
            <a:avLst/>
          </a:prstGeom>
        </p:spPr>
        <p:txBody>
          <a:bodyPr lIns="0" tIns="0" rIns="0" bIns="0">
            <a:normAutofit fontScale="5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28600" y="225360"/>
            <a:ext cx="8686080" cy="4692240"/>
          </a:xfrm>
          <a:prstGeom prst="rect">
            <a:avLst/>
          </a:prstGeom>
          <a:solidFill>
            <a:schemeClr val="lt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4615920"/>
            <a:ext cx="9143280" cy="5270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8" name="Group 3"/>
          <p:cNvGrpSpPr/>
          <p:nvPr/>
        </p:nvGrpSpPr>
        <p:grpSpPr>
          <a:xfrm>
            <a:off x="-273960" y="1750320"/>
            <a:ext cx="9560160" cy="2695680"/>
            <a:chOff x="-273960" y="1750320"/>
            <a:chExt cx="9560160" cy="2695680"/>
          </a:xfrm>
        </p:grpSpPr>
        <p:grpSp>
          <p:nvGrpSpPr>
            <p:cNvPr id="89" name="Group 4"/>
            <p:cNvGrpSpPr/>
            <p:nvPr/>
          </p:nvGrpSpPr>
          <p:grpSpPr>
            <a:xfrm>
              <a:off x="8424000" y="4197960"/>
              <a:ext cx="862200" cy="248040"/>
              <a:chOff x="8424000" y="4197960"/>
              <a:chExt cx="862200" cy="248040"/>
            </a:xfrm>
          </p:grpSpPr>
          <p:sp>
            <p:nvSpPr>
              <p:cNvPr id="90" name="CustomShape 5"/>
              <p:cNvSpPr/>
              <p:nvPr/>
            </p:nvSpPr>
            <p:spPr>
              <a:xfrm>
                <a:off x="8424000" y="419796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1" name="CustomShape 6"/>
              <p:cNvSpPr/>
              <p:nvPr/>
            </p:nvSpPr>
            <p:spPr>
              <a:xfrm>
                <a:off x="8446680" y="428076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2" name="CustomShape 7"/>
              <p:cNvSpPr/>
              <p:nvPr/>
            </p:nvSpPr>
            <p:spPr>
              <a:xfrm>
                <a:off x="8424000" y="436320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3" name="CustomShape 8"/>
              <p:cNvSpPr/>
              <p:nvPr/>
            </p:nvSpPr>
            <p:spPr>
              <a:xfrm>
                <a:off x="8446680" y="444564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4" name="Group 9"/>
            <p:cNvGrpSpPr/>
            <p:nvPr/>
          </p:nvGrpSpPr>
          <p:grpSpPr>
            <a:xfrm>
              <a:off x="-273960" y="1750320"/>
              <a:ext cx="862200" cy="248040"/>
              <a:chOff x="-273960" y="1750320"/>
              <a:chExt cx="862200" cy="248040"/>
            </a:xfrm>
          </p:grpSpPr>
          <p:sp>
            <p:nvSpPr>
              <p:cNvPr id="95" name="CustomShape 10"/>
              <p:cNvSpPr/>
              <p:nvPr/>
            </p:nvSpPr>
            <p:spPr>
              <a:xfrm>
                <a:off x="-273960" y="175032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" name="CustomShape 11"/>
              <p:cNvSpPr/>
              <p:nvPr/>
            </p:nvSpPr>
            <p:spPr>
              <a:xfrm>
                <a:off x="-251280" y="183276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7" name="CustomShape 12"/>
              <p:cNvSpPr/>
              <p:nvPr/>
            </p:nvSpPr>
            <p:spPr>
              <a:xfrm>
                <a:off x="-273960" y="191520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8" name="CustomShape 13"/>
              <p:cNvSpPr/>
              <p:nvPr/>
            </p:nvSpPr>
            <p:spPr>
              <a:xfrm>
                <a:off x="-251280" y="1998000"/>
                <a:ext cx="8395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chemeClr val="dk1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99" name="PlaceHolder 1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0" name="PlaceHolder 1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713160" y="745560"/>
            <a:ext cx="8307000" cy="160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Tīmekļa lietotne automašīnu meklēšanai un pārdošanai tiešsaistē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646600" y="2901960"/>
            <a:ext cx="2583720" cy="116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Rīgas Valsts tehnikuma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Grupas DP4-1 audzēknis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Mets Latuskins</a:t>
            </a:r>
            <a:endParaRPr lang="ru-RU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191919"/>
                </a:solidFill>
                <a:latin typeface="Arial"/>
                <a:ea typeface="DM Sans"/>
              </a:rPr>
              <a:t>2024.gads</a:t>
            </a:r>
            <a:endParaRPr lang="ru-RU" sz="1600" b="0" strike="noStrike" spc="-1">
              <a:latin typeface="Arial"/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8230680" y="2571840"/>
            <a:ext cx="988920" cy="248040"/>
            <a:chOff x="8230680" y="2571840"/>
            <a:chExt cx="988920" cy="248040"/>
          </a:xfrm>
        </p:grpSpPr>
        <p:sp>
          <p:nvSpPr>
            <p:cNvPr id="140" name="CustomShape 4"/>
            <p:cNvSpPr/>
            <p:nvPr/>
          </p:nvSpPr>
          <p:spPr>
            <a:xfrm>
              <a:off x="8230680" y="257184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CustomShape 5"/>
            <p:cNvSpPr/>
            <p:nvPr/>
          </p:nvSpPr>
          <p:spPr>
            <a:xfrm>
              <a:off x="8256960" y="265428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CustomShape 6"/>
            <p:cNvSpPr/>
            <p:nvPr/>
          </p:nvSpPr>
          <p:spPr>
            <a:xfrm>
              <a:off x="8230680" y="273672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CustomShape 7"/>
            <p:cNvSpPr/>
            <p:nvPr/>
          </p:nvSpPr>
          <p:spPr>
            <a:xfrm>
              <a:off x="8256960" y="2819520"/>
              <a:ext cx="9626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4" name="Group 8"/>
          <p:cNvGrpSpPr/>
          <p:nvPr/>
        </p:nvGrpSpPr>
        <p:grpSpPr>
          <a:xfrm>
            <a:off x="-66600" y="415800"/>
            <a:ext cx="1750320" cy="248040"/>
            <a:chOff x="-66600" y="415800"/>
            <a:chExt cx="1750320" cy="248040"/>
          </a:xfrm>
        </p:grpSpPr>
        <p:sp>
          <p:nvSpPr>
            <p:cNvPr id="145" name="CustomShape 9"/>
            <p:cNvSpPr/>
            <p:nvPr/>
          </p:nvSpPr>
          <p:spPr>
            <a:xfrm>
              <a:off x="-66600" y="41580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CustomShape 10"/>
            <p:cNvSpPr/>
            <p:nvPr/>
          </p:nvSpPr>
          <p:spPr>
            <a:xfrm>
              <a:off x="-20520" y="49824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CustomShape 11"/>
            <p:cNvSpPr/>
            <p:nvPr/>
          </p:nvSpPr>
          <p:spPr>
            <a:xfrm>
              <a:off x="-66600" y="58068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CustomShape 12"/>
            <p:cNvSpPr/>
            <p:nvPr/>
          </p:nvSpPr>
          <p:spPr>
            <a:xfrm>
              <a:off x="-20520" y="663480"/>
              <a:ext cx="17042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49" name="Picture 2"/>
          <p:cNvPicPr/>
          <p:nvPr/>
        </p:nvPicPr>
        <p:blipFill>
          <a:blip r:embed="rId2"/>
          <a:stretch/>
        </p:blipFill>
        <p:spPr>
          <a:xfrm>
            <a:off x="4123800" y="2701080"/>
            <a:ext cx="1485360" cy="148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989360" y="1993320"/>
            <a:ext cx="567612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1" strike="noStrike" spc="-1">
                <a:solidFill>
                  <a:srgbClr val="191919"/>
                </a:solidFill>
                <a:latin typeface="Arial"/>
                <a:ea typeface="Montserrat"/>
              </a:rPr>
              <a:t>Paldies par uzmanību!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296080" y="397800"/>
            <a:ext cx="463356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Uzdevuma nostādne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28840" y="1553760"/>
            <a:ext cx="8333280" cy="267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400" b="0" strike="noStrike" spc="-1">
                <a:solidFill>
                  <a:srgbClr val="191919"/>
                </a:solidFill>
                <a:latin typeface="Arial"/>
                <a:ea typeface="DM Sans"/>
              </a:rPr>
              <a:t>Kvalifikācijas darba uzdevums ir izveidot tīmekļa lietotni, kas atvieglos programmētajiem meklēt kļūdu risinājumu un apvieglot to problēmu risināšanu. Galvenokārt , tīmekļis dod iespēju atrāk labot kodu.</a:t>
            </a:r>
            <a:endParaRPr lang="ru-RU" sz="2400" b="0" strike="noStrike" spc="-1">
              <a:latin typeface="Arial"/>
            </a:endParaRPr>
          </a:p>
        </p:txBody>
      </p:sp>
      <p:grpSp>
        <p:nvGrpSpPr>
          <p:cNvPr id="152" name="Group 3"/>
          <p:cNvGrpSpPr/>
          <p:nvPr/>
        </p:nvGrpSpPr>
        <p:grpSpPr>
          <a:xfrm>
            <a:off x="4447800" y="4055040"/>
            <a:ext cx="248040" cy="1242360"/>
            <a:chOff x="4447800" y="4055040"/>
            <a:chExt cx="248040" cy="1242360"/>
          </a:xfrm>
        </p:grpSpPr>
        <p:sp>
          <p:nvSpPr>
            <p:cNvPr id="153" name="CustomShape 4"/>
            <p:cNvSpPr/>
            <p:nvPr/>
          </p:nvSpPr>
          <p:spPr>
            <a:xfrm rot="5400000">
              <a:off x="4090680" y="465948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5"/>
            <p:cNvSpPr/>
            <p:nvPr/>
          </p:nvSpPr>
          <p:spPr>
            <a:xfrm rot="5400000">
              <a:off x="4008240" y="469224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6"/>
            <p:cNvSpPr/>
            <p:nvPr/>
          </p:nvSpPr>
          <p:spPr>
            <a:xfrm rot="5400000">
              <a:off x="3925440" y="465948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7"/>
            <p:cNvSpPr/>
            <p:nvPr/>
          </p:nvSpPr>
          <p:spPr>
            <a:xfrm rot="5400000">
              <a:off x="3843000" y="4692240"/>
              <a:ext cx="12096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dk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Izstrādes līdzekļi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77800" y="1175040"/>
            <a:ext cx="275220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Lietotāja daļā  tika izmantots:</a:t>
            </a:r>
            <a:endParaRPr lang="ru-RU" sz="24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HTML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CSS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JavaScript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Bootstrap</a:t>
            </a:r>
            <a:r>
              <a:rPr lang="ru-RU" sz="2400" b="0" strike="noStrike" spc="-1">
                <a:solidFill>
                  <a:srgbClr val="191919"/>
                </a:solidFill>
                <a:latin typeface="Arial"/>
                <a:ea typeface="DM Sans"/>
              </a:rPr>
              <a:t>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 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3222000" y="1175040"/>
            <a:ext cx="275220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Servera daļā tika izmantots:</a:t>
            </a:r>
            <a:endParaRPr lang="ru-RU" sz="24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PHP</a:t>
            </a:r>
            <a:r>
              <a:rPr lang="ru-RU" sz="2400" b="1" strike="noStrike" spc="-1">
                <a:solidFill>
                  <a:srgbClr val="191919"/>
                </a:solidFill>
                <a:latin typeface="DM Sans"/>
                <a:ea typeface="DM Sans"/>
              </a:rPr>
              <a:t> 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5866200" y="1139040"/>
            <a:ext cx="275220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58760">
              <a:lnSpc>
                <a:spcPct val="100000"/>
              </a:lnSpc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Izstrādes vides, kas tika izmantotas:</a:t>
            </a:r>
            <a:endParaRPr lang="ru-RU" sz="2400" b="0" strike="noStrike" spc="-1">
              <a:latin typeface="Arial"/>
            </a:endParaRPr>
          </a:p>
          <a:p>
            <a:pPr marL="158760"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MySql 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GIT  </a:t>
            </a:r>
            <a:endParaRPr lang="ru-RU" sz="2400" b="0" strike="noStrike" spc="-1">
              <a:latin typeface="Arial"/>
            </a:endParaRPr>
          </a:p>
          <a:p>
            <a:pPr marL="457200" indent="-297720">
              <a:lnSpc>
                <a:spcPct val="100000"/>
              </a:lnSpc>
              <a:buClr>
                <a:srgbClr val="191919"/>
              </a:buClr>
              <a:buFont typeface="Nunito Light"/>
              <a:buChar char="●"/>
            </a:pPr>
            <a:r>
              <a:rPr lang="ru-RU" sz="2400" b="1" strike="noStrike" spc="-1">
                <a:solidFill>
                  <a:srgbClr val="191919"/>
                </a:solidFill>
                <a:latin typeface="Arial"/>
                <a:ea typeface="DM Sans"/>
              </a:rPr>
              <a:t>Visual Studio Code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887400" y="4104000"/>
            <a:ext cx="912240" cy="912240"/>
          </a:xfrm>
          <a:prstGeom prst="rect">
            <a:avLst/>
          </a:prstGeom>
          <a:ln>
            <a:noFill/>
          </a:ln>
        </p:spPr>
      </p:pic>
      <p:pic>
        <p:nvPicPr>
          <p:cNvPr id="162" name="Picture 4"/>
          <p:cNvPicPr/>
          <p:nvPr/>
        </p:nvPicPr>
        <p:blipFill>
          <a:blip r:embed="rId3"/>
          <a:stretch/>
        </p:blipFill>
        <p:spPr>
          <a:xfrm>
            <a:off x="1584000" y="3948480"/>
            <a:ext cx="847440" cy="1194840"/>
          </a:xfrm>
          <a:prstGeom prst="rect">
            <a:avLst/>
          </a:prstGeom>
          <a:ln>
            <a:noFill/>
          </a:ln>
        </p:spPr>
      </p:pic>
      <p:pic>
        <p:nvPicPr>
          <p:cNvPr id="163" name="Picture 16"/>
          <p:cNvPicPr/>
          <p:nvPr/>
        </p:nvPicPr>
        <p:blipFill>
          <a:blip r:embed="rId4"/>
          <a:stretch/>
        </p:blipFill>
        <p:spPr>
          <a:xfrm>
            <a:off x="3744000" y="3096000"/>
            <a:ext cx="1407960" cy="76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42867" y="192303"/>
            <a:ext cx="8491097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Funkcionālās dekompozīcijas diagramma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65" name="Рисунок 164"/>
          <p:cNvPicPr/>
          <p:nvPr/>
        </p:nvPicPr>
        <p:blipFill>
          <a:blip r:embed="rId2"/>
          <a:stretch/>
        </p:blipFill>
        <p:spPr>
          <a:xfrm>
            <a:off x="1151937" y="916676"/>
            <a:ext cx="7204202" cy="40335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33440" y="231120"/>
            <a:ext cx="822528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Entity–relationship (ER) diagramma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67" name="Рисунок 166"/>
          <p:cNvPicPr/>
          <p:nvPr/>
        </p:nvPicPr>
        <p:blipFill>
          <a:blip r:embed="rId2"/>
          <a:stretch/>
        </p:blipFill>
        <p:spPr>
          <a:xfrm>
            <a:off x="227224" y="1121559"/>
            <a:ext cx="7052590" cy="388668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54480" y="335880"/>
            <a:ext cx="793044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Reģistracijas datu plūsmu diagramma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69" name="Рисунок 168"/>
          <p:cNvPicPr/>
          <p:nvPr/>
        </p:nvPicPr>
        <p:blipFill>
          <a:blip r:embed="rId2"/>
          <a:stretch/>
        </p:blipFill>
        <p:spPr>
          <a:xfrm>
            <a:off x="1745640" y="1182548"/>
            <a:ext cx="6481588" cy="33462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72601" y="187465"/>
            <a:ext cx="9315487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Jautujumu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veikšanas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datu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plūsmu</a:t>
            </a:r>
            <a:r>
              <a:rPr lang="ru-RU" sz="2800" b="1" strike="noStrike" spc="-1" dirty="0">
                <a:solidFill>
                  <a:srgbClr val="191919"/>
                </a:solidFill>
                <a:latin typeface="Arial"/>
                <a:ea typeface="Montserrat"/>
              </a:rPr>
              <a:t> </a:t>
            </a:r>
            <a:r>
              <a:rPr lang="ru-RU" sz="2800" b="1" strike="noStrike" spc="-1" dirty="0" err="1">
                <a:solidFill>
                  <a:srgbClr val="191919"/>
                </a:solidFill>
                <a:latin typeface="Arial"/>
                <a:ea typeface="Montserrat"/>
              </a:rPr>
              <a:t>diagramma</a:t>
            </a:r>
            <a:endParaRPr lang="ru-RU" sz="2800" b="0" strike="noStrike" spc="-1" dirty="0" err="1">
              <a:latin typeface="Arial"/>
            </a:endParaRPr>
          </a:p>
        </p:txBody>
      </p:sp>
      <p:pic>
        <p:nvPicPr>
          <p:cNvPr id="171" name="Рисунок 170"/>
          <p:cNvPicPr/>
          <p:nvPr/>
        </p:nvPicPr>
        <p:blipFill>
          <a:blip r:embed="rId2"/>
          <a:stretch/>
        </p:blipFill>
        <p:spPr>
          <a:xfrm>
            <a:off x="1118382" y="966346"/>
            <a:ext cx="7055640" cy="369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20840" y="198360"/>
            <a:ext cx="857952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Datubāzes fiziskās struktūras shēma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73" name="Рисунок 172"/>
          <p:cNvPicPr/>
          <p:nvPr/>
        </p:nvPicPr>
        <p:blipFill>
          <a:blip r:embed="rId2"/>
          <a:stretch/>
        </p:blipFill>
        <p:spPr>
          <a:xfrm>
            <a:off x="1420676" y="714653"/>
            <a:ext cx="6977445" cy="442194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55200" y="274320"/>
            <a:ext cx="4232520" cy="155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191919"/>
                </a:solidFill>
                <a:latin typeface="Arial"/>
                <a:ea typeface="Montserrat"/>
              </a:rPr>
              <a:t>Mājas lapas izskats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75" name="Рисунок 174"/>
          <p:cNvPicPr/>
          <p:nvPr/>
        </p:nvPicPr>
        <p:blipFill>
          <a:blip r:embed="rId2"/>
          <a:stretch/>
        </p:blipFill>
        <p:spPr>
          <a:xfrm>
            <a:off x="360" y="1909800"/>
            <a:ext cx="4535280" cy="24098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175"/>
          <p:cNvPicPr/>
          <p:nvPr/>
        </p:nvPicPr>
        <p:blipFill>
          <a:blip r:embed="rId3"/>
          <a:stretch/>
        </p:blipFill>
        <p:spPr>
          <a:xfrm>
            <a:off x="4608000" y="1944000"/>
            <a:ext cx="4218480" cy="2311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1783"/>
      </a:dk2>
      <a:lt2>
        <a:srgbClr val="B3363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</TotalTime>
  <Words>137</Words>
  <Application>Microsoft Office PowerPoint</Application>
  <PresentationFormat>Экран (16:9)</PresentationFormat>
  <Paragraphs>32</Paragraphs>
  <Slides>10</Slides>
  <Notes>0</Notes>
  <HiddenSlides>0</HiddenSlide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Tīmekļa lietotne automašīnu meklēšanai un pārdošanai tiešsaistē</dc:title>
  <dc:subject/>
  <dc:creator/>
  <dc:description/>
  <cp:lastModifiedBy/>
  <cp:revision>40</cp:revision>
  <dcterms:modified xsi:type="dcterms:W3CDTF">2024-06-12T14:11:54Z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