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E39"/>
    <a:srgbClr val="E6AA6B"/>
    <a:srgbClr val="B66E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114" d="100"/>
          <a:sy n="114" d="100"/>
        </p:scale>
        <p:origin x="30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FBA20-BCD2-403F-A489-8230F0165C30}"/>
              </a:ext>
            </a:extLst>
          </p:cNvPr>
          <p:cNvSpPr>
            <a:spLocks noGrp="1"/>
          </p:cNvSpPr>
          <p:nvPr>
            <p:ph type="ctrTitle"/>
          </p:nvPr>
        </p:nvSpPr>
        <p:spPr>
          <a:xfrm>
            <a:off x="1524000" y="1122363"/>
            <a:ext cx="9144000" cy="2387600"/>
          </a:xfrm>
        </p:spPr>
        <p:txBody>
          <a:bodyPr anchor="b"/>
          <a:lstStyle>
            <a:lvl1pPr algn="ctr">
              <a:defRPr sz="6000"/>
            </a:lvl1pPr>
          </a:lstStyle>
          <a:p>
            <a:endParaRPr lang="en-GB" dirty="0"/>
          </a:p>
        </p:txBody>
      </p:sp>
      <p:sp>
        <p:nvSpPr>
          <p:cNvPr id="3" name="Subtitle 2">
            <a:extLst>
              <a:ext uri="{FF2B5EF4-FFF2-40B4-BE49-F238E27FC236}">
                <a16:creationId xmlns:a16="http://schemas.microsoft.com/office/drawing/2014/main" id="{2E7BAC5B-EE92-41DF-9F7D-36856F365F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4ACC488-FF83-4E03-85EE-7021F639565B}"/>
              </a:ext>
            </a:extLst>
          </p:cNvPr>
          <p:cNvSpPr>
            <a:spLocks noGrp="1"/>
          </p:cNvSpPr>
          <p:nvPr>
            <p:ph type="dt" sz="half" idx="10"/>
          </p:nvPr>
        </p:nvSpPr>
        <p:spPr/>
        <p:txBody>
          <a:bodyPr/>
          <a:lstStyle/>
          <a:p>
            <a:fld id="{6EE83672-C5F5-4351-895E-E1F242BC5D2F}" type="datetimeFigureOut">
              <a:rPr lang="en-GB" smtClean="0"/>
              <a:t>22/02/2021</a:t>
            </a:fld>
            <a:endParaRPr lang="en-GB"/>
          </a:p>
        </p:txBody>
      </p:sp>
      <p:sp>
        <p:nvSpPr>
          <p:cNvPr id="5" name="Footer Placeholder 4">
            <a:extLst>
              <a:ext uri="{FF2B5EF4-FFF2-40B4-BE49-F238E27FC236}">
                <a16:creationId xmlns:a16="http://schemas.microsoft.com/office/drawing/2014/main" id="{62AD8876-89F4-4D8E-8C3A-EDEB086826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5F256A0-6FEB-43E4-86F0-BD6CB6F06797}"/>
              </a:ext>
            </a:extLst>
          </p:cNvPr>
          <p:cNvSpPr>
            <a:spLocks noGrp="1"/>
          </p:cNvSpPr>
          <p:nvPr>
            <p:ph type="sldNum" sz="quarter" idx="12"/>
          </p:nvPr>
        </p:nvSpPr>
        <p:spPr/>
        <p:txBody>
          <a:bodyPr/>
          <a:lstStyle/>
          <a:p>
            <a:fld id="{E38F86AA-2D4E-47C2-AB6A-52CB952B3260}" type="slidenum">
              <a:rPr lang="en-GB" smtClean="0"/>
              <a:t>‹#›</a:t>
            </a:fld>
            <a:endParaRPr lang="en-GB"/>
          </a:p>
        </p:txBody>
      </p:sp>
      <p:pic>
        <p:nvPicPr>
          <p:cNvPr id="1026" name="Picture 2" descr="Image result for ibm logo">
            <a:extLst>
              <a:ext uri="{FF2B5EF4-FFF2-40B4-BE49-F238E27FC236}">
                <a16:creationId xmlns:a16="http://schemas.microsoft.com/office/drawing/2014/main" id="{22EF57B9-D60C-4FA8-ABF7-CE5CAE594DC9}"/>
              </a:ext>
            </a:extLst>
          </p:cNvPr>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729217" y="319916"/>
            <a:ext cx="1091201" cy="436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859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28FAF-12B4-4F05-B600-217A6FA6274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F68F45E-35D4-4B27-80B2-E721C032E9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387F106-3452-42F6-8579-0DBB73D69B9B}"/>
              </a:ext>
            </a:extLst>
          </p:cNvPr>
          <p:cNvSpPr>
            <a:spLocks noGrp="1"/>
          </p:cNvSpPr>
          <p:nvPr>
            <p:ph type="dt" sz="half" idx="10"/>
          </p:nvPr>
        </p:nvSpPr>
        <p:spPr/>
        <p:txBody>
          <a:bodyPr/>
          <a:lstStyle/>
          <a:p>
            <a:fld id="{6EE83672-C5F5-4351-895E-E1F242BC5D2F}" type="datetimeFigureOut">
              <a:rPr lang="en-GB" smtClean="0"/>
              <a:t>22/02/2021</a:t>
            </a:fld>
            <a:endParaRPr lang="en-GB"/>
          </a:p>
        </p:txBody>
      </p:sp>
      <p:sp>
        <p:nvSpPr>
          <p:cNvPr id="5" name="Footer Placeholder 4">
            <a:extLst>
              <a:ext uri="{FF2B5EF4-FFF2-40B4-BE49-F238E27FC236}">
                <a16:creationId xmlns:a16="http://schemas.microsoft.com/office/drawing/2014/main" id="{29FD094F-5612-473A-8A37-627A545A22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924D45-9C53-4804-BC38-1118A89FE14B}"/>
              </a:ext>
            </a:extLst>
          </p:cNvPr>
          <p:cNvSpPr>
            <a:spLocks noGrp="1"/>
          </p:cNvSpPr>
          <p:nvPr>
            <p:ph type="sldNum" sz="quarter" idx="12"/>
          </p:nvPr>
        </p:nvSpPr>
        <p:spPr/>
        <p:txBody>
          <a:bodyPr/>
          <a:lstStyle/>
          <a:p>
            <a:fld id="{E38F86AA-2D4E-47C2-AB6A-52CB952B3260}" type="slidenum">
              <a:rPr lang="en-GB" smtClean="0"/>
              <a:t>‹#›</a:t>
            </a:fld>
            <a:endParaRPr lang="en-GB"/>
          </a:p>
        </p:txBody>
      </p:sp>
    </p:spTree>
    <p:extLst>
      <p:ext uri="{BB962C8B-B14F-4D97-AF65-F5344CB8AC3E}">
        <p14:creationId xmlns:p14="http://schemas.microsoft.com/office/powerpoint/2010/main" val="585926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B89214-C9EF-4B96-AC8F-DE2D2C25A4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8A8848E-1224-4C7D-BB3A-6859A563EC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0D668FB-F28F-4A65-9CD8-156425AE926E}"/>
              </a:ext>
            </a:extLst>
          </p:cNvPr>
          <p:cNvSpPr>
            <a:spLocks noGrp="1"/>
          </p:cNvSpPr>
          <p:nvPr>
            <p:ph type="dt" sz="half" idx="10"/>
          </p:nvPr>
        </p:nvSpPr>
        <p:spPr/>
        <p:txBody>
          <a:bodyPr/>
          <a:lstStyle/>
          <a:p>
            <a:fld id="{6EE83672-C5F5-4351-895E-E1F242BC5D2F}" type="datetimeFigureOut">
              <a:rPr lang="en-GB" smtClean="0"/>
              <a:t>22/02/2021</a:t>
            </a:fld>
            <a:endParaRPr lang="en-GB"/>
          </a:p>
        </p:txBody>
      </p:sp>
      <p:sp>
        <p:nvSpPr>
          <p:cNvPr id="5" name="Footer Placeholder 4">
            <a:extLst>
              <a:ext uri="{FF2B5EF4-FFF2-40B4-BE49-F238E27FC236}">
                <a16:creationId xmlns:a16="http://schemas.microsoft.com/office/drawing/2014/main" id="{6ABE3617-C679-499B-9815-22472B0EC3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82D392-AF43-40DF-8ED4-5143A17DF428}"/>
              </a:ext>
            </a:extLst>
          </p:cNvPr>
          <p:cNvSpPr>
            <a:spLocks noGrp="1"/>
          </p:cNvSpPr>
          <p:nvPr>
            <p:ph type="sldNum" sz="quarter" idx="12"/>
          </p:nvPr>
        </p:nvSpPr>
        <p:spPr/>
        <p:txBody>
          <a:bodyPr/>
          <a:lstStyle/>
          <a:p>
            <a:fld id="{E38F86AA-2D4E-47C2-AB6A-52CB952B3260}" type="slidenum">
              <a:rPr lang="en-GB" smtClean="0"/>
              <a:t>‹#›</a:t>
            </a:fld>
            <a:endParaRPr lang="en-GB"/>
          </a:p>
        </p:txBody>
      </p:sp>
    </p:spTree>
    <p:extLst>
      <p:ext uri="{BB962C8B-B14F-4D97-AF65-F5344CB8AC3E}">
        <p14:creationId xmlns:p14="http://schemas.microsoft.com/office/powerpoint/2010/main" val="2440779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EE993-86A4-4C8A-81D6-75B4F4A4E255}"/>
              </a:ext>
            </a:extLst>
          </p:cNvPr>
          <p:cNvSpPr>
            <a:spLocks noGrp="1"/>
          </p:cNvSpPr>
          <p:nvPr>
            <p:ph type="title"/>
          </p:nvPr>
        </p:nvSpPr>
        <p:spPr>
          <a:xfrm>
            <a:off x="838199" y="96563"/>
            <a:ext cx="9826375" cy="883185"/>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244B262-810E-4AE1-AAAE-25133F06FD2D}"/>
              </a:ext>
            </a:extLst>
          </p:cNvPr>
          <p:cNvSpPr>
            <a:spLocks noGrp="1"/>
          </p:cNvSpPr>
          <p:nvPr>
            <p:ph idx="1"/>
          </p:nvPr>
        </p:nvSpPr>
        <p:spPr>
          <a:xfrm>
            <a:off x="838200" y="1387011"/>
            <a:ext cx="10515600" cy="47899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E7BEC75-CD42-4157-87FF-93C911DE000D}"/>
              </a:ext>
            </a:extLst>
          </p:cNvPr>
          <p:cNvSpPr>
            <a:spLocks noGrp="1"/>
          </p:cNvSpPr>
          <p:nvPr>
            <p:ph type="dt" sz="half" idx="10"/>
          </p:nvPr>
        </p:nvSpPr>
        <p:spPr/>
        <p:txBody>
          <a:bodyPr/>
          <a:lstStyle/>
          <a:p>
            <a:fld id="{6EE83672-C5F5-4351-895E-E1F242BC5D2F}" type="datetimeFigureOut">
              <a:rPr lang="en-GB" smtClean="0"/>
              <a:t>22/02/2021</a:t>
            </a:fld>
            <a:endParaRPr lang="en-GB"/>
          </a:p>
        </p:txBody>
      </p:sp>
      <p:sp>
        <p:nvSpPr>
          <p:cNvPr id="5" name="Footer Placeholder 4">
            <a:extLst>
              <a:ext uri="{FF2B5EF4-FFF2-40B4-BE49-F238E27FC236}">
                <a16:creationId xmlns:a16="http://schemas.microsoft.com/office/drawing/2014/main" id="{4CF40F5B-EDA4-43F4-9BEA-98797CF277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153AB7-7D8E-4526-9D7C-3AD8F2447D9D}"/>
              </a:ext>
            </a:extLst>
          </p:cNvPr>
          <p:cNvSpPr>
            <a:spLocks noGrp="1"/>
          </p:cNvSpPr>
          <p:nvPr>
            <p:ph type="sldNum" sz="quarter" idx="12"/>
          </p:nvPr>
        </p:nvSpPr>
        <p:spPr/>
        <p:txBody>
          <a:bodyPr/>
          <a:lstStyle/>
          <a:p>
            <a:fld id="{E38F86AA-2D4E-47C2-AB6A-52CB952B3260}" type="slidenum">
              <a:rPr lang="en-GB" smtClean="0"/>
              <a:t>‹#›</a:t>
            </a:fld>
            <a:endParaRPr lang="en-GB"/>
          </a:p>
        </p:txBody>
      </p:sp>
      <p:pic>
        <p:nvPicPr>
          <p:cNvPr id="7" name="Picture 2" descr="Image result for ibm logo">
            <a:extLst>
              <a:ext uri="{FF2B5EF4-FFF2-40B4-BE49-F238E27FC236}">
                <a16:creationId xmlns:a16="http://schemas.microsoft.com/office/drawing/2014/main" id="{4649C4F2-0118-4696-BF14-AB077B862A25}"/>
              </a:ext>
            </a:extLst>
          </p:cNvPr>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729217" y="319916"/>
            <a:ext cx="1091201" cy="43648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1486B0FA-E304-467F-8807-43C20A0E3876}"/>
              </a:ext>
            </a:extLst>
          </p:cNvPr>
          <p:cNvSpPr/>
          <p:nvPr userDrawn="1"/>
        </p:nvSpPr>
        <p:spPr>
          <a:xfrm>
            <a:off x="838197" y="863127"/>
            <a:ext cx="9826375" cy="45719"/>
          </a:xfrm>
          <a:prstGeom prst="rect">
            <a:avLst/>
          </a:prstGeom>
          <a:solidFill>
            <a:srgbClr val="E6AA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A235CD13-E757-47A4-8830-3DBB930D4476}"/>
              </a:ext>
            </a:extLst>
          </p:cNvPr>
          <p:cNvSpPr/>
          <p:nvPr userDrawn="1"/>
        </p:nvSpPr>
        <p:spPr>
          <a:xfrm>
            <a:off x="838197" y="906768"/>
            <a:ext cx="9826375" cy="45719"/>
          </a:xfrm>
          <a:prstGeom prst="rect">
            <a:avLst/>
          </a:prstGeom>
          <a:solidFill>
            <a:srgbClr val="FFB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14030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2617D-67B7-4980-9742-D33543531A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630D928-2C9E-4B84-8B8C-04F0C5DB4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5ADB87-6076-419E-837B-FCB67561F114}"/>
              </a:ext>
            </a:extLst>
          </p:cNvPr>
          <p:cNvSpPr>
            <a:spLocks noGrp="1"/>
          </p:cNvSpPr>
          <p:nvPr>
            <p:ph type="dt" sz="half" idx="10"/>
          </p:nvPr>
        </p:nvSpPr>
        <p:spPr/>
        <p:txBody>
          <a:bodyPr/>
          <a:lstStyle/>
          <a:p>
            <a:fld id="{6EE83672-C5F5-4351-895E-E1F242BC5D2F}" type="datetimeFigureOut">
              <a:rPr lang="en-GB" smtClean="0"/>
              <a:t>22/02/2021</a:t>
            </a:fld>
            <a:endParaRPr lang="en-GB"/>
          </a:p>
        </p:txBody>
      </p:sp>
      <p:sp>
        <p:nvSpPr>
          <p:cNvPr id="5" name="Footer Placeholder 4">
            <a:extLst>
              <a:ext uri="{FF2B5EF4-FFF2-40B4-BE49-F238E27FC236}">
                <a16:creationId xmlns:a16="http://schemas.microsoft.com/office/drawing/2014/main" id="{A09DCE16-A392-4B15-9DBE-E0796CE088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00D2C9-48FA-487B-8FAD-368A08488BBB}"/>
              </a:ext>
            </a:extLst>
          </p:cNvPr>
          <p:cNvSpPr>
            <a:spLocks noGrp="1"/>
          </p:cNvSpPr>
          <p:nvPr>
            <p:ph type="sldNum" sz="quarter" idx="12"/>
          </p:nvPr>
        </p:nvSpPr>
        <p:spPr/>
        <p:txBody>
          <a:bodyPr/>
          <a:lstStyle/>
          <a:p>
            <a:fld id="{E38F86AA-2D4E-47C2-AB6A-52CB952B3260}" type="slidenum">
              <a:rPr lang="en-GB" smtClean="0"/>
              <a:t>‹#›</a:t>
            </a:fld>
            <a:endParaRPr lang="en-GB"/>
          </a:p>
        </p:txBody>
      </p:sp>
    </p:spTree>
    <p:extLst>
      <p:ext uri="{BB962C8B-B14F-4D97-AF65-F5344CB8AC3E}">
        <p14:creationId xmlns:p14="http://schemas.microsoft.com/office/powerpoint/2010/main" val="2786975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1C66-E809-4A29-86E8-0A9C97C279C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8D5AC30-28C4-4A19-A3BF-87A54A3EC9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547AABC-5E07-4A73-8CD2-B953907903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1B2EA65-0EB4-486E-98E9-BA19BC569736}"/>
              </a:ext>
            </a:extLst>
          </p:cNvPr>
          <p:cNvSpPr>
            <a:spLocks noGrp="1"/>
          </p:cNvSpPr>
          <p:nvPr>
            <p:ph type="dt" sz="half" idx="10"/>
          </p:nvPr>
        </p:nvSpPr>
        <p:spPr/>
        <p:txBody>
          <a:bodyPr/>
          <a:lstStyle/>
          <a:p>
            <a:fld id="{6EE83672-C5F5-4351-895E-E1F242BC5D2F}" type="datetimeFigureOut">
              <a:rPr lang="en-GB" smtClean="0"/>
              <a:t>22/02/2021</a:t>
            </a:fld>
            <a:endParaRPr lang="en-GB"/>
          </a:p>
        </p:txBody>
      </p:sp>
      <p:sp>
        <p:nvSpPr>
          <p:cNvPr id="6" name="Footer Placeholder 5">
            <a:extLst>
              <a:ext uri="{FF2B5EF4-FFF2-40B4-BE49-F238E27FC236}">
                <a16:creationId xmlns:a16="http://schemas.microsoft.com/office/drawing/2014/main" id="{784C6E32-2421-494F-A3B8-48596A31149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FE3CFB2-FE90-46A8-84FD-3863F29F17C2}"/>
              </a:ext>
            </a:extLst>
          </p:cNvPr>
          <p:cNvSpPr>
            <a:spLocks noGrp="1"/>
          </p:cNvSpPr>
          <p:nvPr>
            <p:ph type="sldNum" sz="quarter" idx="12"/>
          </p:nvPr>
        </p:nvSpPr>
        <p:spPr/>
        <p:txBody>
          <a:bodyPr/>
          <a:lstStyle/>
          <a:p>
            <a:fld id="{E38F86AA-2D4E-47C2-AB6A-52CB952B3260}" type="slidenum">
              <a:rPr lang="en-GB" smtClean="0"/>
              <a:t>‹#›</a:t>
            </a:fld>
            <a:endParaRPr lang="en-GB"/>
          </a:p>
        </p:txBody>
      </p:sp>
    </p:spTree>
    <p:extLst>
      <p:ext uri="{BB962C8B-B14F-4D97-AF65-F5344CB8AC3E}">
        <p14:creationId xmlns:p14="http://schemas.microsoft.com/office/powerpoint/2010/main" val="1923253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20FF7-AC34-4516-9391-DE3D0B9B852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3AF9633-176D-4F6F-86EC-79267698D9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0D926D-4AF1-4320-ADEC-667626F6D6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6882453-8FA5-474E-8B81-E507473D0E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CF0E1C-A2C4-4356-9656-7F30B45059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88A3154-CA52-4541-A1FA-0249C644D975}"/>
              </a:ext>
            </a:extLst>
          </p:cNvPr>
          <p:cNvSpPr>
            <a:spLocks noGrp="1"/>
          </p:cNvSpPr>
          <p:nvPr>
            <p:ph type="dt" sz="half" idx="10"/>
          </p:nvPr>
        </p:nvSpPr>
        <p:spPr/>
        <p:txBody>
          <a:bodyPr/>
          <a:lstStyle/>
          <a:p>
            <a:fld id="{6EE83672-C5F5-4351-895E-E1F242BC5D2F}" type="datetimeFigureOut">
              <a:rPr lang="en-GB" smtClean="0"/>
              <a:t>22/02/2021</a:t>
            </a:fld>
            <a:endParaRPr lang="en-GB"/>
          </a:p>
        </p:txBody>
      </p:sp>
      <p:sp>
        <p:nvSpPr>
          <p:cNvPr id="8" name="Footer Placeholder 7">
            <a:extLst>
              <a:ext uri="{FF2B5EF4-FFF2-40B4-BE49-F238E27FC236}">
                <a16:creationId xmlns:a16="http://schemas.microsoft.com/office/drawing/2014/main" id="{F36D57DE-7794-4C7A-8E52-3D2BE32E7D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C712BA5-9B6C-4AC6-96CE-1F74D1E4BF34}"/>
              </a:ext>
            </a:extLst>
          </p:cNvPr>
          <p:cNvSpPr>
            <a:spLocks noGrp="1"/>
          </p:cNvSpPr>
          <p:nvPr>
            <p:ph type="sldNum" sz="quarter" idx="12"/>
          </p:nvPr>
        </p:nvSpPr>
        <p:spPr/>
        <p:txBody>
          <a:bodyPr/>
          <a:lstStyle/>
          <a:p>
            <a:fld id="{E38F86AA-2D4E-47C2-AB6A-52CB952B3260}" type="slidenum">
              <a:rPr lang="en-GB" smtClean="0"/>
              <a:t>‹#›</a:t>
            </a:fld>
            <a:endParaRPr lang="en-GB"/>
          </a:p>
        </p:txBody>
      </p:sp>
    </p:spTree>
    <p:extLst>
      <p:ext uri="{BB962C8B-B14F-4D97-AF65-F5344CB8AC3E}">
        <p14:creationId xmlns:p14="http://schemas.microsoft.com/office/powerpoint/2010/main" val="3607470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0BBE-5868-4958-870A-78A8BB25840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A205E93-F0AF-43F5-A206-45BA924DD8FA}"/>
              </a:ext>
            </a:extLst>
          </p:cNvPr>
          <p:cNvSpPr>
            <a:spLocks noGrp="1"/>
          </p:cNvSpPr>
          <p:nvPr>
            <p:ph type="dt" sz="half" idx="10"/>
          </p:nvPr>
        </p:nvSpPr>
        <p:spPr/>
        <p:txBody>
          <a:bodyPr/>
          <a:lstStyle/>
          <a:p>
            <a:fld id="{6EE83672-C5F5-4351-895E-E1F242BC5D2F}" type="datetimeFigureOut">
              <a:rPr lang="en-GB" smtClean="0"/>
              <a:t>22/02/2021</a:t>
            </a:fld>
            <a:endParaRPr lang="en-GB"/>
          </a:p>
        </p:txBody>
      </p:sp>
      <p:sp>
        <p:nvSpPr>
          <p:cNvPr id="4" name="Footer Placeholder 3">
            <a:extLst>
              <a:ext uri="{FF2B5EF4-FFF2-40B4-BE49-F238E27FC236}">
                <a16:creationId xmlns:a16="http://schemas.microsoft.com/office/drawing/2014/main" id="{C6C60D25-F7CF-4B69-9509-1C58B76FEA0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EA83365-A3DA-4925-A9A6-FA0F34525225}"/>
              </a:ext>
            </a:extLst>
          </p:cNvPr>
          <p:cNvSpPr>
            <a:spLocks noGrp="1"/>
          </p:cNvSpPr>
          <p:nvPr>
            <p:ph type="sldNum" sz="quarter" idx="12"/>
          </p:nvPr>
        </p:nvSpPr>
        <p:spPr/>
        <p:txBody>
          <a:bodyPr/>
          <a:lstStyle/>
          <a:p>
            <a:fld id="{E38F86AA-2D4E-47C2-AB6A-52CB952B3260}" type="slidenum">
              <a:rPr lang="en-GB" smtClean="0"/>
              <a:t>‹#›</a:t>
            </a:fld>
            <a:endParaRPr lang="en-GB"/>
          </a:p>
        </p:txBody>
      </p:sp>
    </p:spTree>
    <p:extLst>
      <p:ext uri="{BB962C8B-B14F-4D97-AF65-F5344CB8AC3E}">
        <p14:creationId xmlns:p14="http://schemas.microsoft.com/office/powerpoint/2010/main" val="11007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686379-260C-42D5-97D5-EAABA85B308E}"/>
              </a:ext>
            </a:extLst>
          </p:cNvPr>
          <p:cNvSpPr>
            <a:spLocks noGrp="1"/>
          </p:cNvSpPr>
          <p:nvPr>
            <p:ph type="dt" sz="half" idx="10"/>
          </p:nvPr>
        </p:nvSpPr>
        <p:spPr/>
        <p:txBody>
          <a:bodyPr/>
          <a:lstStyle/>
          <a:p>
            <a:fld id="{6EE83672-C5F5-4351-895E-E1F242BC5D2F}" type="datetimeFigureOut">
              <a:rPr lang="en-GB" smtClean="0"/>
              <a:t>22/02/2021</a:t>
            </a:fld>
            <a:endParaRPr lang="en-GB"/>
          </a:p>
        </p:txBody>
      </p:sp>
      <p:sp>
        <p:nvSpPr>
          <p:cNvPr id="3" name="Footer Placeholder 2">
            <a:extLst>
              <a:ext uri="{FF2B5EF4-FFF2-40B4-BE49-F238E27FC236}">
                <a16:creationId xmlns:a16="http://schemas.microsoft.com/office/drawing/2014/main" id="{A82EFF7F-B6CD-4DBA-98C8-B0622D08AAF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9B9859-5A86-49D6-BE44-D7DC721518F5}"/>
              </a:ext>
            </a:extLst>
          </p:cNvPr>
          <p:cNvSpPr>
            <a:spLocks noGrp="1"/>
          </p:cNvSpPr>
          <p:nvPr>
            <p:ph type="sldNum" sz="quarter" idx="12"/>
          </p:nvPr>
        </p:nvSpPr>
        <p:spPr/>
        <p:txBody>
          <a:bodyPr/>
          <a:lstStyle/>
          <a:p>
            <a:fld id="{E38F86AA-2D4E-47C2-AB6A-52CB952B3260}" type="slidenum">
              <a:rPr lang="en-GB" smtClean="0"/>
              <a:t>‹#›</a:t>
            </a:fld>
            <a:endParaRPr lang="en-GB"/>
          </a:p>
        </p:txBody>
      </p:sp>
    </p:spTree>
    <p:extLst>
      <p:ext uri="{BB962C8B-B14F-4D97-AF65-F5344CB8AC3E}">
        <p14:creationId xmlns:p14="http://schemas.microsoft.com/office/powerpoint/2010/main" val="3787890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B4B16-2C80-4F70-B3BB-0171CBFCF6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C7BFEF0-7700-475D-836A-1E62332AB3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CF11FFC-BED3-431C-BAA1-721362F187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A749D3-B935-4CDC-A281-C5262568674C}"/>
              </a:ext>
            </a:extLst>
          </p:cNvPr>
          <p:cNvSpPr>
            <a:spLocks noGrp="1"/>
          </p:cNvSpPr>
          <p:nvPr>
            <p:ph type="dt" sz="half" idx="10"/>
          </p:nvPr>
        </p:nvSpPr>
        <p:spPr/>
        <p:txBody>
          <a:bodyPr/>
          <a:lstStyle/>
          <a:p>
            <a:fld id="{6EE83672-C5F5-4351-895E-E1F242BC5D2F}" type="datetimeFigureOut">
              <a:rPr lang="en-GB" smtClean="0"/>
              <a:t>22/02/2021</a:t>
            </a:fld>
            <a:endParaRPr lang="en-GB"/>
          </a:p>
        </p:txBody>
      </p:sp>
      <p:sp>
        <p:nvSpPr>
          <p:cNvPr id="6" name="Footer Placeholder 5">
            <a:extLst>
              <a:ext uri="{FF2B5EF4-FFF2-40B4-BE49-F238E27FC236}">
                <a16:creationId xmlns:a16="http://schemas.microsoft.com/office/drawing/2014/main" id="{F90878D8-3140-4828-968D-A27595B7EAA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3024FAE-B1E8-4EC1-9E8F-4C5A904F1722}"/>
              </a:ext>
            </a:extLst>
          </p:cNvPr>
          <p:cNvSpPr>
            <a:spLocks noGrp="1"/>
          </p:cNvSpPr>
          <p:nvPr>
            <p:ph type="sldNum" sz="quarter" idx="12"/>
          </p:nvPr>
        </p:nvSpPr>
        <p:spPr/>
        <p:txBody>
          <a:bodyPr/>
          <a:lstStyle/>
          <a:p>
            <a:fld id="{E38F86AA-2D4E-47C2-AB6A-52CB952B3260}" type="slidenum">
              <a:rPr lang="en-GB" smtClean="0"/>
              <a:t>‹#›</a:t>
            </a:fld>
            <a:endParaRPr lang="en-GB"/>
          </a:p>
        </p:txBody>
      </p:sp>
    </p:spTree>
    <p:extLst>
      <p:ext uri="{BB962C8B-B14F-4D97-AF65-F5344CB8AC3E}">
        <p14:creationId xmlns:p14="http://schemas.microsoft.com/office/powerpoint/2010/main" val="847800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A6128-860D-40AC-A20F-8B7990628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DC061A6-2AF3-4699-8A84-F0B95FA253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C905308-E056-4315-8150-2FFC61808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CE1E8F-83B5-464B-9F8D-C75EFAF04487}"/>
              </a:ext>
            </a:extLst>
          </p:cNvPr>
          <p:cNvSpPr>
            <a:spLocks noGrp="1"/>
          </p:cNvSpPr>
          <p:nvPr>
            <p:ph type="dt" sz="half" idx="10"/>
          </p:nvPr>
        </p:nvSpPr>
        <p:spPr/>
        <p:txBody>
          <a:bodyPr/>
          <a:lstStyle/>
          <a:p>
            <a:fld id="{6EE83672-C5F5-4351-895E-E1F242BC5D2F}" type="datetimeFigureOut">
              <a:rPr lang="en-GB" smtClean="0"/>
              <a:t>22/02/2021</a:t>
            </a:fld>
            <a:endParaRPr lang="en-GB"/>
          </a:p>
        </p:txBody>
      </p:sp>
      <p:sp>
        <p:nvSpPr>
          <p:cNvPr id="6" name="Footer Placeholder 5">
            <a:extLst>
              <a:ext uri="{FF2B5EF4-FFF2-40B4-BE49-F238E27FC236}">
                <a16:creationId xmlns:a16="http://schemas.microsoft.com/office/drawing/2014/main" id="{0D325183-5C35-41F9-ADCC-EE3940C1AA0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04D293B-0BF4-47DE-84B5-54F3B9674084}"/>
              </a:ext>
            </a:extLst>
          </p:cNvPr>
          <p:cNvSpPr>
            <a:spLocks noGrp="1"/>
          </p:cNvSpPr>
          <p:nvPr>
            <p:ph type="sldNum" sz="quarter" idx="12"/>
          </p:nvPr>
        </p:nvSpPr>
        <p:spPr/>
        <p:txBody>
          <a:bodyPr/>
          <a:lstStyle/>
          <a:p>
            <a:fld id="{E38F86AA-2D4E-47C2-AB6A-52CB952B3260}" type="slidenum">
              <a:rPr lang="en-GB" smtClean="0"/>
              <a:t>‹#›</a:t>
            </a:fld>
            <a:endParaRPr lang="en-GB"/>
          </a:p>
        </p:txBody>
      </p:sp>
    </p:spTree>
    <p:extLst>
      <p:ext uri="{BB962C8B-B14F-4D97-AF65-F5344CB8AC3E}">
        <p14:creationId xmlns:p14="http://schemas.microsoft.com/office/powerpoint/2010/main" val="3072542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4986A1-78F8-4DA4-A224-5E578CF2FA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29954B9-E16D-4863-B057-936B56920C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7141528-2A17-4E93-9087-51B3C51BD9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83672-C5F5-4351-895E-E1F242BC5D2F}" type="datetimeFigureOut">
              <a:rPr lang="en-GB" smtClean="0"/>
              <a:t>22/02/2021</a:t>
            </a:fld>
            <a:endParaRPr lang="en-GB"/>
          </a:p>
        </p:txBody>
      </p:sp>
      <p:sp>
        <p:nvSpPr>
          <p:cNvPr id="5" name="Footer Placeholder 4">
            <a:extLst>
              <a:ext uri="{FF2B5EF4-FFF2-40B4-BE49-F238E27FC236}">
                <a16:creationId xmlns:a16="http://schemas.microsoft.com/office/drawing/2014/main" id="{4473511B-D8E3-40A3-8B57-BFA269C299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31A7C92-E425-4220-8185-07E2759355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F86AA-2D4E-47C2-AB6A-52CB952B3260}" type="slidenum">
              <a:rPr lang="en-GB" smtClean="0"/>
              <a:t>‹#›</a:t>
            </a:fld>
            <a:endParaRPr lang="en-GB"/>
          </a:p>
        </p:txBody>
      </p:sp>
    </p:spTree>
    <p:extLst>
      <p:ext uri="{BB962C8B-B14F-4D97-AF65-F5344CB8AC3E}">
        <p14:creationId xmlns:p14="http://schemas.microsoft.com/office/powerpoint/2010/main" val="1173112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814CB-0B7D-4FED-9840-481540C9272E}"/>
              </a:ext>
            </a:extLst>
          </p:cNvPr>
          <p:cNvSpPr>
            <a:spLocks noGrp="1"/>
          </p:cNvSpPr>
          <p:nvPr>
            <p:ph type="ctrTitle"/>
          </p:nvPr>
        </p:nvSpPr>
        <p:spPr>
          <a:xfrm>
            <a:off x="1281701" y="1307669"/>
            <a:ext cx="9628598" cy="504773"/>
          </a:xfrm>
        </p:spPr>
        <p:txBody>
          <a:bodyPr>
            <a:normAutofit fontScale="90000"/>
          </a:bodyPr>
          <a:lstStyle/>
          <a:p>
            <a:r>
              <a:rPr lang="en-GB" sz="3200" b="1" dirty="0"/>
              <a:t>Capstone Project: Opening a Bubble Waffle stand in London, UK</a:t>
            </a:r>
          </a:p>
        </p:txBody>
      </p:sp>
      <p:sp>
        <p:nvSpPr>
          <p:cNvPr id="3" name="Subtitle 2">
            <a:extLst>
              <a:ext uri="{FF2B5EF4-FFF2-40B4-BE49-F238E27FC236}">
                <a16:creationId xmlns:a16="http://schemas.microsoft.com/office/drawing/2014/main" id="{6F618A67-C402-4E14-87E6-FDA12E7C7031}"/>
              </a:ext>
            </a:extLst>
          </p:cNvPr>
          <p:cNvSpPr>
            <a:spLocks noGrp="1"/>
          </p:cNvSpPr>
          <p:nvPr>
            <p:ph type="subTitle" idx="1"/>
          </p:nvPr>
        </p:nvSpPr>
        <p:spPr>
          <a:xfrm>
            <a:off x="1524000" y="5045558"/>
            <a:ext cx="9144000" cy="1655762"/>
          </a:xfrm>
        </p:spPr>
        <p:txBody>
          <a:bodyPr>
            <a:normAutofit/>
          </a:bodyPr>
          <a:lstStyle/>
          <a:p>
            <a:r>
              <a:rPr lang="en-GB" sz="1800" dirty="0"/>
              <a:t>Roberto Villalobos</a:t>
            </a:r>
          </a:p>
          <a:p>
            <a:r>
              <a:rPr lang="en-GB" sz="1800" dirty="0"/>
              <a:t>February 2021</a:t>
            </a:r>
          </a:p>
        </p:txBody>
      </p:sp>
      <p:pic>
        <p:nvPicPr>
          <p:cNvPr id="2050" name="Picture 2">
            <a:extLst>
              <a:ext uri="{FF2B5EF4-FFF2-40B4-BE49-F238E27FC236}">
                <a16:creationId xmlns:a16="http://schemas.microsoft.com/office/drawing/2014/main" id="{D80556F3-037A-424A-870B-E74BC7C06522}"/>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433763" y="2762250"/>
            <a:ext cx="5324475" cy="133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454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3DAA-E83D-4F4C-9A8B-565393874273}"/>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8EEDE1ED-6801-496B-8A0F-AD3C1FD3DDB9}"/>
              </a:ext>
            </a:extLst>
          </p:cNvPr>
          <p:cNvSpPr>
            <a:spLocks noGrp="1"/>
          </p:cNvSpPr>
          <p:nvPr>
            <p:ph idx="1"/>
          </p:nvPr>
        </p:nvSpPr>
        <p:spPr>
          <a:xfrm>
            <a:off x="838199" y="1143731"/>
            <a:ext cx="10386317" cy="4789952"/>
          </a:xfrm>
        </p:spPr>
        <p:txBody>
          <a:bodyPr/>
          <a:lstStyle/>
          <a:p>
            <a:endParaRPr lang="en-GB" dirty="0"/>
          </a:p>
          <a:p>
            <a:r>
              <a:rPr lang="en-GB" dirty="0"/>
              <a:t>This project will focus in the business case of opening a street food stand serving Bubble Waffle and hot drinks in the city of London, United Kingdom.</a:t>
            </a:r>
          </a:p>
          <a:p>
            <a:r>
              <a:rPr lang="en-GB" dirty="0"/>
              <a:t>One of the most populated cities in the world and famous for street markets</a:t>
            </a:r>
          </a:p>
          <a:p>
            <a:r>
              <a:rPr lang="en-GB" dirty="0"/>
              <a:t>What is the best spot in the city to open this stand and maximise both local population and daily visitors?</a:t>
            </a:r>
          </a:p>
        </p:txBody>
      </p:sp>
      <p:pic>
        <p:nvPicPr>
          <p:cNvPr id="3078" name="Picture 6">
            <a:extLst>
              <a:ext uri="{FF2B5EF4-FFF2-40B4-BE49-F238E27FC236}">
                <a16:creationId xmlns:a16="http://schemas.microsoft.com/office/drawing/2014/main" id="{99D11E7E-6685-42F4-BB70-62776C120717}"/>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636166" y="4532446"/>
            <a:ext cx="3427043" cy="1928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952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78AD1-207C-45CC-947E-7AF77552DC28}"/>
              </a:ext>
            </a:extLst>
          </p:cNvPr>
          <p:cNvSpPr>
            <a:spLocks noGrp="1"/>
          </p:cNvSpPr>
          <p:nvPr>
            <p:ph type="title"/>
          </p:nvPr>
        </p:nvSpPr>
        <p:spPr/>
        <p:txBody>
          <a:bodyPr/>
          <a:lstStyle/>
          <a:p>
            <a:r>
              <a:rPr lang="en-GB" dirty="0"/>
              <a:t>Data</a:t>
            </a:r>
          </a:p>
        </p:txBody>
      </p:sp>
      <p:sp>
        <p:nvSpPr>
          <p:cNvPr id="3" name="Content Placeholder 2">
            <a:extLst>
              <a:ext uri="{FF2B5EF4-FFF2-40B4-BE49-F238E27FC236}">
                <a16:creationId xmlns:a16="http://schemas.microsoft.com/office/drawing/2014/main" id="{06AA64E5-FB82-4977-860B-21C26F47962B}"/>
              </a:ext>
            </a:extLst>
          </p:cNvPr>
          <p:cNvSpPr>
            <a:spLocks noGrp="1"/>
          </p:cNvSpPr>
          <p:nvPr>
            <p:ph idx="1"/>
          </p:nvPr>
        </p:nvSpPr>
        <p:spPr>
          <a:xfrm>
            <a:off x="838199" y="1034024"/>
            <a:ext cx="10515600" cy="4789952"/>
          </a:xfrm>
        </p:spPr>
        <p:txBody>
          <a:bodyPr/>
          <a:lstStyle/>
          <a:p>
            <a:endParaRPr lang="en-GB" dirty="0"/>
          </a:p>
          <a:p>
            <a:r>
              <a:rPr lang="en-GB" dirty="0"/>
              <a:t>London boroughs’ population and location extracted from Wikipedia’s website</a:t>
            </a:r>
          </a:p>
          <a:p>
            <a:endParaRPr lang="en-GB" dirty="0"/>
          </a:p>
          <a:p>
            <a:endParaRPr lang="en-GB" dirty="0"/>
          </a:p>
          <a:p>
            <a:endParaRPr lang="en-GB" dirty="0"/>
          </a:p>
          <a:p>
            <a:r>
              <a:rPr lang="en-GB" dirty="0"/>
              <a:t>Foursquare data to explore and analyse the venues in each of the boroughs, looking at the most common type of venues by category</a:t>
            </a:r>
          </a:p>
        </p:txBody>
      </p:sp>
      <p:pic>
        <p:nvPicPr>
          <p:cNvPr id="5122" name="Picture 2" descr="Image result for foursquare logo">
            <a:extLst>
              <a:ext uri="{FF2B5EF4-FFF2-40B4-BE49-F238E27FC236}">
                <a16:creationId xmlns:a16="http://schemas.microsoft.com/office/drawing/2014/main" id="{9FF75245-587A-4FAE-A86C-FEDE5AF46FCB}"/>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260261" y="5449325"/>
            <a:ext cx="1248833" cy="7493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Wikipedia logo">
            <a:extLst>
              <a:ext uri="{FF2B5EF4-FFF2-40B4-BE49-F238E27FC236}">
                <a16:creationId xmlns:a16="http://schemas.microsoft.com/office/drawing/2014/main" id="{9F7AC3E8-9E3F-429B-9532-D5175C09429E}"/>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260261" y="2306412"/>
            <a:ext cx="1099612" cy="126237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545AA25-30F9-4861-8082-17E71A274CC7}"/>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028887" y="2230859"/>
            <a:ext cx="3035300" cy="1413482"/>
          </a:xfrm>
          <a:prstGeom prst="rect">
            <a:avLst/>
          </a:prstGeom>
        </p:spPr>
      </p:pic>
      <p:pic>
        <p:nvPicPr>
          <p:cNvPr id="7" name="Picture 6">
            <a:extLst>
              <a:ext uri="{FF2B5EF4-FFF2-40B4-BE49-F238E27FC236}">
                <a16:creationId xmlns:a16="http://schemas.microsoft.com/office/drawing/2014/main" id="{C6A21281-E90C-4F9A-AAED-B60C2244FD19}"/>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900722" y="5068146"/>
            <a:ext cx="3543300" cy="1511659"/>
          </a:xfrm>
          <a:prstGeom prst="rect">
            <a:avLst/>
          </a:prstGeom>
        </p:spPr>
      </p:pic>
    </p:spTree>
    <p:extLst>
      <p:ext uri="{BB962C8B-B14F-4D97-AF65-F5344CB8AC3E}">
        <p14:creationId xmlns:p14="http://schemas.microsoft.com/office/powerpoint/2010/main" val="1049646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A7176-5305-4364-B72B-07407144FBEA}"/>
              </a:ext>
            </a:extLst>
          </p:cNvPr>
          <p:cNvSpPr>
            <a:spLocks noGrp="1"/>
          </p:cNvSpPr>
          <p:nvPr>
            <p:ph type="title"/>
          </p:nvPr>
        </p:nvSpPr>
        <p:spPr/>
        <p:txBody>
          <a:bodyPr/>
          <a:lstStyle/>
          <a:p>
            <a:r>
              <a:rPr lang="en-GB" dirty="0"/>
              <a:t>Methodology</a:t>
            </a:r>
          </a:p>
        </p:txBody>
      </p:sp>
      <p:sp>
        <p:nvSpPr>
          <p:cNvPr id="3" name="Content Placeholder 2">
            <a:extLst>
              <a:ext uri="{FF2B5EF4-FFF2-40B4-BE49-F238E27FC236}">
                <a16:creationId xmlns:a16="http://schemas.microsoft.com/office/drawing/2014/main" id="{F29E0B86-2536-4FC1-91B6-F38905E8EC98}"/>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Data scrapping: I will get my Borough</a:t>
            </a: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s population, area and coordinates from Wikipedia, scrapping one of the tables.</a:t>
            </a:r>
          </a:p>
          <a:p>
            <a:pPr marL="342900" lvl="0" indent="-342900">
              <a:lnSpc>
                <a:spcPct val="107000"/>
              </a:lnSpc>
              <a:buFont typeface="Symbol" panose="05050102010706020507" pitchFamily="18" charset="2"/>
              <a:buChar char=""/>
            </a:pPr>
            <a:endParaRPr lang="en-GB"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I will use Foursquare in order to find the main places of interest per Borough and will merge this data with the previous table.</a:t>
            </a:r>
          </a:p>
          <a:p>
            <a:pPr marL="342900" lvl="0" indent="-342900">
              <a:lnSpc>
                <a:spcPct val="107000"/>
              </a:lnSpc>
              <a:buFont typeface="Symbol" panose="05050102010706020507" pitchFamily="18" charset="2"/>
              <a:buChar char=""/>
            </a:pPr>
            <a:endParaRPr lang="en-GB"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I will divide my data into 3 clusters using K-means methodology.</a:t>
            </a:r>
          </a:p>
          <a:p>
            <a:pPr marL="342900" lvl="0" indent="-342900">
              <a:lnSpc>
                <a:spcPct val="107000"/>
              </a:lnSpc>
              <a:buFont typeface="Symbol" panose="05050102010706020507" pitchFamily="18" charset="2"/>
              <a:buChar char=""/>
            </a:pPr>
            <a:endParaRPr lang="en-GB"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I will display the clusters in a map generated using folium</a:t>
            </a: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s library.</a:t>
            </a:r>
          </a:p>
          <a:p>
            <a:pPr marL="0" indent="0">
              <a:buNone/>
            </a:pPr>
            <a:endParaRPr lang="en-GB" dirty="0"/>
          </a:p>
        </p:txBody>
      </p:sp>
    </p:spTree>
    <p:extLst>
      <p:ext uri="{BB962C8B-B14F-4D97-AF65-F5344CB8AC3E}">
        <p14:creationId xmlns:p14="http://schemas.microsoft.com/office/powerpoint/2010/main" val="1910631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F5EF6-0564-48CE-9C22-18D12827CCA2}"/>
              </a:ext>
            </a:extLst>
          </p:cNvPr>
          <p:cNvSpPr>
            <a:spLocks noGrp="1"/>
          </p:cNvSpPr>
          <p:nvPr>
            <p:ph type="title"/>
          </p:nvPr>
        </p:nvSpPr>
        <p:spPr/>
        <p:txBody>
          <a:bodyPr/>
          <a:lstStyle/>
          <a:p>
            <a:r>
              <a:rPr lang="en-GB" dirty="0"/>
              <a:t>Results</a:t>
            </a:r>
          </a:p>
        </p:txBody>
      </p:sp>
      <p:sp>
        <p:nvSpPr>
          <p:cNvPr id="3" name="Content Placeholder 2">
            <a:extLst>
              <a:ext uri="{FF2B5EF4-FFF2-40B4-BE49-F238E27FC236}">
                <a16:creationId xmlns:a16="http://schemas.microsoft.com/office/drawing/2014/main" id="{C594DF68-967E-44C7-81A6-AC4E8A3E8392}"/>
              </a:ext>
            </a:extLst>
          </p:cNvPr>
          <p:cNvSpPr>
            <a:spLocks noGrp="1"/>
          </p:cNvSpPr>
          <p:nvPr>
            <p:ph idx="1"/>
          </p:nvPr>
        </p:nvSpPr>
        <p:spPr/>
        <p:txBody>
          <a:bodyPr>
            <a:normAutofit/>
          </a:bodyPr>
          <a:lstStyle/>
          <a:p>
            <a:r>
              <a:rPr lang="en-GB" sz="2000" dirty="0"/>
              <a:t>After splitting the boroughs into 3 clusters in order to classify them by their most common venues, we end up with he following distribution:</a:t>
            </a:r>
          </a:p>
          <a:p>
            <a:endParaRPr lang="en-GB" sz="2400" dirty="0"/>
          </a:p>
          <a:p>
            <a:endParaRPr lang="en-GB" sz="2400" dirty="0"/>
          </a:p>
          <a:p>
            <a:endParaRPr lang="en-GB" sz="2400" dirty="0"/>
          </a:p>
          <a:p>
            <a:endParaRPr lang="en-GB" sz="2400" dirty="0"/>
          </a:p>
          <a:p>
            <a:r>
              <a:rPr lang="en-GB" sz="2000" dirty="0"/>
              <a:t>If we locate the boroughs in a map and colour them depending on the cluster they belong to, we see Cluster 1 (purple) is distributed around the city </a:t>
            </a:r>
            <a:r>
              <a:rPr lang="en-GB" sz="2000" dirty="0" err="1"/>
              <a:t>center</a:t>
            </a:r>
            <a:r>
              <a:rPr lang="en-GB" sz="2000" dirty="0"/>
              <a:t>, while Cluster 0 is located in the outskirts of the city.</a:t>
            </a:r>
          </a:p>
        </p:txBody>
      </p:sp>
      <p:pic>
        <p:nvPicPr>
          <p:cNvPr id="4" name="Picture 3">
            <a:extLst>
              <a:ext uri="{FF2B5EF4-FFF2-40B4-BE49-F238E27FC236}">
                <a16:creationId xmlns:a16="http://schemas.microsoft.com/office/drawing/2014/main" id="{87EF95AB-1A8B-40D3-B58B-F60A26597C9C}"/>
              </a:ext>
            </a:extLst>
          </p:cNvPr>
          <p:cNvPicPr/>
          <p:nvPr/>
        </p:nvPicPr>
        <p:blipFill>
          <a:blip r:embed="rId2" cstate="screen">
            <a:extLst>
              <a:ext uri="{28A0092B-C50C-407E-A947-70E740481C1C}">
                <a14:useLocalDpi xmlns:a14="http://schemas.microsoft.com/office/drawing/2010/main"/>
              </a:ext>
            </a:extLst>
          </a:blip>
          <a:stretch>
            <a:fillRect/>
          </a:stretch>
        </p:blipFill>
        <p:spPr>
          <a:xfrm>
            <a:off x="2538419" y="2148627"/>
            <a:ext cx="7399058" cy="1728133"/>
          </a:xfrm>
          <a:prstGeom prst="rect">
            <a:avLst/>
          </a:prstGeom>
        </p:spPr>
      </p:pic>
      <p:pic>
        <p:nvPicPr>
          <p:cNvPr id="5" name="Picture 4">
            <a:extLst>
              <a:ext uri="{FF2B5EF4-FFF2-40B4-BE49-F238E27FC236}">
                <a16:creationId xmlns:a16="http://schemas.microsoft.com/office/drawing/2014/main" id="{62BBF26C-2563-47C7-B293-61A10D8081E2}"/>
              </a:ext>
            </a:extLst>
          </p:cNvPr>
          <p:cNvPicPr/>
          <p:nvPr/>
        </p:nvPicPr>
        <p:blipFill>
          <a:blip r:embed="rId3" cstate="screen">
            <a:extLst>
              <a:ext uri="{28A0092B-C50C-407E-A947-70E740481C1C}">
                <a14:useLocalDpi xmlns:a14="http://schemas.microsoft.com/office/drawing/2010/main"/>
              </a:ext>
            </a:extLst>
          </a:blip>
          <a:stretch>
            <a:fillRect/>
          </a:stretch>
        </p:blipFill>
        <p:spPr>
          <a:xfrm>
            <a:off x="4456719" y="4709373"/>
            <a:ext cx="3278561" cy="1942681"/>
          </a:xfrm>
          <a:prstGeom prst="rect">
            <a:avLst/>
          </a:prstGeom>
        </p:spPr>
      </p:pic>
    </p:spTree>
    <p:extLst>
      <p:ext uri="{BB962C8B-B14F-4D97-AF65-F5344CB8AC3E}">
        <p14:creationId xmlns:p14="http://schemas.microsoft.com/office/powerpoint/2010/main" val="3462918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4B426-E96C-4FEE-BDC2-A1794A7C8FA2}"/>
              </a:ext>
            </a:extLst>
          </p:cNvPr>
          <p:cNvSpPr>
            <a:spLocks noGrp="1"/>
          </p:cNvSpPr>
          <p:nvPr>
            <p:ph type="title"/>
          </p:nvPr>
        </p:nvSpPr>
        <p:spPr/>
        <p:txBody>
          <a:bodyPr/>
          <a:lstStyle/>
          <a:p>
            <a:r>
              <a:rPr lang="en-GB" dirty="0"/>
              <a:t>Results</a:t>
            </a:r>
          </a:p>
        </p:txBody>
      </p:sp>
      <p:sp>
        <p:nvSpPr>
          <p:cNvPr id="3" name="Content Placeholder 2">
            <a:extLst>
              <a:ext uri="{FF2B5EF4-FFF2-40B4-BE49-F238E27FC236}">
                <a16:creationId xmlns:a16="http://schemas.microsoft.com/office/drawing/2014/main" id="{EF02E813-EC0C-4B3F-834C-EDFD7740A0C1}"/>
              </a:ext>
            </a:extLst>
          </p:cNvPr>
          <p:cNvSpPr>
            <a:spLocks noGrp="1"/>
          </p:cNvSpPr>
          <p:nvPr>
            <p:ph idx="1"/>
          </p:nvPr>
        </p:nvSpPr>
        <p:spPr/>
        <p:txBody>
          <a:bodyPr>
            <a:normAutofit lnSpcReduction="10000"/>
          </a:bodyPr>
          <a:lstStyle/>
          <a:p>
            <a:r>
              <a:rPr lang="en-GB" sz="2000" dirty="0"/>
              <a:t>Cluster 0: This cluster main characteristic is all boroughs have pubs in top-3 positions, indicating these activity is focused on going out and having some drinks and food (pubs, restaurants, cafes).</a:t>
            </a:r>
          </a:p>
          <a:p>
            <a:endParaRPr lang="en-GB" sz="2000" dirty="0"/>
          </a:p>
          <a:p>
            <a:endParaRPr lang="en-GB" sz="2000" dirty="0"/>
          </a:p>
          <a:p>
            <a:r>
              <a:rPr lang="en-GB" sz="2000" dirty="0"/>
              <a:t>Cluster 1:The main difference in this cluster is the presence of Hotel in high positions (hint for tourism) and Park/Garden in most of the boroughs. These kinds of venues indicate tourist activity and other leisure activities such as walking and having take-aways (coffee, sandwich, Juice).</a:t>
            </a:r>
          </a:p>
          <a:p>
            <a:endParaRPr lang="en-GB" sz="2000" dirty="0"/>
          </a:p>
          <a:p>
            <a:endParaRPr lang="en-GB" sz="2000" dirty="0"/>
          </a:p>
          <a:p>
            <a:endParaRPr lang="en-GB" sz="2000" dirty="0"/>
          </a:p>
          <a:p>
            <a:r>
              <a:rPr lang="en-GB" sz="2000" dirty="0"/>
              <a:t>Cluster 2: We can clearly see Newham Borough is focused on the Airport and its services (Hotel, Airport, Bus Station), so we could say this area is not a destination for its points of interest in terms of tourism but rather an area to be close to the airport, with no major points of interest that indicate leisure activities that could drive bubble waffle sales.</a:t>
            </a:r>
          </a:p>
        </p:txBody>
      </p:sp>
      <p:pic>
        <p:nvPicPr>
          <p:cNvPr id="4" name="Picture 3">
            <a:extLst>
              <a:ext uri="{FF2B5EF4-FFF2-40B4-BE49-F238E27FC236}">
                <a16:creationId xmlns:a16="http://schemas.microsoft.com/office/drawing/2014/main" id="{1DED18EC-6F96-45AA-BA48-D99A51567D42}"/>
              </a:ext>
            </a:extLst>
          </p:cNvPr>
          <p:cNvPicPr/>
          <p:nvPr/>
        </p:nvPicPr>
        <p:blipFill>
          <a:blip r:embed="rId2" cstate="screen">
            <a:extLst>
              <a:ext uri="{28A0092B-C50C-407E-A947-70E740481C1C}">
                <a14:useLocalDpi xmlns:a14="http://schemas.microsoft.com/office/drawing/2010/main"/>
              </a:ext>
            </a:extLst>
          </a:blip>
          <a:stretch>
            <a:fillRect/>
          </a:stretch>
        </p:blipFill>
        <p:spPr>
          <a:xfrm>
            <a:off x="3261391" y="1994244"/>
            <a:ext cx="5669219" cy="684723"/>
          </a:xfrm>
          <a:prstGeom prst="rect">
            <a:avLst/>
          </a:prstGeom>
        </p:spPr>
      </p:pic>
      <p:pic>
        <p:nvPicPr>
          <p:cNvPr id="5" name="Picture 4">
            <a:extLst>
              <a:ext uri="{FF2B5EF4-FFF2-40B4-BE49-F238E27FC236}">
                <a16:creationId xmlns:a16="http://schemas.microsoft.com/office/drawing/2014/main" id="{957C501A-D9E4-4CB3-91F9-09B1E8F41F17}"/>
              </a:ext>
            </a:extLst>
          </p:cNvPr>
          <p:cNvPicPr/>
          <p:nvPr/>
        </p:nvPicPr>
        <p:blipFill>
          <a:blip r:embed="rId3" cstate="screen">
            <a:extLst>
              <a:ext uri="{28A0092B-C50C-407E-A947-70E740481C1C}">
                <a14:useLocalDpi xmlns:a14="http://schemas.microsoft.com/office/drawing/2010/main"/>
              </a:ext>
            </a:extLst>
          </a:blip>
          <a:stretch>
            <a:fillRect/>
          </a:stretch>
        </p:blipFill>
        <p:spPr>
          <a:xfrm>
            <a:off x="3261390" y="3658013"/>
            <a:ext cx="5669220" cy="791724"/>
          </a:xfrm>
          <a:prstGeom prst="rect">
            <a:avLst/>
          </a:prstGeom>
        </p:spPr>
      </p:pic>
      <p:pic>
        <p:nvPicPr>
          <p:cNvPr id="6" name="Picture 5">
            <a:extLst>
              <a:ext uri="{FF2B5EF4-FFF2-40B4-BE49-F238E27FC236}">
                <a16:creationId xmlns:a16="http://schemas.microsoft.com/office/drawing/2014/main" id="{62DE4D3F-BD53-4C85-85E3-506034866E51}"/>
              </a:ext>
            </a:extLst>
          </p:cNvPr>
          <p:cNvPicPr/>
          <p:nvPr/>
        </p:nvPicPr>
        <p:blipFill>
          <a:blip r:embed="rId4" cstate="screen">
            <a:extLst>
              <a:ext uri="{28A0092B-C50C-407E-A947-70E740481C1C}">
                <a14:useLocalDpi xmlns:a14="http://schemas.microsoft.com/office/drawing/2010/main"/>
              </a:ext>
            </a:extLst>
          </a:blip>
          <a:stretch>
            <a:fillRect/>
          </a:stretch>
        </p:blipFill>
        <p:spPr>
          <a:xfrm>
            <a:off x="3453062" y="5995330"/>
            <a:ext cx="5548326" cy="363266"/>
          </a:xfrm>
          <a:prstGeom prst="rect">
            <a:avLst/>
          </a:prstGeom>
        </p:spPr>
      </p:pic>
    </p:spTree>
    <p:extLst>
      <p:ext uri="{BB962C8B-B14F-4D97-AF65-F5344CB8AC3E}">
        <p14:creationId xmlns:p14="http://schemas.microsoft.com/office/powerpoint/2010/main" val="2253145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FC53F-5DE5-4418-A501-1C9882F01DD8}"/>
              </a:ext>
            </a:extLst>
          </p:cNvPr>
          <p:cNvSpPr>
            <a:spLocks noGrp="1"/>
          </p:cNvSpPr>
          <p:nvPr>
            <p:ph type="title"/>
          </p:nvPr>
        </p:nvSpPr>
        <p:spPr/>
        <p:txBody>
          <a:bodyPr/>
          <a:lstStyle/>
          <a:p>
            <a:r>
              <a:rPr lang="en-GB" dirty="0"/>
              <a:t>Recommendation</a:t>
            </a:r>
          </a:p>
        </p:txBody>
      </p:sp>
      <p:sp>
        <p:nvSpPr>
          <p:cNvPr id="3" name="Content Placeholder 2">
            <a:extLst>
              <a:ext uri="{FF2B5EF4-FFF2-40B4-BE49-F238E27FC236}">
                <a16:creationId xmlns:a16="http://schemas.microsoft.com/office/drawing/2014/main" id="{FD7A0AA6-1762-4F75-8143-4335C8A89AF9}"/>
              </a:ext>
            </a:extLst>
          </p:cNvPr>
          <p:cNvSpPr>
            <a:spLocks noGrp="1"/>
          </p:cNvSpPr>
          <p:nvPr>
            <p:ph idx="1"/>
          </p:nvPr>
        </p:nvSpPr>
        <p:spPr/>
        <p:txBody>
          <a:bodyPr/>
          <a:lstStyle/>
          <a:p>
            <a:r>
              <a:rPr lang="en-GB" sz="2400" dirty="0"/>
              <a:t>After taking into consideration our results and findings in the previous section of our project, I strongly recommend focusing on the boroughs in </a:t>
            </a:r>
            <a:r>
              <a:rPr lang="en-GB" sz="2400" b="1" dirty="0"/>
              <a:t>Cluster 1</a:t>
            </a:r>
            <a:r>
              <a:rPr lang="en-GB" sz="2400" dirty="0"/>
              <a:t>. </a:t>
            </a:r>
          </a:p>
          <a:p>
            <a:endParaRPr lang="en-GB" sz="2400" dirty="0"/>
          </a:p>
          <a:p>
            <a:r>
              <a:rPr lang="en-GB" sz="2400" dirty="0"/>
              <a:t>Within this cluster and considering the population concentration in the area in order to maximise both the population living in the area + visitors, I would recommend stablishing our Bubble Waffle stand in </a:t>
            </a:r>
            <a:r>
              <a:rPr lang="en-GB" sz="2400" b="1" dirty="0"/>
              <a:t>Tower Hamlets</a:t>
            </a:r>
            <a:r>
              <a:rPr lang="en-GB" sz="2400" dirty="0"/>
              <a:t>, where we can definitely benefit from must-sees in London such as Tower of London and Tower Bridge that attract millions of tourists every year.</a:t>
            </a:r>
          </a:p>
          <a:p>
            <a:endParaRPr lang="en-GB" dirty="0"/>
          </a:p>
        </p:txBody>
      </p:sp>
      <p:pic>
        <p:nvPicPr>
          <p:cNvPr id="6146" name="Picture 2" descr="Image result for tower bridge">
            <a:extLst>
              <a:ext uri="{FF2B5EF4-FFF2-40B4-BE49-F238E27FC236}">
                <a16:creationId xmlns:a16="http://schemas.microsoft.com/office/drawing/2014/main" id="{938E7D1F-B97D-4ED1-B977-0062B17327FD}"/>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044775" y="4533001"/>
            <a:ext cx="4102450" cy="205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334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369CD-03A3-4AE8-A883-DA05A1B54E69}"/>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41EE3C12-B05C-4358-9D85-46895624DDB9}"/>
              </a:ext>
            </a:extLst>
          </p:cNvPr>
          <p:cNvSpPr>
            <a:spLocks noGrp="1"/>
          </p:cNvSpPr>
          <p:nvPr>
            <p:ph idx="1"/>
          </p:nvPr>
        </p:nvSpPr>
        <p:spPr/>
        <p:txBody>
          <a:bodyPr>
            <a:normAutofit/>
          </a:bodyPr>
          <a:lstStyle/>
          <a:p>
            <a:r>
              <a:rPr lang="en-GB" sz="2400" dirty="0"/>
              <a:t>This capstone project has allowed us to find the optimum borough to place our Bubble Waffle business in London: </a:t>
            </a:r>
            <a:r>
              <a:rPr lang="en-GB" sz="2400" b="1" dirty="0"/>
              <a:t>Tower Hamlets Borough</a:t>
            </a:r>
            <a:r>
              <a:rPr lang="en-GB" sz="2400" dirty="0"/>
              <a:t>. </a:t>
            </a:r>
          </a:p>
          <a:p>
            <a:r>
              <a:rPr lang="en-GB" sz="2400" dirty="0"/>
              <a:t>We got to this conclusion by applying different techniques and methodologies studied across the courses offered by Coursera. Just to mention some of them, we have:</a:t>
            </a:r>
          </a:p>
          <a:p>
            <a:pPr lvl="1">
              <a:buFont typeface="Wingdings" panose="05000000000000000000" pitchFamily="2" charset="2"/>
              <a:buChar char="ü"/>
            </a:pPr>
            <a:r>
              <a:rPr lang="en-GB" sz="2000" dirty="0"/>
              <a:t>Used pandas, </a:t>
            </a:r>
            <a:r>
              <a:rPr lang="en-GB" sz="2000" dirty="0" err="1"/>
              <a:t>numpy</a:t>
            </a:r>
            <a:r>
              <a:rPr lang="en-GB" sz="2000" dirty="0"/>
              <a:t>, matplotlib, and folium libraries</a:t>
            </a:r>
          </a:p>
          <a:p>
            <a:pPr lvl="1">
              <a:buFont typeface="Wingdings" panose="05000000000000000000" pitchFamily="2" charset="2"/>
              <a:buChar char="ü"/>
            </a:pPr>
            <a:r>
              <a:rPr lang="en-GB" sz="2000" dirty="0"/>
              <a:t>Used Foursquare data in order to explore the venues in each borough</a:t>
            </a:r>
          </a:p>
          <a:p>
            <a:pPr lvl="1">
              <a:buFont typeface="Wingdings" panose="05000000000000000000" pitchFamily="2" charset="2"/>
              <a:buChar char="ü"/>
            </a:pPr>
            <a:r>
              <a:rPr lang="en-GB" sz="2000" dirty="0"/>
              <a:t>Scrapped data from the internet</a:t>
            </a:r>
          </a:p>
          <a:p>
            <a:pPr lvl="1">
              <a:buFont typeface="Wingdings" panose="05000000000000000000" pitchFamily="2" charset="2"/>
              <a:buChar char="ü"/>
            </a:pPr>
            <a:r>
              <a:rPr lang="en-GB" sz="2000" dirty="0"/>
              <a:t>Used K-means to split our data into clusters to help us in our decision</a:t>
            </a:r>
          </a:p>
          <a:p>
            <a:pPr lvl="1"/>
            <a:endParaRPr lang="en-GB" sz="2000" dirty="0"/>
          </a:p>
          <a:p>
            <a:r>
              <a:rPr lang="en-GB" sz="2400" dirty="0"/>
              <a:t>London is definitely one of the most visited places in Europe for its history and importance in Europe, attracting millions of tourists and visitors every year and making it a perfect city to stablish new businesses and to launch new projects. </a:t>
            </a:r>
          </a:p>
          <a:p>
            <a:pPr lvl="1"/>
            <a:endParaRPr lang="en-GB" sz="2000" dirty="0"/>
          </a:p>
        </p:txBody>
      </p:sp>
    </p:spTree>
    <p:extLst>
      <p:ext uri="{BB962C8B-B14F-4D97-AF65-F5344CB8AC3E}">
        <p14:creationId xmlns:p14="http://schemas.microsoft.com/office/powerpoint/2010/main" val="733906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655</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Symbol</vt:lpstr>
      <vt:lpstr>Times New Roman</vt:lpstr>
      <vt:lpstr>Wingdings</vt:lpstr>
      <vt:lpstr>Office Theme</vt:lpstr>
      <vt:lpstr>Capstone Project: Opening a Bubble Waffle stand in London, UK</vt:lpstr>
      <vt:lpstr>Introduction</vt:lpstr>
      <vt:lpstr>Data</vt:lpstr>
      <vt:lpstr>Methodology</vt:lpstr>
      <vt:lpstr>Results</vt:lpstr>
      <vt:lpstr>Results</vt:lpstr>
      <vt:lpstr>Recommendation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Opening a Bubble Waffle stand in London, UK</dc:title>
  <dc:creator>Roberto Villalobos</dc:creator>
  <cp:lastModifiedBy>Roberto Villalobos</cp:lastModifiedBy>
  <cp:revision>8</cp:revision>
  <dcterms:created xsi:type="dcterms:W3CDTF">2021-02-22T05:55:02Z</dcterms:created>
  <dcterms:modified xsi:type="dcterms:W3CDTF">2021-02-22T06:44:40Z</dcterms:modified>
</cp:coreProperties>
</file>