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81" r:id="rId3"/>
    <p:sldId id="282" r:id="rId4"/>
    <p:sldId id="283" r:id="rId5"/>
    <p:sldId id="284" r:id="rId6"/>
    <p:sldId id="285" r:id="rId7"/>
    <p:sldId id="28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178791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111891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AE694F-09C5-4F60-A675-BD2897449C1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592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360303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AE694F-09C5-4F60-A675-BD2897449C1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8452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1648264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415626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280102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51962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226888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367459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F593CF-7920-4AF3-89FC-5BECBB4EED16}"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98281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F593CF-7920-4AF3-89FC-5BECBB4EED16}"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255901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593CF-7920-4AF3-89FC-5BECBB4EED16}"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427636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250483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117462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F593CF-7920-4AF3-89FC-5BECBB4EED16}" type="datetimeFigureOut">
              <a:rPr lang="en-US" smtClean="0"/>
              <a:t>7/3/2023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AE694F-09C5-4F60-A675-BD2897449C1E}" type="slidenum">
              <a:rPr lang="en-US" smtClean="0"/>
              <a:t>‹#›</a:t>
            </a:fld>
            <a:endParaRPr lang="en-US"/>
          </a:p>
        </p:txBody>
      </p:sp>
    </p:spTree>
    <p:extLst>
      <p:ext uri="{BB962C8B-B14F-4D97-AF65-F5344CB8AC3E}">
        <p14:creationId xmlns:p14="http://schemas.microsoft.com/office/powerpoint/2010/main" val="525786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45E1-0EEB-40D6-BF62-BE319082B0BC}"/>
              </a:ext>
            </a:extLst>
          </p:cNvPr>
          <p:cNvSpPr>
            <a:spLocks noGrp="1"/>
          </p:cNvSpPr>
          <p:nvPr>
            <p:ph type="title"/>
          </p:nvPr>
        </p:nvSpPr>
        <p:spPr>
          <a:xfrm>
            <a:off x="2029508" y="1510800"/>
            <a:ext cx="8911687" cy="1280890"/>
          </a:xfrm>
        </p:spPr>
        <p:txBody>
          <a:bodyPr>
            <a:normAutofit/>
          </a:bodyPr>
          <a:lstStyle/>
          <a:p>
            <a:r>
              <a:rPr lang="en-US" sz="4800" dirty="0">
                <a:solidFill>
                  <a:srgbClr val="002060"/>
                </a:solidFill>
                <a:latin typeface="Algerian" panose="04020705040A02060702" pitchFamily="82" charset="0"/>
              </a:rPr>
              <a:t>   USED YIELD PREDICTION</a:t>
            </a:r>
          </a:p>
        </p:txBody>
      </p:sp>
      <p:sp>
        <p:nvSpPr>
          <p:cNvPr id="3" name="Content Placeholder 2">
            <a:extLst>
              <a:ext uri="{FF2B5EF4-FFF2-40B4-BE49-F238E27FC236}">
                <a16:creationId xmlns:a16="http://schemas.microsoft.com/office/drawing/2014/main" id="{17C351B8-A85D-4B29-9D76-C31958FDF11C}"/>
              </a:ext>
            </a:extLst>
          </p:cNvPr>
          <p:cNvSpPr>
            <a:spLocks noGrp="1"/>
          </p:cNvSpPr>
          <p:nvPr>
            <p:ph idx="1"/>
          </p:nvPr>
        </p:nvSpPr>
        <p:spPr>
          <a:xfrm>
            <a:off x="1563976" y="2918691"/>
            <a:ext cx="8915400" cy="3860749"/>
          </a:xfrm>
        </p:spPr>
        <p:txBody>
          <a:bodyPr>
            <a:normAutofit/>
          </a:bodyPr>
          <a:lstStyle/>
          <a:p>
            <a:pPr marL="0" indent="0" algn="ctr">
              <a:buNone/>
            </a:pPr>
            <a:endParaRPr lang="en-US" dirty="0"/>
          </a:p>
          <a:p>
            <a:pPr marL="0" indent="0" algn="ctr">
              <a:buNone/>
            </a:pPr>
            <a:endParaRPr lang="en-US" dirty="0"/>
          </a:p>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Name: R. Venkata Tagore Reddy</a:t>
            </a:r>
          </a:p>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Profession: Data Science Intern</a:t>
            </a:r>
          </a:p>
          <a:p>
            <a:pPr marL="0" indent="0" algn="r">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lgn="r">
              <a:buNone/>
            </a:pPr>
            <a:r>
              <a:rPr lang="en-US" sz="2800" dirty="0">
                <a:solidFill>
                  <a:schemeClr val="tx1"/>
                </a:solidFill>
                <a:latin typeface="Times New Roman" panose="02020603050405020304" pitchFamily="18" charset="0"/>
                <a:cs typeface="Times New Roman" panose="02020603050405020304" pitchFamily="18" charset="0"/>
              </a:rPr>
              <a:t>Submitted to</a:t>
            </a:r>
          </a:p>
          <a:p>
            <a:pPr algn="r">
              <a:buFontTx/>
              <a:buChar char="-"/>
            </a:pPr>
            <a:r>
              <a:rPr lang="en-US" sz="2800" dirty="0">
                <a:solidFill>
                  <a:schemeClr val="tx1"/>
                </a:solidFill>
                <a:latin typeface="Times New Roman" panose="02020603050405020304" pitchFamily="18" charset="0"/>
                <a:cs typeface="Times New Roman" panose="02020603050405020304" pitchFamily="18" charset="0"/>
              </a:rPr>
              <a:t>Learn and Build</a:t>
            </a:r>
          </a:p>
        </p:txBody>
      </p:sp>
    </p:spTree>
    <p:extLst>
      <p:ext uri="{BB962C8B-B14F-4D97-AF65-F5344CB8AC3E}">
        <p14:creationId xmlns:p14="http://schemas.microsoft.com/office/powerpoint/2010/main" val="353105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BDF5-5DB6-4655-B91B-A00C4F8C67AB}"/>
              </a:ext>
            </a:extLst>
          </p:cNvPr>
          <p:cNvSpPr>
            <a:spLocks noGrp="1"/>
          </p:cNvSpPr>
          <p:nvPr>
            <p:ph type="title"/>
          </p:nvPr>
        </p:nvSpPr>
        <p:spPr/>
        <p:txBody>
          <a:bodyPr>
            <a:normAutofit/>
          </a:bodyPr>
          <a:lstStyle/>
          <a:p>
            <a:r>
              <a:rPr lang="en-US" sz="2600" dirty="0"/>
              <a:t>Topic:</a:t>
            </a:r>
            <a:br>
              <a:rPr lang="en-US" sz="2600" dirty="0"/>
            </a:br>
            <a:endParaRPr lang="en-US" sz="2600" dirty="0"/>
          </a:p>
        </p:txBody>
      </p:sp>
      <p:sp>
        <p:nvSpPr>
          <p:cNvPr id="3" name="Content Placeholder 2">
            <a:extLst>
              <a:ext uri="{FF2B5EF4-FFF2-40B4-BE49-F238E27FC236}">
                <a16:creationId xmlns:a16="http://schemas.microsoft.com/office/drawing/2014/main" id="{562D2A1D-BC2A-43E4-841E-F1C89154255A}"/>
              </a:ext>
            </a:extLst>
          </p:cNvPr>
          <p:cNvSpPr>
            <a:spLocks noGrp="1"/>
          </p:cNvSpPr>
          <p:nvPr>
            <p:ph idx="1"/>
          </p:nvPr>
        </p:nvSpPr>
        <p:spPr>
          <a:xfrm>
            <a:off x="2589212" y="1061884"/>
            <a:ext cx="8915400" cy="4849338"/>
          </a:xfrm>
        </p:spPr>
        <p:txBody>
          <a:bodyPr>
            <a:normAutofit fontScale="92500" lnSpcReduction="20000"/>
          </a:bodyPr>
          <a:lstStyle/>
          <a:p>
            <a:pPr>
              <a:buFont typeface="Wingdings" panose="05000000000000000000" pitchFamily="2" charset="2"/>
              <a:buChar char="v"/>
            </a:pPr>
            <a:r>
              <a:rPr lang="en-US" dirty="0"/>
              <a:t>Developing a machine learning model for crop yield prediction is crucial for precision agriculture. It involves multiple datasets and complex steps due to various factors affecting crop yield, such as climate, weather, soil, fertilizer use, pH, and seed variety. Existing models provide reasonable estimates but aim for improved performance. Training the model involves historical data and features, while testing evaluates its performance using unseen data. The objective is to create a ML model that considers these factors to provide predictions and prescriptions for farmers, enabling them to increase crop productivity and profitability.       </a:t>
            </a:r>
          </a:p>
          <a:p>
            <a:pPr marL="0" indent="0">
              <a:buNone/>
            </a:pPr>
            <a:r>
              <a:rPr lang="en-US" sz="2600" dirty="0"/>
              <a:t>    Motivation:</a:t>
            </a:r>
          </a:p>
          <a:p>
            <a:pPr>
              <a:buFont typeface="Wingdings" panose="05000000000000000000" pitchFamily="2" charset="2"/>
              <a:buChar char="v"/>
            </a:pPr>
            <a:r>
              <a:rPr lang="en-US" dirty="0"/>
              <a:t>Crop yield prediction plays a vital role in decision-making for farmers, as it helps them optimize their agricultural practices and increase productivity.</a:t>
            </a:r>
          </a:p>
          <a:p>
            <a:pPr>
              <a:buFont typeface="Wingdings" panose="05000000000000000000" pitchFamily="2" charset="2"/>
              <a:buChar char="v"/>
            </a:pPr>
            <a:r>
              <a:rPr lang="en-US" dirty="0"/>
              <a:t>By incorporating machine learning algorithms and leveraging multiple datasets, such as climate, weather, soil, and agricultural practices, accurate predictions can be made.</a:t>
            </a:r>
          </a:p>
          <a:p>
            <a:pPr>
              <a:buFont typeface="Wingdings" panose="05000000000000000000" pitchFamily="2" charset="2"/>
              <a:buChar char="v"/>
            </a:pPr>
            <a:r>
              <a:rPr lang="en-US" dirty="0"/>
              <a:t>To develop a robust ML model that takes into account these factors and provides actionable insights and prescriptions to farmers. This empowers them to make informed decisions, enhance crop productivity, and ultimately improve their profitability.</a:t>
            </a:r>
          </a:p>
          <a:p>
            <a:pPr marL="0" indent="0">
              <a:buNone/>
            </a:pPr>
            <a:endParaRPr lang="en-US" sz="2600" dirty="0"/>
          </a:p>
        </p:txBody>
      </p:sp>
      <p:sp>
        <p:nvSpPr>
          <p:cNvPr id="4" name="Arrow: Right 3">
            <a:extLst>
              <a:ext uri="{FF2B5EF4-FFF2-40B4-BE49-F238E27FC236}">
                <a16:creationId xmlns:a16="http://schemas.microsoft.com/office/drawing/2014/main" id="{26EEA351-AB28-41DD-8BAE-D28B2571F32D}"/>
              </a:ext>
            </a:extLst>
          </p:cNvPr>
          <p:cNvSpPr/>
          <p:nvPr/>
        </p:nvSpPr>
        <p:spPr>
          <a:xfrm flipV="1">
            <a:off x="2687781" y="2964873"/>
            <a:ext cx="314037" cy="397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95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E541-1C63-4570-8CF1-AFECAAE6BF24}"/>
              </a:ext>
            </a:extLst>
          </p:cNvPr>
          <p:cNvSpPr>
            <a:spLocks noGrp="1"/>
          </p:cNvSpPr>
          <p:nvPr>
            <p:ph type="title"/>
          </p:nvPr>
        </p:nvSpPr>
        <p:spPr>
          <a:xfrm>
            <a:off x="2592925" y="624110"/>
            <a:ext cx="8911687" cy="973781"/>
          </a:xfrm>
        </p:spPr>
        <p:txBody>
          <a:bodyPr>
            <a:normAutofit/>
          </a:bodyPr>
          <a:lstStyle/>
          <a:p>
            <a:r>
              <a:rPr lang="en-US" sz="2600" dirty="0"/>
              <a:t>About Data:</a:t>
            </a:r>
          </a:p>
        </p:txBody>
      </p:sp>
      <p:sp>
        <p:nvSpPr>
          <p:cNvPr id="3" name="Content Placeholder 2">
            <a:extLst>
              <a:ext uri="{FF2B5EF4-FFF2-40B4-BE49-F238E27FC236}">
                <a16:creationId xmlns:a16="http://schemas.microsoft.com/office/drawing/2014/main" id="{18759F91-2272-499C-BF2D-5754E3DE1093}"/>
              </a:ext>
            </a:extLst>
          </p:cNvPr>
          <p:cNvSpPr>
            <a:spLocks noGrp="1"/>
          </p:cNvSpPr>
          <p:nvPr>
            <p:ph idx="1"/>
          </p:nvPr>
        </p:nvSpPr>
        <p:spPr>
          <a:xfrm>
            <a:off x="2589212" y="1699492"/>
            <a:ext cx="8915400" cy="3971636"/>
          </a:xfrm>
        </p:spPr>
        <p:txBody>
          <a:bodyPr>
            <a:normAutofit lnSpcReduction="10000"/>
          </a:bodyPr>
          <a:lstStyle/>
          <a:p>
            <a:pPr>
              <a:buFont typeface="Wingdings" panose="05000000000000000000" pitchFamily="2" charset="2"/>
              <a:buChar char="v"/>
            </a:pPr>
            <a:r>
              <a:rPr lang="en-US" dirty="0"/>
              <a:t>The datasets used for analysis consists of information on different features which are helpful to predict Crop Yield by considering various climate factors. The key variables in the datasets are:</a:t>
            </a:r>
          </a:p>
          <a:p>
            <a:pPr>
              <a:buFont typeface="+mj-lt"/>
              <a:buAutoNum type="arabicPeriod"/>
            </a:pPr>
            <a:r>
              <a:rPr lang="en-US" b="1" dirty="0"/>
              <a:t>Climate Variables: </a:t>
            </a:r>
            <a:r>
              <a:rPr lang="en-US" dirty="0"/>
              <a:t>These include factors like temperature, pH, humidity, and rainfall. Climate variables help assess the impact of weather patterns on crop growth.</a:t>
            </a:r>
          </a:p>
          <a:p>
            <a:pPr>
              <a:buFont typeface="+mj-lt"/>
              <a:buAutoNum type="arabicPeriod"/>
            </a:pPr>
            <a:r>
              <a:rPr lang="en-US" b="1" dirty="0"/>
              <a:t>Crop Characteristics: </a:t>
            </a:r>
            <a:r>
              <a:rPr lang="en-US" dirty="0"/>
              <a:t>Variables related to the crop itself, such as crop type or species, planting date, planting density, cultivar/variety, and previous crop rotation, can influence yield outcomes.</a:t>
            </a:r>
          </a:p>
          <a:p>
            <a:pPr>
              <a:buFont typeface="+mj-lt"/>
              <a:buAutoNum type="arabicPeriod"/>
            </a:pPr>
            <a:r>
              <a:rPr lang="en-US" b="1" dirty="0"/>
              <a:t>Historical Yield Data: </a:t>
            </a:r>
            <a:r>
              <a:rPr lang="en-US" dirty="0"/>
              <a:t>Past yield records for the specific crop and field provide valuable information for training the ML model. These records help identify trends, patterns, and relationships between different variables and the corresponding yield outcomes.</a:t>
            </a:r>
          </a:p>
          <a:p>
            <a:pPr>
              <a:buFont typeface="+mj-lt"/>
              <a:buAutoNum type="arabicPeriod"/>
            </a:pPr>
            <a:endParaRPr lang="en-US" dirty="0"/>
          </a:p>
          <a:p>
            <a:endParaRPr lang="en-US" dirty="0"/>
          </a:p>
        </p:txBody>
      </p:sp>
    </p:spTree>
    <p:extLst>
      <p:ext uri="{BB962C8B-B14F-4D97-AF65-F5344CB8AC3E}">
        <p14:creationId xmlns:p14="http://schemas.microsoft.com/office/powerpoint/2010/main" val="428241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6390-0E04-466B-A255-5F17788A1FF9}"/>
              </a:ext>
            </a:extLst>
          </p:cNvPr>
          <p:cNvSpPr>
            <a:spLocks noGrp="1"/>
          </p:cNvSpPr>
          <p:nvPr>
            <p:ph type="title"/>
          </p:nvPr>
        </p:nvSpPr>
        <p:spPr/>
        <p:txBody>
          <a:bodyPr>
            <a:normAutofit/>
          </a:bodyPr>
          <a:lstStyle/>
          <a:p>
            <a:r>
              <a:rPr lang="en-US" sz="2600" dirty="0"/>
              <a:t>Exploratory Data Analysis (EDA):</a:t>
            </a:r>
          </a:p>
        </p:txBody>
      </p:sp>
      <p:sp>
        <p:nvSpPr>
          <p:cNvPr id="3" name="Content Placeholder 2">
            <a:extLst>
              <a:ext uri="{FF2B5EF4-FFF2-40B4-BE49-F238E27FC236}">
                <a16:creationId xmlns:a16="http://schemas.microsoft.com/office/drawing/2014/main" id="{095BC462-8BCE-4F64-95A5-21A1AF063201}"/>
              </a:ext>
            </a:extLst>
          </p:cNvPr>
          <p:cNvSpPr>
            <a:spLocks noGrp="1"/>
          </p:cNvSpPr>
          <p:nvPr>
            <p:ph idx="1"/>
          </p:nvPr>
        </p:nvSpPr>
        <p:spPr>
          <a:xfrm>
            <a:off x="2589212" y="1108364"/>
            <a:ext cx="8915400" cy="4802858"/>
          </a:xfrm>
        </p:spPr>
        <p:txBody>
          <a:bodyPr/>
          <a:lstStyle/>
          <a:p>
            <a:pPr>
              <a:buFont typeface="Wingdings" panose="05000000000000000000" pitchFamily="2" charset="2"/>
              <a:buChar char="v"/>
            </a:pPr>
            <a:r>
              <a:rPr lang="en-US" dirty="0"/>
              <a:t>During EDA, summary statistics and visualizations will be utilized to examine the distribution of the response variable and its relationship. </a:t>
            </a:r>
          </a:p>
          <a:p>
            <a:pPr>
              <a:buFont typeface="Wingdings" panose="05000000000000000000" pitchFamily="2" charset="2"/>
              <a:buChar char="v"/>
            </a:pPr>
            <a:r>
              <a:rPr lang="en-US" dirty="0"/>
              <a:t>Bar plots and correlation analysis will be employed to understand the associations between </a:t>
            </a:r>
            <a:r>
              <a:rPr lang="en-US" dirty="0" err="1"/>
              <a:t>crop_data</a:t>
            </a:r>
            <a:r>
              <a:rPr lang="en-US" dirty="0"/>
              <a:t> across different situations. </a:t>
            </a:r>
          </a:p>
          <a:p>
            <a:pPr>
              <a:buFont typeface="Wingdings" panose="05000000000000000000" pitchFamily="2" charset="2"/>
              <a:buChar char="v"/>
            </a:pPr>
            <a:r>
              <a:rPr lang="en-US" dirty="0"/>
              <a:t>Line plots, bar plots and joint plots used on </a:t>
            </a:r>
            <a:r>
              <a:rPr lang="en-US" dirty="0" err="1"/>
              <a:t>Crop_production</a:t>
            </a:r>
            <a:r>
              <a:rPr lang="en-US" dirty="0"/>
              <a:t> dataset to get an in detail information about crops.</a:t>
            </a:r>
          </a:p>
          <a:p>
            <a:pPr>
              <a:buFont typeface="Wingdings" panose="05000000000000000000" pitchFamily="2" charset="2"/>
              <a:buChar char="v"/>
            </a:pPr>
            <a:r>
              <a:rPr lang="en-US" dirty="0"/>
              <a:t>Remaining datasets used to analyze the data and fetch the required information.</a:t>
            </a:r>
          </a:p>
          <a:p>
            <a:pPr>
              <a:buFont typeface="Wingdings" panose="05000000000000000000" pitchFamily="2" charset="2"/>
              <a:buChar char="v"/>
            </a:pPr>
            <a:r>
              <a:rPr lang="en-US" dirty="0"/>
              <a:t>The analysis will focus on uncovering meaningful insights about crop yield and help them achieve their objectives of increasing profitability, good crop production, and crop suggestion.</a:t>
            </a:r>
          </a:p>
        </p:txBody>
      </p:sp>
    </p:spTree>
    <p:extLst>
      <p:ext uri="{BB962C8B-B14F-4D97-AF65-F5344CB8AC3E}">
        <p14:creationId xmlns:p14="http://schemas.microsoft.com/office/powerpoint/2010/main" val="12958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F0D06-3F41-45B8-811C-372939DAD7FA}"/>
              </a:ext>
            </a:extLst>
          </p:cNvPr>
          <p:cNvSpPr>
            <a:spLocks noGrp="1"/>
          </p:cNvSpPr>
          <p:nvPr>
            <p:ph type="title"/>
          </p:nvPr>
        </p:nvSpPr>
        <p:spPr>
          <a:xfrm>
            <a:off x="649224" y="645106"/>
            <a:ext cx="3650279" cy="1259894"/>
          </a:xfrm>
        </p:spPr>
        <p:txBody>
          <a:bodyPr>
            <a:normAutofit/>
          </a:bodyPr>
          <a:lstStyle/>
          <a:p>
            <a:r>
              <a:rPr lang="en-US"/>
              <a:t>Final Model:</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87A3CF4-DAFF-4141-B7F6-5445F95AF22F}"/>
              </a:ext>
            </a:extLst>
          </p:cNvPr>
          <p:cNvSpPr>
            <a:spLocks noGrp="1"/>
          </p:cNvSpPr>
          <p:nvPr>
            <p:ph idx="1"/>
          </p:nvPr>
        </p:nvSpPr>
        <p:spPr>
          <a:xfrm>
            <a:off x="649225" y="2133600"/>
            <a:ext cx="3650278" cy="3759253"/>
          </a:xfrm>
        </p:spPr>
        <p:txBody>
          <a:bodyPr>
            <a:normAutofit/>
          </a:bodyPr>
          <a:lstStyle/>
          <a:p>
            <a:pPr>
              <a:buFont typeface="Wingdings" panose="05000000000000000000" pitchFamily="2" charset="2"/>
              <a:buChar char="v"/>
            </a:pPr>
            <a:r>
              <a:rPr lang="en-US" dirty="0"/>
              <a:t>The features like “Temperature”, “Humidity”, “pH”, “Rainfall”, “Crop” yields best result on </a:t>
            </a:r>
            <a:r>
              <a:rPr lang="en-US" b="1" dirty="0"/>
              <a:t>“Random Forest Classification”</a:t>
            </a:r>
            <a:r>
              <a:rPr lang="en-US" dirty="0"/>
              <a:t> when compared with all other classification models.</a:t>
            </a:r>
          </a:p>
          <a:p>
            <a:pPr>
              <a:buFont typeface="Wingdings" panose="05000000000000000000" pitchFamily="2" charset="2"/>
              <a:buChar char="v"/>
            </a:pPr>
            <a:endParaRPr lang="en-US" dirty="0"/>
          </a:p>
        </p:txBody>
      </p:sp>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6C9E0F-055B-4C87-974A-722FD7417B38}"/>
              </a:ext>
            </a:extLst>
          </p:cNvPr>
          <p:cNvSpPr/>
          <p:nvPr/>
        </p:nvSpPr>
        <p:spPr>
          <a:xfrm>
            <a:off x="6415996" y="1400414"/>
            <a:ext cx="4050890" cy="50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Random Forest Classification</a:t>
            </a:r>
            <a:endParaRPr lang="en-US" dirty="0"/>
          </a:p>
        </p:txBody>
      </p:sp>
      <p:pic>
        <p:nvPicPr>
          <p:cNvPr id="6" name="Picture 5">
            <a:extLst>
              <a:ext uri="{FF2B5EF4-FFF2-40B4-BE49-F238E27FC236}">
                <a16:creationId xmlns:a16="http://schemas.microsoft.com/office/drawing/2014/main" id="{FFE15ACA-AE73-4A49-A5E9-BDDA2C212B13}"/>
              </a:ext>
            </a:extLst>
          </p:cNvPr>
          <p:cNvPicPr>
            <a:picLocks noChangeAspect="1"/>
          </p:cNvPicPr>
          <p:nvPr/>
        </p:nvPicPr>
        <p:blipFill>
          <a:blip r:embed="rId2"/>
          <a:stretch>
            <a:fillRect/>
          </a:stretch>
        </p:blipFill>
        <p:spPr>
          <a:xfrm>
            <a:off x="6096000" y="1918855"/>
            <a:ext cx="4596417" cy="4851399"/>
          </a:xfrm>
          <a:prstGeom prst="rect">
            <a:avLst/>
          </a:prstGeom>
        </p:spPr>
      </p:pic>
    </p:spTree>
    <p:extLst>
      <p:ext uri="{BB962C8B-B14F-4D97-AF65-F5344CB8AC3E}">
        <p14:creationId xmlns:p14="http://schemas.microsoft.com/office/powerpoint/2010/main" val="297156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14BB-42C1-463C-94E0-9F5EAD44DA88}"/>
              </a:ext>
            </a:extLst>
          </p:cNvPr>
          <p:cNvSpPr>
            <a:spLocks noGrp="1"/>
          </p:cNvSpPr>
          <p:nvPr>
            <p:ph type="title"/>
          </p:nvPr>
        </p:nvSpPr>
        <p:spPr>
          <a:xfrm>
            <a:off x="2592925" y="748145"/>
            <a:ext cx="8911687" cy="1117599"/>
          </a:xfrm>
        </p:spPr>
        <p:txBody>
          <a:bodyPr>
            <a:normAutofit/>
          </a:bodyPr>
          <a:lstStyle/>
          <a:p>
            <a:r>
              <a:rPr lang="en-US" sz="2600" dirty="0"/>
              <a:t>Findings from Models:</a:t>
            </a:r>
          </a:p>
        </p:txBody>
      </p:sp>
      <p:sp>
        <p:nvSpPr>
          <p:cNvPr id="3" name="Content Placeholder 2">
            <a:extLst>
              <a:ext uri="{FF2B5EF4-FFF2-40B4-BE49-F238E27FC236}">
                <a16:creationId xmlns:a16="http://schemas.microsoft.com/office/drawing/2014/main" id="{859FA66C-200A-4C47-ABD9-70FA27EC0E2F}"/>
              </a:ext>
            </a:extLst>
          </p:cNvPr>
          <p:cNvSpPr>
            <a:spLocks noGrp="1"/>
          </p:cNvSpPr>
          <p:nvPr>
            <p:ph idx="1"/>
          </p:nvPr>
        </p:nvSpPr>
        <p:spPr>
          <a:xfrm>
            <a:off x="2589212" y="1533236"/>
            <a:ext cx="8915400" cy="4377986"/>
          </a:xfrm>
        </p:spPr>
        <p:txBody>
          <a:bodyPr/>
          <a:lstStyle/>
          <a:p>
            <a:pPr>
              <a:buFont typeface="Wingdings" panose="05000000000000000000" pitchFamily="2" charset="2"/>
              <a:buChar char="v"/>
            </a:pPr>
            <a:r>
              <a:rPr lang="en-US" dirty="0"/>
              <a:t>As we observed in correlation matrix, the features like “Temperature”, “Humidity”, “pH”, “Rainfall”, “Crop”, “Soil Nature”, “Climate Changes” plays a crucial role in deciding which crop should be grown to yield high profit according to the season.</a:t>
            </a:r>
          </a:p>
          <a:p>
            <a:pPr>
              <a:buFont typeface="Wingdings" panose="05000000000000000000" pitchFamily="2" charset="2"/>
              <a:buChar char="v"/>
            </a:pPr>
            <a:r>
              <a:rPr lang="en-US" dirty="0"/>
              <a:t>After careful considering of all the features, I trained and evaluated many models to predict the output accurately. Finally, I found “</a:t>
            </a:r>
            <a:r>
              <a:rPr lang="en-US" b="1" dirty="0"/>
              <a:t>Random Forest Classification” </a:t>
            </a:r>
            <a:r>
              <a:rPr lang="en-US" dirty="0"/>
              <a:t>model is best fit for our crop yield prediction  which gives best accuracy on “Training” as well as on “Testing” dataset by considering the above mentioned features.</a:t>
            </a:r>
          </a:p>
          <a:p>
            <a:endParaRPr lang="en-US" dirty="0"/>
          </a:p>
        </p:txBody>
      </p:sp>
    </p:spTree>
    <p:extLst>
      <p:ext uri="{BB962C8B-B14F-4D97-AF65-F5344CB8AC3E}">
        <p14:creationId xmlns:p14="http://schemas.microsoft.com/office/powerpoint/2010/main" val="242930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38FA-EEC5-440A-8459-E61B42EFBCCA}"/>
              </a:ext>
            </a:extLst>
          </p:cNvPr>
          <p:cNvSpPr>
            <a:spLocks noGrp="1"/>
          </p:cNvSpPr>
          <p:nvPr>
            <p:ph type="title"/>
          </p:nvPr>
        </p:nvSpPr>
        <p:spPr/>
        <p:txBody>
          <a:bodyPr>
            <a:normAutofit/>
          </a:bodyPr>
          <a:lstStyle/>
          <a:p>
            <a:r>
              <a:rPr lang="en-US" sz="2600" dirty="0"/>
              <a:t>Conclusion:</a:t>
            </a:r>
          </a:p>
        </p:txBody>
      </p:sp>
      <p:sp>
        <p:nvSpPr>
          <p:cNvPr id="3" name="Content Placeholder 2">
            <a:extLst>
              <a:ext uri="{FF2B5EF4-FFF2-40B4-BE49-F238E27FC236}">
                <a16:creationId xmlns:a16="http://schemas.microsoft.com/office/drawing/2014/main" id="{FF091D08-D18D-4D02-9BF0-31BE7A378FAC}"/>
              </a:ext>
            </a:extLst>
          </p:cNvPr>
          <p:cNvSpPr>
            <a:spLocks noGrp="1"/>
          </p:cNvSpPr>
          <p:nvPr>
            <p:ph idx="1"/>
          </p:nvPr>
        </p:nvSpPr>
        <p:spPr>
          <a:xfrm>
            <a:off x="2589212" y="1089891"/>
            <a:ext cx="8915400" cy="4821331"/>
          </a:xfrm>
        </p:spPr>
        <p:txBody>
          <a:bodyPr/>
          <a:lstStyle/>
          <a:p>
            <a:pPr>
              <a:buFont typeface="Wingdings" panose="05000000000000000000" pitchFamily="2" charset="2"/>
              <a:buChar char="v"/>
            </a:pPr>
            <a:r>
              <a:rPr lang="en-US" dirty="0"/>
              <a:t>I trained many classification models to predict the accurate result for the given scenario. After careful consideration, I decided that “</a:t>
            </a:r>
            <a:r>
              <a:rPr lang="en-US" b="1" dirty="0"/>
              <a:t>Random Forest Classification” </a:t>
            </a:r>
            <a:r>
              <a:rPr lang="en-US" dirty="0"/>
              <a:t>model is best fit for our crop yield prediction which gives best accuracy on “Training” as well as on “Testing” dataset by considering the features like “Temperature”, “Humidity”, “pH”, “Rainfall”, “Crop”, “Soil Nature”, “Climate Changes” .</a:t>
            </a:r>
          </a:p>
          <a:p>
            <a:pPr marL="0" indent="0">
              <a:buNone/>
            </a:pPr>
            <a:r>
              <a:rPr lang="en-US" dirty="0"/>
              <a:t>          </a:t>
            </a:r>
            <a:r>
              <a:rPr lang="en-US" sz="2600" dirty="0"/>
              <a:t>Future Work:</a:t>
            </a:r>
          </a:p>
          <a:p>
            <a:pPr>
              <a:buFont typeface="Wingdings" panose="05000000000000000000" pitchFamily="2" charset="2"/>
              <a:buChar char="v"/>
            </a:pPr>
            <a:r>
              <a:rPr lang="en-US" dirty="0"/>
              <a:t>Develop methods to automatically identify and incorporate crop growth stages into the prediction models, as different stages have distinct yield potentials and respond differently to environmental factors, allowing for more accurate predictions throughout the growing season.</a:t>
            </a:r>
          </a:p>
          <a:p>
            <a:pPr>
              <a:buFont typeface="Wingdings" panose="05000000000000000000" pitchFamily="2" charset="2"/>
              <a:buChar char="v"/>
            </a:pPr>
            <a:r>
              <a:rPr lang="en-US" dirty="0"/>
              <a:t>Integrate data on crop diseases, pests, and their prevalence to develop predictive models that account for the impact of these factors on crop yield, helping farmers identify potential risks and take proactive measures.</a:t>
            </a:r>
            <a:endParaRPr lang="en-US" sz="2600" dirty="0"/>
          </a:p>
        </p:txBody>
      </p:sp>
      <p:sp>
        <p:nvSpPr>
          <p:cNvPr id="4" name="Arrow: Right 3">
            <a:extLst>
              <a:ext uri="{FF2B5EF4-FFF2-40B4-BE49-F238E27FC236}">
                <a16:creationId xmlns:a16="http://schemas.microsoft.com/office/drawing/2014/main" id="{F2783301-6FCB-4D8B-91B7-71A4F9C4EEFA}"/>
              </a:ext>
            </a:extLst>
          </p:cNvPr>
          <p:cNvSpPr/>
          <p:nvPr/>
        </p:nvSpPr>
        <p:spPr>
          <a:xfrm>
            <a:off x="2706255" y="2952672"/>
            <a:ext cx="600363" cy="28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31F908-CD10-4B8B-9373-11339DA29A2C}"/>
              </a:ext>
            </a:extLst>
          </p:cNvPr>
          <p:cNvSpPr/>
          <p:nvPr/>
        </p:nvSpPr>
        <p:spPr>
          <a:xfrm>
            <a:off x="5310909" y="5518752"/>
            <a:ext cx="2854037" cy="49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Tree>
    <p:extLst>
      <p:ext uri="{BB962C8B-B14F-4D97-AF65-F5344CB8AC3E}">
        <p14:creationId xmlns:p14="http://schemas.microsoft.com/office/powerpoint/2010/main" val="1612317704"/>
      </p:ext>
    </p:extLst>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194</TotalTime>
  <Words>801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Century Gothic</vt:lpstr>
      <vt:lpstr>Times New Roman</vt:lpstr>
      <vt:lpstr>Wingdings</vt:lpstr>
      <vt:lpstr>Wingdings 3</vt:lpstr>
      <vt:lpstr>Wisp</vt:lpstr>
      <vt:lpstr>   USED YIELD PREDICTION</vt:lpstr>
      <vt:lpstr>Topic: </vt:lpstr>
      <vt:lpstr>About Data:</vt:lpstr>
      <vt:lpstr>Exploratory Data Analysis (EDA):</vt:lpstr>
      <vt:lpstr>Final Model:</vt:lpstr>
      <vt:lpstr>Findings from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Admin</dc:creator>
  <cp:lastModifiedBy>Admin</cp:lastModifiedBy>
  <cp:revision>10</cp:revision>
  <dcterms:created xsi:type="dcterms:W3CDTF">2023-06-08T12:03:32Z</dcterms:created>
  <dcterms:modified xsi:type="dcterms:W3CDTF">2023-07-03T17:29:38Z</dcterms:modified>
</cp:coreProperties>
</file>