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81" r:id="rId3"/>
    <p:sldId id="282" r:id="rId4"/>
    <p:sldId id="283" r:id="rId5"/>
    <p:sldId id="284" r:id="rId6"/>
    <p:sldId id="285" r:id="rId7"/>
    <p:sldId id="28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3F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F593CF-7920-4AF3-89FC-5BECBB4EED16}"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4AE694F-09C5-4F60-A675-BD2897449C1E}" type="slidenum">
              <a:rPr lang="en-US" smtClean="0"/>
              <a:t>‹#›</a:t>
            </a:fld>
            <a:endParaRPr lang="en-US"/>
          </a:p>
        </p:txBody>
      </p:sp>
    </p:spTree>
    <p:extLst>
      <p:ext uri="{BB962C8B-B14F-4D97-AF65-F5344CB8AC3E}">
        <p14:creationId xmlns:p14="http://schemas.microsoft.com/office/powerpoint/2010/main" val="1787910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F593CF-7920-4AF3-89FC-5BECBB4EED16}"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4AE694F-09C5-4F60-A675-BD2897449C1E}" type="slidenum">
              <a:rPr lang="en-US" smtClean="0"/>
              <a:t>‹#›</a:t>
            </a:fld>
            <a:endParaRPr lang="en-US"/>
          </a:p>
        </p:txBody>
      </p:sp>
    </p:spTree>
    <p:extLst>
      <p:ext uri="{BB962C8B-B14F-4D97-AF65-F5344CB8AC3E}">
        <p14:creationId xmlns:p14="http://schemas.microsoft.com/office/powerpoint/2010/main" val="1118914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F593CF-7920-4AF3-89FC-5BECBB4EED16}"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4AE694F-09C5-4F60-A675-BD2897449C1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80592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DF593CF-7920-4AF3-89FC-5BECBB4EED16}"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AE694F-09C5-4F60-A675-BD2897449C1E}" type="slidenum">
              <a:rPr lang="en-US" smtClean="0"/>
              <a:t>‹#›</a:t>
            </a:fld>
            <a:endParaRPr lang="en-US"/>
          </a:p>
        </p:txBody>
      </p:sp>
    </p:spTree>
    <p:extLst>
      <p:ext uri="{BB962C8B-B14F-4D97-AF65-F5344CB8AC3E}">
        <p14:creationId xmlns:p14="http://schemas.microsoft.com/office/powerpoint/2010/main" val="3603035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DF593CF-7920-4AF3-89FC-5BECBB4EED16}"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AE694F-09C5-4F60-A675-BD2897449C1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58452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DF593CF-7920-4AF3-89FC-5BECBB4EED16}"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AE694F-09C5-4F60-A675-BD2897449C1E}" type="slidenum">
              <a:rPr lang="en-US" smtClean="0"/>
              <a:t>‹#›</a:t>
            </a:fld>
            <a:endParaRPr lang="en-US"/>
          </a:p>
        </p:txBody>
      </p:sp>
    </p:spTree>
    <p:extLst>
      <p:ext uri="{BB962C8B-B14F-4D97-AF65-F5344CB8AC3E}">
        <p14:creationId xmlns:p14="http://schemas.microsoft.com/office/powerpoint/2010/main" val="1648264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F593CF-7920-4AF3-89FC-5BECBB4EED16}"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AE694F-09C5-4F60-A675-BD2897449C1E}" type="slidenum">
              <a:rPr lang="en-US" smtClean="0"/>
              <a:t>‹#›</a:t>
            </a:fld>
            <a:endParaRPr lang="en-US"/>
          </a:p>
        </p:txBody>
      </p:sp>
    </p:spTree>
    <p:extLst>
      <p:ext uri="{BB962C8B-B14F-4D97-AF65-F5344CB8AC3E}">
        <p14:creationId xmlns:p14="http://schemas.microsoft.com/office/powerpoint/2010/main" val="415626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F593CF-7920-4AF3-89FC-5BECBB4EED16}"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AE694F-09C5-4F60-A675-BD2897449C1E}" type="slidenum">
              <a:rPr lang="en-US" smtClean="0"/>
              <a:t>‹#›</a:t>
            </a:fld>
            <a:endParaRPr lang="en-US"/>
          </a:p>
        </p:txBody>
      </p:sp>
    </p:spTree>
    <p:extLst>
      <p:ext uri="{BB962C8B-B14F-4D97-AF65-F5344CB8AC3E}">
        <p14:creationId xmlns:p14="http://schemas.microsoft.com/office/powerpoint/2010/main" val="2801020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F593CF-7920-4AF3-89FC-5BECBB4EED16}"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4AE694F-09C5-4F60-A675-BD2897449C1E}" type="slidenum">
              <a:rPr lang="en-US" smtClean="0"/>
              <a:t>‹#›</a:t>
            </a:fld>
            <a:endParaRPr lang="en-US"/>
          </a:p>
        </p:txBody>
      </p:sp>
    </p:spTree>
    <p:extLst>
      <p:ext uri="{BB962C8B-B14F-4D97-AF65-F5344CB8AC3E}">
        <p14:creationId xmlns:p14="http://schemas.microsoft.com/office/powerpoint/2010/main" val="519629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F593CF-7920-4AF3-89FC-5BECBB4EED16}" type="datetimeFigureOut">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4AE694F-09C5-4F60-A675-BD2897449C1E}" type="slidenum">
              <a:rPr lang="en-US" smtClean="0"/>
              <a:t>‹#›</a:t>
            </a:fld>
            <a:endParaRPr lang="en-US"/>
          </a:p>
        </p:txBody>
      </p:sp>
    </p:spTree>
    <p:extLst>
      <p:ext uri="{BB962C8B-B14F-4D97-AF65-F5344CB8AC3E}">
        <p14:creationId xmlns:p14="http://schemas.microsoft.com/office/powerpoint/2010/main" val="2268884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F593CF-7920-4AF3-89FC-5BECBB4EED16}"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4AE694F-09C5-4F60-A675-BD2897449C1E}" type="slidenum">
              <a:rPr lang="en-US" smtClean="0"/>
              <a:t>‹#›</a:t>
            </a:fld>
            <a:endParaRPr lang="en-US"/>
          </a:p>
        </p:txBody>
      </p:sp>
    </p:spTree>
    <p:extLst>
      <p:ext uri="{BB962C8B-B14F-4D97-AF65-F5344CB8AC3E}">
        <p14:creationId xmlns:p14="http://schemas.microsoft.com/office/powerpoint/2010/main" val="3674596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F593CF-7920-4AF3-89FC-5BECBB4EED16}" type="datetimeFigureOut">
              <a:rPr lang="en-US" smtClean="0"/>
              <a:t>7/3/2023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4AE694F-09C5-4F60-A675-BD2897449C1E}" type="slidenum">
              <a:rPr lang="en-US" smtClean="0"/>
              <a:t>‹#›</a:t>
            </a:fld>
            <a:endParaRPr lang="en-US"/>
          </a:p>
        </p:txBody>
      </p:sp>
    </p:spTree>
    <p:extLst>
      <p:ext uri="{BB962C8B-B14F-4D97-AF65-F5344CB8AC3E}">
        <p14:creationId xmlns:p14="http://schemas.microsoft.com/office/powerpoint/2010/main" val="982813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F593CF-7920-4AF3-89FC-5BECBB4EED16}" type="datetimeFigureOut">
              <a:rPr lang="en-US" smtClean="0"/>
              <a:t>7/3/2023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4AE694F-09C5-4F60-A675-BD2897449C1E}" type="slidenum">
              <a:rPr lang="en-US" smtClean="0"/>
              <a:t>‹#›</a:t>
            </a:fld>
            <a:endParaRPr lang="en-US"/>
          </a:p>
        </p:txBody>
      </p:sp>
    </p:spTree>
    <p:extLst>
      <p:ext uri="{BB962C8B-B14F-4D97-AF65-F5344CB8AC3E}">
        <p14:creationId xmlns:p14="http://schemas.microsoft.com/office/powerpoint/2010/main" val="2559019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F593CF-7920-4AF3-89FC-5BECBB4EED16}" type="datetimeFigureOut">
              <a:rPr lang="en-US" smtClean="0"/>
              <a:t>7/3/2023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4AE694F-09C5-4F60-A675-BD2897449C1E}" type="slidenum">
              <a:rPr lang="en-US" smtClean="0"/>
              <a:t>‹#›</a:t>
            </a:fld>
            <a:endParaRPr lang="en-US"/>
          </a:p>
        </p:txBody>
      </p:sp>
    </p:spTree>
    <p:extLst>
      <p:ext uri="{BB962C8B-B14F-4D97-AF65-F5344CB8AC3E}">
        <p14:creationId xmlns:p14="http://schemas.microsoft.com/office/powerpoint/2010/main" val="4276361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DF593CF-7920-4AF3-89FC-5BECBB4EED16}"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4AE694F-09C5-4F60-A675-BD2897449C1E}" type="slidenum">
              <a:rPr lang="en-US" smtClean="0"/>
              <a:t>‹#›</a:t>
            </a:fld>
            <a:endParaRPr lang="en-US"/>
          </a:p>
        </p:txBody>
      </p:sp>
    </p:spTree>
    <p:extLst>
      <p:ext uri="{BB962C8B-B14F-4D97-AF65-F5344CB8AC3E}">
        <p14:creationId xmlns:p14="http://schemas.microsoft.com/office/powerpoint/2010/main" val="2504833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DF593CF-7920-4AF3-89FC-5BECBB4EED16}" type="datetimeFigureOut">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4AE694F-09C5-4F60-A675-BD2897449C1E}" type="slidenum">
              <a:rPr lang="en-US" smtClean="0"/>
              <a:t>‹#›</a:t>
            </a:fld>
            <a:endParaRPr lang="en-US"/>
          </a:p>
        </p:txBody>
      </p:sp>
    </p:spTree>
    <p:extLst>
      <p:ext uri="{BB962C8B-B14F-4D97-AF65-F5344CB8AC3E}">
        <p14:creationId xmlns:p14="http://schemas.microsoft.com/office/powerpoint/2010/main" val="1174621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DF593CF-7920-4AF3-89FC-5BECBB4EED16}" type="datetimeFigureOut">
              <a:rPr lang="en-US" smtClean="0"/>
              <a:t>7/3/2023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4AE694F-09C5-4F60-A675-BD2897449C1E}" type="slidenum">
              <a:rPr lang="en-US" smtClean="0"/>
              <a:t>‹#›</a:t>
            </a:fld>
            <a:endParaRPr lang="en-US"/>
          </a:p>
        </p:txBody>
      </p:sp>
    </p:spTree>
    <p:extLst>
      <p:ext uri="{BB962C8B-B14F-4D97-AF65-F5344CB8AC3E}">
        <p14:creationId xmlns:p14="http://schemas.microsoft.com/office/powerpoint/2010/main" val="5257867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45E1-0EEB-40D6-BF62-BE319082B0BC}"/>
              </a:ext>
            </a:extLst>
          </p:cNvPr>
          <p:cNvSpPr>
            <a:spLocks noGrp="1"/>
          </p:cNvSpPr>
          <p:nvPr>
            <p:ph type="title"/>
          </p:nvPr>
        </p:nvSpPr>
        <p:spPr>
          <a:xfrm>
            <a:off x="1182256" y="1510800"/>
            <a:ext cx="10289308" cy="1280890"/>
          </a:xfrm>
        </p:spPr>
        <p:txBody>
          <a:bodyPr>
            <a:normAutofit fontScale="90000"/>
          </a:bodyPr>
          <a:lstStyle/>
          <a:p>
            <a:r>
              <a:rPr lang="en-US" sz="4800" dirty="0">
                <a:solidFill>
                  <a:srgbClr val="002060"/>
                </a:solidFill>
                <a:latin typeface="Algerian" panose="04020705040A02060702" pitchFamily="82" charset="0"/>
              </a:rPr>
              <a:t>TELECOM CUSTOMER CHURN PREDICTION</a:t>
            </a:r>
          </a:p>
        </p:txBody>
      </p:sp>
      <p:sp>
        <p:nvSpPr>
          <p:cNvPr id="3" name="Content Placeholder 2">
            <a:extLst>
              <a:ext uri="{FF2B5EF4-FFF2-40B4-BE49-F238E27FC236}">
                <a16:creationId xmlns:a16="http://schemas.microsoft.com/office/drawing/2014/main" id="{17C351B8-A85D-4B29-9D76-C31958FDF11C}"/>
              </a:ext>
            </a:extLst>
          </p:cNvPr>
          <p:cNvSpPr>
            <a:spLocks noGrp="1"/>
          </p:cNvSpPr>
          <p:nvPr>
            <p:ph idx="1"/>
          </p:nvPr>
        </p:nvSpPr>
        <p:spPr>
          <a:xfrm>
            <a:off x="1563976" y="2918691"/>
            <a:ext cx="8915400" cy="3860749"/>
          </a:xfrm>
        </p:spPr>
        <p:txBody>
          <a:bodyPr>
            <a:normAutofit/>
          </a:bodyPr>
          <a:lstStyle/>
          <a:p>
            <a:pPr marL="0" indent="0" algn="ctr">
              <a:buNone/>
            </a:pPr>
            <a:endParaRPr lang="en-US" dirty="0"/>
          </a:p>
          <a:p>
            <a:pPr marL="0" indent="0" algn="ctr">
              <a:buNone/>
            </a:pPr>
            <a:endParaRPr lang="en-US" dirty="0"/>
          </a:p>
          <a:p>
            <a:pPr marL="0" indent="0" algn="ctr">
              <a:buNone/>
            </a:pPr>
            <a:r>
              <a:rPr lang="en-US" sz="3200" b="1" dirty="0">
                <a:solidFill>
                  <a:schemeClr val="tx1"/>
                </a:solidFill>
                <a:latin typeface="Times New Roman" panose="02020603050405020304" pitchFamily="18" charset="0"/>
                <a:cs typeface="Times New Roman" panose="02020603050405020304" pitchFamily="18" charset="0"/>
              </a:rPr>
              <a:t>Name: R. Venkata Tagore Reddy</a:t>
            </a:r>
          </a:p>
          <a:p>
            <a:pPr marL="0" indent="0" algn="ctr">
              <a:buNone/>
            </a:pPr>
            <a:r>
              <a:rPr lang="en-US" sz="3200" b="1" dirty="0">
                <a:solidFill>
                  <a:schemeClr val="tx1"/>
                </a:solidFill>
                <a:latin typeface="Times New Roman" panose="02020603050405020304" pitchFamily="18" charset="0"/>
                <a:cs typeface="Times New Roman" panose="02020603050405020304" pitchFamily="18" charset="0"/>
              </a:rPr>
              <a:t>Profession: Data Science Intern</a:t>
            </a:r>
          </a:p>
          <a:p>
            <a:pPr marL="0" indent="0" algn="r">
              <a:buNone/>
            </a:pPr>
            <a:endParaRPr lang="en-US" sz="2800" dirty="0">
              <a:solidFill>
                <a:schemeClr val="tx1"/>
              </a:solidFill>
              <a:latin typeface="Times New Roman" panose="02020603050405020304" pitchFamily="18" charset="0"/>
              <a:cs typeface="Times New Roman" panose="02020603050405020304" pitchFamily="18" charset="0"/>
            </a:endParaRPr>
          </a:p>
          <a:p>
            <a:pPr marL="0" indent="0" algn="r">
              <a:buNone/>
            </a:pPr>
            <a:r>
              <a:rPr lang="en-US" sz="2800" dirty="0">
                <a:solidFill>
                  <a:schemeClr val="tx1"/>
                </a:solidFill>
                <a:latin typeface="Times New Roman" panose="02020603050405020304" pitchFamily="18" charset="0"/>
                <a:cs typeface="Times New Roman" panose="02020603050405020304" pitchFamily="18" charset="0"/>
              </a:rPr>
              <a:t>Submitted to</a:t>
            </a:r>
          </a:p>
          <a:p>
            <a:pPr algn="r">
              <a:buFontTx/>
              <a:buChar char="-"/>
            </a:pPr>
            <a:r>
              <a:rPr lang="en-US" sz="2800" dirty="0">
                <a:solidFill>
                  <a:schemeClr val="tx1"/>
                </a:solidFill>
                <a:latin typeface="Times New Roman" panose="02020603050405020304" pitchFamily="18" charset="0"/>
                <a:cs typeface="Times New Roman" panose="02020603050405020304" pitchFamily="18" charset="0"/>
              </a:rPr>
              <a:t>Learn and Build</a:t>
            </a:r>
          </a:p>
        </p:txBody>
      </p:sp>
    </p:spTree>
    <p:extLst>
      <p:ext uri="{BB962C8B-B14F-4D97-AF65-F5344CB8AC3E}">
        <p14:creationId xmlns:p14="http://schemas.microsoft.com/office/powerpoint/2010/main" val="3531055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7BDF5-5DB6-4655-B91B-A00C4F8C67AB}"/>
              </a:ext>
            </a:extLst>
          </p:cNvPr>
          <p:cNvSpPr>
            <a:spLocks noGrp="1"/>
          </p:cNvSpPr>
          <p:nvPr>
            <p:ph type="title"/>
          </p:nvPr>
        </p:nvSpPr>
        <p:spPr/>
        <p:txBody>
          <a:bodyPr>
            <a:normAutofit/>
          </a:bodyPr>
          <a:lstStyle/>
          <a:p>
            <a:r>
              <a:rPr lang="en-US" sz="2600" dirty="0"/>
              <a:t>Topic:</a:t>
            </a:r>
            <a:br>
              <a:rPr lang="en-US" sz="2600" dirty="0"/>
            </a:br>
            <a:endParaRPr lang="en-US" sz="2600" dirty="0"/>
          </a:p>
        </p:txBody>
      </p:sp>
      <p:sp>
        <p:nvSpPr>
          <p:cNvPr id="3" name="Content Placeholder 2">
            <a:extLst>
              <a:ext uri="{FF2B5EF4-FFF2-40B4-BE49-F238E27FC236}">
                <a16:creationId xmlns:a16="http://schemas.microsoft.com/office/drawing/2014/main" id="{562D2A1D-BC2A-43E4-841E-F1C89154255A}"/>
              </a:ext>
            </a:extLst>
          </p:cNvPr>
          <p:cNvSpPr>
            <a:spLocks noGrp="1"/>
          </p:cNvSpPr>
          <p:nvPr>
            <p:ph idx="1"/>
          </p:nvPr>
        </p:nvSpPr>
        <p:spPr>
          <a:xfrm>
            <a:off x="2589212" y="1061884"/>
            <a:ext cx="8915400" cy="5394334"/>
          </a:xfrm>
        </p:spPr>
        <p:txBody>
          <a:bodyPr>
            <a:normAutofit fontScale="85000" lnSpcReduction="10000"/>
          </a:bodyPr>
          <a:lstStyle/>
          <a:p>
            <a:pPr>
              <a:buFont typeface="Wingdings" panose="05000000000000000000" pitchFamily="2" charset="2"/>
              <a:buChar char="v"/>
            </a:pPr>
            <a:r>
              <a:rPr lang="en-US" dirty="0"/>
              <a:t>The objective of this project is to develop an application for a telecommunication company's marketing, product development, and sales teams. The application utilizes customer churn data to generate graphs and figures that provide valuable insights. These insights can guide the development of products and a targeted marketing plan focused on retaining customers for longer durations. Additionally, the application aims to assist in the creation of a sales strategy that helps customers select suitable products, thereby minimizing dissatisfaction and reducing the likelihood of customer churn. Overall, the application aims to improve customer retention, enhance customer satisfaction, and optimize the company's marketing and sales approaches.</a:t>
            </a:r>
          </a:p>
          <a:p>
            <a:pPr marL="0" indent="0">
              <a:buNone/>
            </a:pPr>
            <a:r>
              <a:rPr lang="en-US" sz="2600" dirty="0"/>
              <a:t>    Motivation:</a:t>
            </a:r>
          </a:p>
          <a:p>
            <a:pPr>
              <a:buFont typeface="Wingdings" panose="05000000000000000000" pitchFamily="2" charset="2"/>
              <a:buChar char="v"/>
            </a:pPr>
            <a:r>
              <a:rPr lang="en-US" b="1" dirty="0"/>
              <a:t>Retaining Customers</a:t>
            </a:r>
            <a:r>
              <a:rPr lang="en-US" dirty="0"/>
              <a:t>: Customer retention is critical for telecom companies as acquiring new customers is more expensive than retaining existing ones. By accurately predicting customer churn, telecom companies can proactively take measures to retain valuable customers and reduce attrition rates.</a:t>
            </a:r>
          </a:p>
          <a:p>
            <a:pPr>
              <a:buFont typeface="Wingdings" panose="05000000000000000000" pitchFamily="2" charset="2"/>
              <a:buChar char="v"/>
            </a:pPr>
            <a:r>
              <a:rPr lang="en-US" b="1" dirty="0"/>
              <a:t>Improving Customer Satisfaction</a:t>
            </a:r>
            <a:r>
              <a:rPr lang="en-US" dirty="0"/>
              <a:t>: High churn rates indicate dissatisfaction with the telecom services. By predicting churn, telecom companies can identify the root causes of dissatisfaction and address them promptly. This can lead to improved customer satisfaction and loyalty, fostering long-term relationships.</a:t>
            </a:r>
          </a:p>
          <a:p>
            <a:pPr>
              <a:buFont typeface="Wingdings" panose="05000000000000000000" pitchFamily="2" charset="2"/>
              <a:buChar char="v"/>
            </a:pPr>
            <a:r>
              <a:rPr lang="en-US" b="1" dirty="0"/>
              <a:t>Competitive Advantage</a:t>
            </a:r>
            <a:r>
              <a:rPr lang="en-US" dirty="0"/>
              <a:t>: In a highly competitive telecom market, accurate churn prediction gives companies a competitive edge. By proactively identifying and addressing customer churn, telecom companies can differentiate themselves by offering superior customer service, personalized offerings, and customized retention strategies.</a:t>
            </a:r>
            <a:endParaRPr lang="en-US" sz="2600" dirty="0"/>
          </a:p>
        </p:txBody>
      </p:sp>
      <p:sp>
        <p:nvSpPr>
          <p:cNvPr id="4" name="Arrow: Right 3">
            <a:extLst>
              <a:ext uri="{FF2B5EF4-FFF2-40B4-BE49-F238E27FC236}">
                <a16:creationId xmlns:a16="http://schemas.microsoft.com/office/drawing/2014/main" id="{26EEA351-AB28-41DD-8BAE-D28B2571F32D}"/>
              </a:ext>
            </a:extLst>
          </p:cNvPr>
          <p:cNvSpPr/>
          <p:nvPr/>
        </p:nvSpPr>
        <p:spPr>
          <a:xfrm flipV="1">
            <a:off x="2660072" y="3034147"/>
            <a:ext cx="314037" cy="3971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8956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2E541-1C63-4570-8CF1-AFECAAE6BF24}"/>
              </a:ext>
            </a:extLst>
          </p:cNvPr>
          <p:cNvSpPr>
            <a:spLocks noGrp="1"/>
          </p:cNvSpPr>
          <p:nvPr>
            <p:ph type="title"/>
          </p:nvPr>
        </p:nvSpPr>
        <p:spPr>
          <a:xfrm>
            <a:off x="2592925" y="624110"/>
            <a:ext cx="8911687" cy="973781"/>
          </a:xfrm>
        </p:spPr>
        <p:txBody>
          <a:bodyPr>
            <a:normAutofit/>
          </a:bodyPr>
          <a:lstStyle/>
          <a:p>
            <a:r>
              <a:rPr lang="en-US" sz="2600" dirty="0"/>
              <a:t>About Data:</a:t>
            </a:r>
          </a:p>
        </p:txBody>
      </p:sp>
      <p:sp>
        <p:nvSpPr>
          <p:cNvPr id="3" name="Content Placeholder 2">
            <a:extLst>
              <a:ext uri="{FF2B5EF4-FFF2-40B4-BE49-F238E27FC236}">
                <a16:creationId xmlns:a16="http://schemas.microsoft.com/office/drawing/2014/main" id="{18759F91-2272-499C-BF2D-5754E3DE1093}"/>
              </a:ext>
            </a:extLst>
          </p:cNvPr>
          <p:cNvSpPr>
            <a:spLocks noGrp="1"/>
          </p:cNvSpPr>
          <p:nvPr>
            <p:ph idx="1"/>
          </p:nvPr>
        </p:nvSpPr>
        <p:spPr>
          <a:xfrm>
            <a:off x="2589212" y="1099127"/>
            <a:ext cx="8915400" cy="5504873"/>
          </a:xfrm>
        </p:spPr>
        <p:txBody>
          <a:bodyPr>
            <a:normAutofit lnSpcReduction="10000"/>
          </a:bodyPr>
          <a:lstStyle/>
          <a:p>
            <a:r>
              <a:rPr lang="en-US" dirty="0"/>
              <a:t>Telecom customer churn prediction relies on various types of data to develop accurate predictive models. Here are some common types of data used in telecom customer churn prediction:</a:t>
            </a:r>
          </a:p>
          <a:p>
            <a:pPr>
              <a:buFont typeface="+mj-lt"/>
              <a:buAutoNum type="arabicPeriod"/>
            </a:pPr>
            <a:r>
              <a:rPr lang="en-US" b="1" dirty="0"/>
              <a:t>Customer Demographic Data</a:t>
            </a:r>
            <a:r>
              <a:rPr lang="en-US" dirty="0"/>
              <a:t>: This includes information about the customer's age, gender, location, income level, and other demographic attributes. Demographic data can provide insights into customer preferences and behaviors that may influence churn.</a:t>
            </a:r>
          </a:p>
          <a:p>
            <a:pPr>
              <a:buFont typeface="+mj-lt"/>
              <a:buAutoNum type="arabicPeriod"/>
            </a:pPr>
            <a:r>
              <a:rPr lang="en-US" b="1" dirty="0"/>
              <a:t>Service Usage Data</a:t>
            </a:r>
            <a:r>
              <a:rPr lang="en-US" dirty="0"/>
              <a:t>: Service usage data includes details about the customer's call patterns, text messaging, data usage, and service plan utilization. This data helps understand how customers engage with different services and identify usage patterns that may indicate potential churn.</a:t>
            </a:r>
          </a:p>
          <a:p>
            <a:pPr>
              <a:buFont typeface="+mj-lt"/>
              <a:buAutoNum type="arabicPeriod"/>
            </a:pPr>
            <a:r>
              <a:rPr lang="en-US" b="1" dirty="0"/>
              <a:t>Billing and Payment Data</a:t>
            </a:r>
            <a:r>
              <a:rPr lang="en-US" dirty="0"/>
              <a:t>: Billing and payment data provide information on the customer's payment history, billing disputes, overdue payments, and payment methods. It can reveal financial stress or dissatisfaction that might contribute to churn.</a:t>
            </a:r>
          </a:p>
          <a:p>
            <a:pPr>
              <a:buFont typeface="+mj-lt"/>
              <a:buAutoNum type="arabicPeriod"/>
            </a:pPr>
            <a:r>
              <a:rPr lang="en-US" b="1" dirty="0"/>
              <a:t>Churn Indicator Data</a:t>
            </a:r>
            <a:r>
              <a:rPr lang="en-US" dirty="0"/>
              <a:t>: Churn indicator data is historical data that identifies customers who have previously churned or terminated their services. This data serves as the target variable for building predictive models and training algorithms to predict future churn.</a:t>
            </a:r>
          </a:p>
          <a:p>
            <a:pPr>
              <a:buFont typeface="+mj-lt"/>
              <a:buAutoNum type="arabicPeriod"/>
            </a:pPr>
            <a:endParaRPr lang="en-US" dirty="0"/>
          </a:p>
          <a:p>
            <a:endParaRPr lang="en-US" dirty="0"/>
          </a:p>
        </p:txBody>
      </p:sp>
    </p:spTree>
    <p:extLst>
      <p:ext uri="{BB962C8B-B14F-4D97-AF65-F5344CB8AC3E}">
        <p14:creationId xmlns:p14="http://schemas.microsoft.com/office/powerpoint/2010/main" val="4282413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C6390-0E04-466B-A255-5F17788A1FF9}"/>
              </a:ext>
            </a:extLst>
          </p:cNvPr>
          <p:cNvSpPr>
            <a:spLocks noGrp="1"/>
          </p:cNvSpPr>
          <p:nvPr>
            <p:ph type="title"/>
          </p:nvPr>
        </p:nvSpPr>
        <p:spPr/>
        <p:txBody>
          <a:bodyPr>
            <a:normAutofit/>
          </a:bodyPr>
          <a:lstStyle/>
          <a:p>
            <a:r>
              <a:rPr lang="en-US" sz="2600" dirty="0"/>
              <a:t>Exploratory Data Analysis (EDA):</a:t>
            </a:r>
          </a:p>
        </p:txBody>
      </p:sp>
      <p:sp>
        <p:nvSpPr>
          <p:cNvPr id="3" name="Content Placeholder 2">
            <a:extLst>
              <a:ext uri="{FF2B5EF4-FFF2-40B4-BE49-F238E27FC236}">
                <a16:creationId xmlns:a16="http://schemas.microsoft.com/office/drawing/2014/main" id="{095BC462-8BCE-4F64-95A5-21A1AF063201}"/>
              </a:ext>
            </a:extLst>
          </p:cNvPr>
          <p:cNvSpPr>
            <a:spLocks noGrp="1"/>
          </p:cNvSpPr>
          <p:nvPr>
            <p:ph idx="1"/>
          </p:nvPr>
        </p:nvSpPr>
        <p:spPr>
          <a:xfrm>
            <a:off x="2589212" y="1108364"/>
            <a:ext cx="8915400" cy="4802858"/>
          </a:xfrm>
        </p:spPr>
        <p:txBody>
          <a:bodyPr>
            <a:normAutofit lnSpcReduction="10000"/>
          </a:bodyPr>
          <a:lstStyle/>
          <a:p>
            <a:pPr>
              <a:buFont typeface="Wingdings" panose="05000000000000000000" pitchFamily="2" charset="2"/>
              <a:buChar char="v"/>
            </a:pPr>
            <a:r>
              <a:rPr lang="en-US" dirty="0"/>
              <a:t>During EDA, summary statistics and visualizations will be utilized to examine the distribution of the response variable and its relationship. </a:t>
            </a:r>
          </a:p>
          <a:p>
            <a:pPr>
              <a:buFont typeface="Wingdings" panose="05000000000000000000" pitchFamily="2" charset="2"/>
              <a:buChar char="v"/>
            </a:pPr>
            <a:r>
              <a:rPr lang="en-US" dirty="0"/>
              <a:t>There is negligible difference in customer percentage/ count who changed the service provider. Both genders behaved in similar fashion when it comes to migrating to another service provider/firm which is visualize by “pie” chart.</a:t>
            </a:r>
          </a:p>
          <a:p>
            <a:pPr>
              <a:buFont typeface="Wingdings" panose="05000000000000000000" pitchFamily="2" charset="2"/>
              <a:buChar char="v"/>
            </a:pPr>
            <a:r>
              <a:rPr lang="en-US" dirty="0"/>
              <a:t>“Histogram” shows that 75% of customer with Month-to-Month Contract opted to move out as compared to 13% of </a:t>
            </a:r>
            <a:r>
              <a:rPr lang="en-US" dirty="0" err="1"/>
              <a:t>customrs</a:t>
            </a:r>
            <a:r>
              <a:rPr lang="en-US" dirty="0"/>
              <a:t> with One Year Contract and 3% with Two Year Contract</a:t>
            </a:r>
          </a:p>
          <a:p>
            <a:pPr>
              <a:buFont typeface="Wingdings" panose="05000000000000000000" pitchFamily="2" charset="2"/>
              <a:buChar char="v"/>
            </a:pPr>
            <a:r>
              <a:rPr lang="en-US" dirty="0"/>
              <a:t>Major customers who moved out were having Electronic Check as Payment Method. -- Customers who opted for Credit-Card automatic transfer or Bank Automatic Transfer and Mailed Check as Payment Method were less likely to move out. </a:t>
            </a:r>
          </a:p>
          <a:p>
            <a:pPr>
              <a:buFont typeface="Wingdings" panose="05000000000000000000" pitchFamily="2" charset="2"/>
              <a:buChar char="v"/>
            </a:pPr>
            <a:r>
              <a:rPr lang="en-US" dirty="0"/>
              <a:t>The analysis will focus on uncovering meaningful insights about telecom customer churn and help them achieve their objectives of increasing profitability, customers get good products, and good service as well.</a:t>
            </a:r>
          </a:p>
        </p:txBody>
      </p:sp>
    </p:spTree>
    <p:extLst>
      <p:ext uri="{BB962C8B-B14F-4D97-AF65-F5344CB8AC3E}">
        <p14:creationId xmlns:p14="http://schemas.microsoft.com/office/powerpoint/2010/main" val="129585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3F0D06-3F41-45B8-811C-372939DAD7FA}"/>
              </a:ext>
            </a:extLst>
          </p:cNvPr>
          <p:cNvSpPr>
            <a:spLocks noGrp="1"/>
          </p:cNvSpPr>
          <p:nvPr>
            <p:ph type="title"/>
          </p:nvPr>
        </p:nvSpPr>
        <p:spPr>
          <a:xfrm>
            <a:off x="649224" y="645106"/>
            <a:ext cx="3650279" cy="1259894"/>
          </a:xfrm>
        </p:spPr>
        <p:txBody>
          <a:bodyPr>
            <a:normAutofit/>
          </a:bodyPr>
          <a:lstStyle/>
          <a:p>
            <a:r>
              <a:rPr lang="en-US"/>
              <a:t>Final Model:</a:t>
            </a:r>
          </a:p>
        </p:txBody>
      </p:sp>
      <p:sp>
        <p:nvSpPr>
          <p:cNvPr id="11" name="Rectangle 10">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87A3CF4-DAFF-4141-B7F6-5445F95AF22F}"/>
              </a:ext>
            </a:extLst>
          </p:cNvPr>
          <p:cNvSpPr>
            <a:spLocks noGrp="1"/>
          </p:cNvSpPr>
          <p:nvPr>
            <p:ph idx="1"/>
          </p:nvPr>
        </p:nvSpPr>
        <p:spPr>
          <a:xfrm>
            <a:off x="649225" y="2133600"/>
            <a:ext cx="3650278" cy="3759253"/>
          </a:xfrm>
        </p:spPr>
        <p:txBody>
          <a:bodyPr>
            <a:normAutofit/>
          </a:bodyPr>
          <a:lstStyle/>
          <a:p>
            <a:pPr>
              <a:buFont typeface="Wingdings" panose="05000000000000000000" pitchFamily="2" charset="2"/>
              <a:buChar char="v"/>
            </a:pPr>
            <a:r>
              <a:rPr lang="en-US" dirty="0"/>
              <a:t>The features like “</a:t>
            </a:r>
            <a:r>
              <a:rPr lang="en-US" dirty="0" err="1"/>
              <a:t>TechSupport</a:t>
            </a:r>
            <a:r>
              <a:rPr lang="en-US" dirty="0"/>
              <a:t>”, “</a:t>
            </a:r>
            <a:r>
              <a:rPr lang="en-US" dirty="0" err="1"/>
              <a:t>PaymentMethods</a:t>
            </a:r>
            <a:r>
              <a:rPr lang="en-US" dirty="0"/>
              <a:t>”, “</a:t>
            </a:r>
            <a:r>
              <a:rPr lang="en-US" dirty="0" err="1"/>
              <a:t>StreamingMovies</a:t>
            </a:r>
            <a:r>
              <a:rPr lang="en-US" dirty="0"/>
              <a:t>”, “</a:t>
            </a:r>
            <a:r>
              <a:rPr lang="en-US" dirty="0" err="1"/>
              <a:t>StreamingTV</a:t>
            </a:r>
            <a:r>
              <a:rPr lang="en-US" dirty="0"/>
              <a:t>”, “</a:t>
            </a:r>
            <a:r>
              <a:rPr lang="en-US" dirty="0" err="1"/>
              <a:t>OnlineSecurity</a:t>
            </a:r>
            <a:r>
              <a:rPr lang="en-US" dirty="0"/>
              <a:t>” yields best result on </a:t>
            </a:r>
            <a:r>
              <a:rPr lang="en-US" b="1" dirty="0"/>
              <a:t>“Voting Classifier”</a:t>
            </a:r>
            <a:r>
              <a:rPr lang="en-US" dirty="0"/>
              <a:t> when compared with all other classification models.</a:t>
            </a:r>
          </a:p>
          <a:p>
            <a:pPr>
              <a:buFont typeface="Wingdings" panose="05000000000000000000" pitchFamily="2" charset="2"/>
              <a:buChar char="v"/>
            </a:pPr>
            <a:endParaRPr lang="en-US" dirty="0"/>
          </a:p>
        </p:txBody>
      </p:sp>
      <p:sp>
        <p:nvSpPr>
          <p:cNvPr id="13"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C6C9E0F-055B-4C87-974A-722FD7417B38}"/>
              </a:ext>
            </a:extLst>
          </p:cNvPr>
          <p:cNvSpPr/>
          <p:nvPr/>
        </p:nvSpPr>
        <p:spPr>
          <a:xfrm>
            <a:off x="6474093" y="1400414"/>
            <a:ext cx="3543317" cy="5045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Voting Classifier</a:t>
            </a:r>
            <a:endParaRPr lang="en-US" dirty="0"/>
          </a:p>
        </p:txBody>
      </p:sp>
      <p:pic>
        <p:nvPicPr>
          <p:cNvPr id="4" name="Picture 3">
            <a:extLst>
              <a:ext uri="{FF2B5EF4-FFF2-40B4-BE49-F238E27FC236}">
                <a16:creationId xmlns:a16="http://schemas.microsoft.com/office/drawing/2014/main" id="{35642446-7EFD-4CB4-9ED2-F55C282FFC30}"/>
              </a:ext>
            </a:extLst>
          </p:cNvPr>
          <p:cNvPicPr>
            <a:picLocks noChangeAspect="1"/>
          </p:cNvPicPr>
          <p:nvPr/>
        </p:nvPicPr>
        <p:blipFill>
          <a:blip r:embed="rId2"/>
          <a:stretch>
            <a:fillRect/>
          </a:stretch>
        </p:blipFill>
        <p:spPr>
          <a:xfrm>
            <a:off x="4488873" y="1945121"/>
            <a:ext cx="7323293" cy="4868010"/>
          </a:xfrm>
          <a:prstGeom prst="rect">
            <a:avLst/>
          </a:prstGeom>
        </p:spPr>
      </p:pic>
    </p:spTree>
    <p:extLst>
      <p:ext uri="{BB962C8B-B14F-4D97-AF65-F5344CB8AC3E}">
        <p14:creationId xmlns:p14="http://schemas.microsoft.com/office/powerpoint/2010/main" val="2971560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114BB-42C1-463C-94E0-9F5EAD44DA88}"/>
              </a:ext>
            </a:extLst>
          </p:cNvPr>
          <p:cNvSpPr>
            <a:spLocks noGrp="1"/>
          </p:cNvSpPr>
          <p:nvPr>
            <p:ph type="title"/>
          </p:nvPr>
        </p:nvSpPr>
        <p:spPr>
          <a:xfrm>
            <a:off x="2592925" y="748145"/>
            <a:ext cx="8911687" cy="1117599"/>
          </a:xfrm>
        </p:spPr>
        <p:txBody>
          <a:bodyPr>
            <a:normAutofit/>
          </a:bodyPr>
          <a:lstStyle/>
          <a:p>
            <a:r>
              <a:rPr lang="en-US" sz="2600" dirty="0"/>
              <a:t>Findings from Models:</a:t>
            </a:r>
          </a:p>
        </p:txBody>
      </p:sp>
      <p:sp>
        <p:nvSpPr>
          <p:cNvPr id="3" name="Content Placeholder 2">
            <a:extLst>
              <a:ext uri="{FF2B5EF4-FFF2-40B4-BE49-F238E27FC236}">
                <a16:creationId xmlns:a16="http://schemas.microsoft.com/office/drawing/2014/main" id="{859FA66C-200A-4C47-ABD9-70FA27EC0E2F}"/>
              </a:ext>
            </a:extLst>
          </p:cNvPr>
          <p:cNvSpPr>
            <a:spLocks noGrp="1"/>
          </p:cNvSpPr>
          <p:nvPr>
            <p:ph idx="1"/>
          </p:nvPr>
        </p:nvSpPr>
        <p:spPr>
          <a:xfrm>
            <a:off x="2589212" y="1533236"/>
            <a:ext cx="8915400" cy="4377986"/>
          </a:xfrm>
        </p:spPr>
        <p:txBody>
          <a:bodyPr/>
          <a:lstStyle/>
          <a:p>
            <a:pPr>
              <a:buFont typeface="Wingdings" panose="05000000000000000000" pitchFamily="2" charset="2"/>
              <a:buChar char="v"/>
            </a:pPr>
            <a:r>
              <a:rPr lang="en-US" dirty="0"/>
              <a:t>As we observed in correlation matrix, the features like “</a:t>
            </a:r>
            <a:r>
              <a:rPr lang="en-US" dirty="0" err="1"/>
              <a:t>TechSupport</a:t>
            </a:r>
            <a:r>
              <a:rPr lang="en-US" dirty="0"/>
              <a:t>”, “</a:t>
            </a:r>
            <a:r>
              <a:rPr lang="en-US" dirty="0" err="1"/>
              <a:t>PaymentMethods</a:t>
            </a:r>
            <a:r>
              <a:rPr lang="en-US" dirty="0"/>
              <a:t>”, “</a:t>
            </a:r>
            <a:r>
              <a:rPr lang="en-US" dirty="0" err="1"/>
              <a:t>StreamingMovies</a:t>
            </a:r>
            <a:r>
              <a:rPr lang="en-US" dirty="0"/>
              <a:t>”, “</a:t>
            </a:r>
            <a:r>
              <a:rPr lang="en-US" dirty="0" err="1"/>
              <a:t>StreamingTV</a:t>
            </a:r>
            <a:r>
              <a:rPr lang="en-US" dirty="0"/>
              <a:t>”, “</a:t>
            </a:r>
            <a:r>
              <a:rPr lang="en-US" dirty="0" err="1"/>
              <a:t>OnlineSecurity</a:t>
            </a:r>
            <a:r>
              <a:rPr lang="en-US" dirty="0"/>
              <a:t>” plays a crucial role in analyzing the telecom customer churn.</a:t>
            </a:r>
          </a:p>
          <a:p>
            <a:pPr>
              <a:buFont typeface="Wingdings" panose="05000000000000000000" pitchFamily="2" charset="2"/>
              <a:buChar char="v"/>
            </a:pPr>
            <a:r>
              <a:rPr lang="en-US" dirty="0"/>
              <a:t>After careful considering of all the features, I trained and evaluated many models to predict the output accurately. Finally, I found “</a:t>
            </a:r>
            <a:r>
              <a:rPr lang="en-US" b="1" dirty="0"/>
              <a:t>Voting Classifier” </a:t>
            </a:r>
            <a:r>
              <a:rPr lang="en-US" dirty="0"/>
              <a:t>model is best fit for our telecom customer churn which gives best accuracy on “Training” as well as on “Testing” dataset by considering the above mentioned features.</a:t>
            </a:r>
          </a:p>
          <a:p>
            <a:endParaRPr lang="en-US" dirty="0"/>
          </a:p>
        </p:txBody>
      </p:sp>
    </p:spTree>
    <p:extLst>
      <p:ext uri="{BB962C8B-B14F-4D97-AF65-F5344CB8AC3E}">
        <p14:creationId xmlns:p14="http://schemas.microsoft.com/office/powerpoint/2010/main" val="2429303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338FA-EEC5-440A-8459-E61B42EFBCCA}"/>
              </a:ext>
            </a:extLst>
          </p:cNvPr>
          <p:cNvSpPr>
            <a:spLocks noGrp="1"/>
          </p:cNvSpPr>
          <p:nvPr>
            <p:ph type="title"/>
          </p:nvPr>
        </p:nvSpPr>
        <p:spPr/>
        <p:txBody>
          <a:bodyPr>
            <a:normAutofit/>
          </a:bodyPr>
          <a:lstStyle/>
          <a:p>
            <a:r>
              <a:rPr lang="en-US" sz="2600" dirty="0"/>
              <a:t>Conclusion:</a:t>
            </a:r>
          </a:p>
        </p:txBody>
      </p:sp>
      <p:sp>
        <p:nvSpPr>
          <p:cNvPr id="3" name="Content Placeholder 2">
            <a:extLst>
              <a:ext uri="{FF2B5EF4-FFF2-40B4-BE49-F238E27FC236}">
                <a16:creationId xmlns:a16="http://schemas.microsoft.com/office/drawing/2014/main" id="{FF091D08-D18D-4D02-9BF0-31BE7A378FAC}"/>
              </a:ext>
            </a:extLst>
          </p:cNvPr>
          <p:cNvSpPr>
            <a:spLocks noGrp="1"/>
          </p:cNvSpPr>
          <p:nvPr>
            <p:ph idx="1"/>
          </p:nvPr>
        </p:nvSpPr>
        <p:spPr>
          <a:xfrm>
            <a:off x="2589212" y="1089891"/>
            <a:ext cx="8915400" cy="5015345"/>
          </a:xfrm>
        </p:spPr>
        <p:txBody>
          <a:bodyPr>
            <a:normAutofit fontScale="92500"/>
          </a:bodyPr>
          <a:lstStyle/>
          <a:p>
            <a:pPr>
              <a:buFont typeface="Wingdings" panose="05000000000000000000" pitchFamily="2" charset="2"/>
              <a:buChar char="v"/>
            </a:pPr>
            <a:r>
              <a:rPr lang="en-US" dirty="0"/>
              <a:t>I trained many classification models to predict the accurate result for the given scenario. After careful consideration, I decided that “</a:t>
            </a:r>
            <a:r>
              <a:rPr lang="en-US" b="1" dirty="0"/>
              <a:t>Voting Classifier” </a:t>
            </a:r>
            <a:r>
              <a:rPr lang="en-US" dirty="0"/>
              <a:t>model is best fit for our telecom customer churn prediction which gives best accuracy on “Training” as well as on “Testing” dataset by considering the features like “</a:t>
            </a:r>
            <a:r>
              <a:rPr lang="en-US" dirty="0" err="1"/>
              <a:t>TechSupport</a:t>
            </a:r>
            <a:r>
              <a:rPr lang="en-US" dirty="0"/>
              <a:t>”, “</a:t>
            </a:r>
            <a:r>
              <a:rPr lang="en-US" dirty="0" err="1"/>
              <a:t>PaymentMethods</a:t>
            </a:r>
            <a:r>
              <a:rPr lang="en-US" dirty="0"/>
              <a:t>”, “</a:t>
            </a:r>
            <a:r>
              <a:rPr lang="en-US" dirty="0" err="1"/>
              <a:t>StreamingMovies</a:t>
            </a:r>
            <a:r>
              <a:rPr lang="en-US" dirty="0"/>
              <a:t>”, “</a:t>
            </a:r>
            <a:r>
              <a:rPr lang="en-US" dirty="0" err="1"/>
              <a:t>StreamingTV</a:t>
            </a:r>
            <a:r>
              <a:rPr lang="en-US" dirty="0"/>
              <a:t>”, “</a:t>
            </a:r>
            <a:r>
              <a:rPr lang="en-US" dirty="0" err="1"/>
              <a:t>OnlineSecurity</a:t>
            </a:r>
            <a:r>
              <a:rPr lang="en-US" dirty="0"/>
              <a:t>” .</a:t>
            </a:r>
          </a:p>
          <a:p>
            <a:pPr marL="0" indent="0">
              <a:buNone/>
            </a:pPr>
            <a:r>
              <a:rPr lang="en-US" dirty="0"/>
              <a:t>          </a:t>
            </a:r>
            <a:r>
              <a:rPr lang="en-US" sz="2600" dirty="0"/>
              <a:t>Future Work:</a:t>
            </a:r>
          </a:p>
          <a:p>
            <a:pPr>
              <a:buFont typeface="Wingdings" panose="05000000000000000000" pitchFamily="2" charset="2"/>
              <a:buChar char="v"/>
            </a:pPr>
            <a:r>
              <a:rPr lang="en-US" b="1" dirty="0"/>
              <a:t>Integration with Customer Relationship Management (CRM) Systems</a:t>
            </a:r>
            <a:r>
              <a:rPr lang="en-US" dirty="0"/>
              <a:t>: Integrate churn prediction models with CRM systems to enable seamless implementation of retention strategies and automate customer interactions. This integration allows for timely intervention, personalized offers, and efficient management of customer relationships. </a:t>
            </a:r>
          </a:p>
          <a:p>
            <a:pPr>
              <a:buFont typeface="Wingdings" panose="05000000000000000000" pitchFamily="2" charset="2"/>
              <a:buChar char="v"/>
            </a:pPr>
            <a:r>
              <a:rPr lang="en-US" b="1" dirty="0"/>
              <a:t>Advanced Modeling Techniques</a:t>
            </a:r>
            <a:r>
              <a:rPr lang="en-US" dirty="0"/>
              <a:t>: Explore and implement advanced machine learning techniques such as deep learning, ensemble models, or reinforcement learning to improve the accuracy and predictive power of churn prediction models. These techniques have the potential to capture complex patterns and interactions in the data, leading to more accurate predictions.</a:t>
            </a:r>
            <a:endParaRPr lang="en-US" sz="2600" dirty="0"/>
          </a:p>
        </p:txBody>
      </p:sp>
      <p:sp>
        <p:nvSpPr>
          <p:cNvPr id="4" name="Arrow: Right 3">
            <a:extLst>
              <a:ext uri="{FF2B5EF4-FFF2-40B4-BE49-F238E27FC236}">
                <a16:creationId xmlns:a16="http://schemas.microsoft.com/office/drawing/2014/main" id="{F2783301-6FCB-4D8B-91B7-71A4F9C4EEFA}"/>
              </a:ext>
            </a:extLst>
          </p:cNvPr>
          <p:cNvSpPr/>
          <p:nvPr/>
        </p:nvSpPr>
        <p:spPr>
          <a:xfrm>
            <a:off x="2669310" y="2823363"/>
            <a:ext cx="600363" cy="280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631F908-CD10-4B8B-9373-11339DA29A2C}"/>
              </a:ext>
            </a:extLst>
          </p:cNvPr>
          <p:cNvSpPr/>
          <p:nvPr/>
        </p:nvSpPr>
        <p:spPr>
          <a:xfrm>
            <a:off x="5347854" y="6105236"/>
            <a:ext cx="2854037" cy="498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Thank You</a:t>
            </a:r>
          </a:p>
        </p:txBody>
      </p:sp>
    </p:spTree>
    <p:extLst>
      <p:ext uri="{BB962C8B-B14F-4D97-AF65-F5344CB8AC3E}">
        <p14:creationId xmlns:p14="http://schemas.microsoft.com/office/powerpoint/2010/main" val="1612317704"/>
      </p:ext>
    </p:extLst>
  </p:cSld>
  <p:clrMapOvr>
    <a:masterClrMapping/>
  </p:clrMapOvr>
</p:sld>
</file>

<file path=ppt/theme/theme1.xml><?xml version="1.0" encoding="utf-8"?>
<a:theme xmlns:a="http://schemas.openxmlformats.org/drawingml/2006/main" name="Wisp">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224</TotalTime>
  <Words>970</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Algerian</vt:lpstr>
      <vt:lpstr>Arial</vt:lpstr>
      <vt:lpstr>Century Gothic</vt:lpstr>
      <vt:lpstr>Times New Roman</vt:lpstr>
      <vt:lpstr>Wingdings</vt:lpstr>
      <vt:lpstr>Wingdings 3</vt:lpstr>
      <vt:lpstr>Wisp</vt:lpstr>
      <vt:lpstr>TELECOM CUSTOMER CHURN PREDICTION</vt:lpstr>
      <vt:lpstr>Topic: </vt:lpstr>
      <vt:lpstr>About Data:</vt:lpstr>
      <vt:lpstr>Exploratory Data Analysis (EDA):</vt:lpstr>
      <vt:lpstr>Final Model:</vt:lpstr>
      <vt:lpstr>Findings from Models: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PREDICTION</dc:title>
  <dc:creator>Admin</dc:creator>
  <cp:lastModifiedBy>Admin</cp:lastModifiedBy>
  <cp:revision>14</cp:revision>
  <dcterms:created xsi:type="dcterms:W3CDTF">2023-06-08T12:03:32Z</dcterms:created>
  <dcterms:modified xsi:type="dcterms:W3CDTF">2023-07-03T18:07:22Z</dcterms:modified>
</cp:coreProperties>
</file>