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Lst>
  <p:sldSz cy="5143500" cx="9144000"/>
  <p:notesSz cx="6858000" cy="9144000"/>
  <p:embeddedFontLst>
    <p:embeddedFont>
      <p:font typeface="Roboto Slab"/>
      <p:regular r:id="rId70"/>
      <p:bold r:id="rId71"/>
    </p:embeddedFont>
    <p:embeddedFont>
      <p:font typeface="Source Sans Pro"/>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SourceSansPro-bold.fntdata"/><Relationship Id="rId72" Type="http://schemas.openxmlformats.org/officeDocument/2006/relationships/font" Target="fonts/SourceSansPro-regular.fntdata"/><Relationship Id="rId31" Type="http://schemas.openxmlformats.org/officeDocument/2006/relationships/slide" Target="slides/slide27.xml"/><Relationship Id="rId75" Type="http://schemas.openxmlformats.org/officeDocument/2006/relationships/font" Target="fonts/SourceSansPro-boldItalic.fntdata"/><Relationship Id="rId30" Type="http://schemas.openxmlformats.org/officeDocument/2006/relationships/slide" Target="slides/slide26.xml"/><Relationship Id="rId74" Type="http://schemas.openxmlformats.org/officeDocument/2006/relationships/font" Target="fonts/SourceSansPro-italic.fntdata"/><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RobotoSlab-bold.fntdata"/><Relationship Id="rId70" Type="http://schemas.openxmlformats.org/officeDocument/2006/relationships/font" Target="fonts/RobotoSlab-regular.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d6fbc8c07_0_4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d6fbc8c07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d6fbc8c07_0_4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d6fbc8c07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d6fbc8c07_0_4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d6fbc8c07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c82077b1a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c82077b1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d6fbc8c0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d6fbc8c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d6fbc8c07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d6fbc8c0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d6fbc8c07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d6fbc8c0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c82077b1a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c82077b1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d6fbc8c07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d6fbc8c0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c82077b1a_0_5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c82077b1a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d6fbc8c07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d6fbc8c0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d6fbc8c07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d6fbc8c0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2b24dab7b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2b24dab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d6fbc8c07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d6fbc8c0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d6fbc8c07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d6fbc8c0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d6fbc8c07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d6fbc8c0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d6fbc8c07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d6fbc8c0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d6fbc8c07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cd6fbc8c0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cd6fbc8c07_0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cd6fbc8c0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2b24dab7b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2b24dab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2b24dab7b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2b24dab7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d6fbc8c07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cd6fbc8c0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c82077b1a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c82077b1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d6fbc8c07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cd6fbc8c0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2b24dab7b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d2b24dab7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2b24dab7b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d2b24dab7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d2b24dab7b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d2b24dab7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cd6fbc8c07_0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cd6fbc8c0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cd6fbc8c07_0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cd6fbc8c0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2b24dab7b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2b24dab7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d6fbc8c07_0_3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d6fbc8c07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cd6fbc8c07_0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cd6fbc8c0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d2b24dab7b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d2b24dab7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d2b24dab7b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d2b24dab7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d2b24dab7b_0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d2b24dab7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cd6fbc8c07_0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cd6fbc8c0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d2b24dab7b_0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d2b24dab7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cd6fbc8c07_0_2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cd6fbc8c0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cd6fbc8c07_0_2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cd6fbc8c0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d2b24dab7b_0_2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d2b24dab7b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cd6fbc8c07_0_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cd6fbc8c07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d6fbc8c07_0_3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d6fbc8c07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cd6fbc8c07_0_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cd6fbc8c0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cd6fbc8c07_0_2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cd6fbc8c0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cd6fbc8c07_0_2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cd6fbc8c0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cd6fbc8c07_0_3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cd6fbc8c07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cd6fbc8c07_0_2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cd6fbc8c07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cd6fbc8c07_0_2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cd6fbc8c07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cd6fbc8c07_0_2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cd6fbc8c0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cd6fbc8c07_0_2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cd6fbc8c07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cd6fbc8c07_0_3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cd6fbc8c07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cd6fbc8c07_0_3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cd6fbc8c07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240053003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24005300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cd6fbc8c07_0_3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cd6fbc8c0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cd6fbc8c07_0_3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cd6fbc8c07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cd6fbc8c07_0_3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cd6fbc8c07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cd6fbc8c07_0_3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cd6fbc8c07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d6fbc8c07_0_3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d6fbc8c07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d6fbc8c07_0_3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d6fbc8c07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d6fbc8c07_0_3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d6fbc8c0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1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4.xml"/><Relationship Id="rId3" Type="http://schemas.openxmlformats.org/officeDocument/2006/relationships/image" Target="../media/image1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Binding</a:t>
            </a:r>
            <a:endParaRPr/>
          </a:p>
        </p:txBody>
      </p:sp>
      <p:sp>
        <p:nvSpPr>
          <p:cNvPr id="71" name="Google Shape;71;p12"/>
          <p:cNvSpPr txBox="1"/>
          <p:nvPr>
            <p:ph idx="4294967295" type="body"/>
          </p:nvPr>
        </p:nvSpPr>
        <p:spPr>
          <a:xfrm>
            <a:off x="1792425" y="3106150"/>
            <a:ext cx="6524100" cy="172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300"/>
              <a:t>Week 10</a:t>
            </a:r>
            <a:endParaRPr b="1" sz="2300"/>
          </a:p>
          <a:p>
            <a:pPr indent="0" lvl="0" marL="0" rtl="0" algn="l">
              <a:spcBef>
                <a:spcPts val="600"/>
              </a:spcBef>
              <a:spcAft>
                <a:spcPts val="0"/>
              </a:spcAft>
              <a:buNone/>
            </a:pPr>
            <a:r>
              <a:rPr lang="en" sz="2300"/>
              <a:t>Advanced Native Mobile Programming</a:t>
            </a:r>
            <a:endParaRPr sz="2300"/>
          </a:p>
          <a:p>
            <a:pPr indent="0" lvl="0" marL="0" rtl="0" algn="l">
              <a:spcBef>
                <a:spcPts val="600"/>
              </a:spcBef>
              <a:spcAft>
                <a:spcPts val="0"/>
              </a:spcAft>
              <a:buNone/>
            </a:pPr>
            <a:r>
              <a:rPr lang="en" sz="2300"/>
              <a:t>Teknik Informatika - Universitas Surabaya</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Expression Language</a:t>
            </a:r>
            <a:endParaRPr/>
          </a:p>
        </p:txBody>
      </p:sp>
      <p:sp>
        <p:nvSpPr>
          <p:cNvPr id="132" name="Google Shape;132;p21"/>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t>Expressions within the layout are written in the attribute properties using the "@{}" syntax.</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rPr lang="en" sz="1600">
                <a:latin typeface="Consolas"/>
                <a:ea typeface="Consolas"/>
                <a:cs typeface="Consolas"/>
                <a:sym typeface="Consolas"/>
              </a:rPr>
              <a:t>&lt;TextView android:layout_width="wrap_content"</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android:layout_height="wrap_content"</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a:t>
            </a:r>
            <a:r>
              <a:rPr b="1" lang="en" sz="1600">
                <a:latin typeface="Consolas"/>
                <a:ea typeface="Consolas"/>
                <a:cs typeface="Consolas"/>
                <a:sym typeface="Consolas"/>
              </a:rPr>
              <a:t>android:text="@{user.firstName}"</a:t>
            </a:r>
            <a:r>
              <a:rPr lang="en" sz="1600">
                <a:latin typeface="Consolas"/>
                <a:ea typeface="Consolas"/>
                <a:cs typeface="Consolas"/>
                <a:sym typeface="Consolas"/>
              </a:rPr>
              <a:t> /&gt;</a:t>
            </a:r>
            <a:endParaRPr sz="1600">
              <a:latin typeface="Consolas"/>
              <a:ea typeface="Consolas"/>
              <a:cs typeface="Consolas"/>
              <a:sym typeface="Consolas"/>
            </a:endParaRPr>
          </a:p>
          <a:p>
            <a:pPr indent="0" lvl="0" marL="0" rtl="0" algn="l">
              <a:spcBef>
                <a:spcPts val="600"/>
              </a:spcBef>
              <a:spcAft>
                <a:spcPts val="0"/>
              </a:spcAft>
              <a:buNone/>
            </a:pPr>
            <a:r>
              <a:t/>
            </a:r>
            <a:endParaRPr sz="2200">
              <a:latin typeface="Consolas"/>
              <a:ea typeface="Consolas"/>
              <a:cs typeface="Consolas"/>
              <a:sym typeface="Consolas"/>
            </a:endParaRPr>
          </a:p>
          <a:p>
            <a:pPr indent="0" lvl="0" marL="0" rtl="0" algn="l">
              <a:spcBef>
                <a:spcPts val="600"/>
              </a:spcBef>
              <a:spcAft>
                <a:spcPts val="0"/>
              </a:spcAft>
              <a:buNone/>
            </a:pPr>
            <a:r>
              <a:t/>
            </a:r>
            <a:endParaRPr sz="2200"/>
          </a:p>
        </p:txBody>
      </p:sp>
      <p:sp>
        <p:nvSpPr>
          <p:cNvPr id="133" name="Google Shape;133;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Listener Binding</a:t>
            </a:r>
            <a:endParaRPr/>
          </a:p>
        </p:txBody>
      </p:sp>
      <p:sp>
        <p:nvSpPr>
          <p:cNvPr id="139" name="Google Shape;139;p22"/>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t>Listener bindings: These are lambda expressions that are evaluated when the event happens. Data binding always creates a listener, which it sets on the view. When the event is dispatched, the listener evaluates the lambda expression.</a:t>
            </a:r>
            <a:endParaRPr sz="2200"/>
          </a:p>
          <a:p>
            <a:pPr indent="0" lvl="0" marL="0" rtl="0" algn="l">
              <a:spcBef>
                <a:spcPts val="600"/>
              </a:spcBef>
              <a:spcAft>
                <a:spcPts val="0"/>
              </a:spcAft>
              <a:buNone/>
            </a:pPr>
            <a:r>
              <a:rPr b="1" lang="en" sz="1600">
                <a:latin typeface="Consolas"/>
                <a:ea typeface="Consolas"/>
                <a:cs typeface="Consolas"/>
                <a:sym typeface="Consolas"/>
              </a:rPr>
              <a:t>i</a:t>
            </a:r>
            <a:r>
              <a:rPr b="1" lang="en" sz="1600">
                <a:latin typeface="Consolas"/>
                <a:ea typeface="Consolas"/>
                <a:cs typeface="Consolas"/>
                <a:sym typeface="Consolas"/>
              </a:rPr>
              <a:t>nterface Presenter {</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    fun onSaveClick(task: Task)</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a:t>
            </a:r>
            <a:endParaRPr b="1" sz="1600">
              <a:latin typeface="Consolas"/>
              <a:ea typeface="Consolas"/>
              <a:cs typeface="Consolas"/>
              <a:sym typeface="Consolas"/>
            </a:endParaRPr>
          </a:p>
          <a:p>
            <a:pPr indent="0" lvl="0" marL="0" rtl="0" algn="l">
              <a:spcBef>
                <a:spcPts val="600"/>
              </a:spcBef>
              <a:spcAft>
                <a:spcPts val="0"/>
              </a:spcAft>
              <a:buNone/>
            </a:pPr>
            <a:r>
              <a:rPr b="1" lang="en" sz="2200"/>
              <a:t>. . .</a:t>
            </a:r>
            <a:endParaRPr b="1" sz="2200"/>
          </a:p>
          <a:p>
            <a:pPr indent="0" lvl="0" marL="0" rtl="0" algn="l">
              <a:spcBef>
                <a:spcPts val="600"/>
              </a:spcBef>
              <a:spcAft>
                <a:spcPts val="0"/>
              </a:spcAft>
              <a:buNone/>
            </a:pPr>
            <a:r>
              <a:rPr b="1" lang="en" sz="1600">
                <a:latin typeface="Consolas"/>
                <a:ea typeface="Consolas"/>
                <a:cs typeface="Consolas"/>
                <a:sym typeface="Consolas"/>
              </a:rPr>
              <a:t>android:onClick="@{() -&gt; presenter.onSaveClick(task)}"</a:t>
            </a:r>
            <a:endParaRPr b="1" sz="1600">
              <a:latin typeface="Consolas"/>
              <a:ea typeface="Consolas"/>
              <a:cs typeface="Consolas"/>
              <a:sym typeface="Consolas"/>
            </a:endParaRPr>
          </a:p>
        </p:txBody>
      </p:sp>
      <p:sp>
        <p:nvSpPr>
          <p:cNvPr id="140" name="Google Shape;140;p2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 Way Binding</a:t>
            </a:r>
            <a:endParaRPr/>
          </a:p>
        </p:txBody>
      </p:sp>
      <p:sp>
        <p:nvSpPr>
          <p:cNvPr id="146" name="Google Shape;146;p23"/>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t>The @={} notation, which importantly includes the "=" sign, receives data changes to the property and listen to user updates at the same time.</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rPr lang="en" sz="1400">
                <a:latin typeface="Consolas"/>
                <a:ea typeface="Consolas"/>
                <a:cs typeface="Consolas"/>
                <a:sym typeface="Consolas"/>
              </a:rPr>
              <a:t>&lt;CheckBox</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android:id="@+id/rememberMeCheckBox"</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android:checked="@</a:t>
            </a:r>
            <a:r>
              <a:rPr b="1" lang="en" sz="1400">
                <a:solidFill>
                  <a:srgbClr val="FF0000"/>
                </a:solidFill>
                <a:latin typeface="Consolas"/>
                <a:ea typeface="Consolas"/>
                <a:cs typeface="Consolas"/>
                <a:sym typeface="Consolas"/>
              </a:rPr>
              <a:t>=</a:t>
            </a:r>
            <a:r>
              <a:rPr lang="en" sz="1400">
                <a:latin typeface="Consolas"/>
                <a:ea typeface="Consolas"/>
                <a:cs typeface="Consolas"/>
                <a:sym typeface="Consolas"/>
              </a:rPr>
              <a:t>{viewmodel.rememberMe}"</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/&gt;</a:t>
            </a:r>
            <a:endParaRPr sz="1400">
              <a:latin typeface="Consolas"/>
              <a:ea typeface="Consolas"/>
              <a:cs typeface="Consolas"/>
              <a:sym typeface="Consolas"/>
            </a:endParaRPr>
          </a:p>
          <a:p>
            <a:pPr indent="0" lvl="0" marL="0" rtl="0" algn="l">
              <a:spcBef>
                <a:spcPts val="600"/>
              </a:spcBef>
              <a:spcAft>
                <a:spcPts val="0"/>
              </a:spcAft>
              <a:buNone/>
            </a:pPr>
            <a:r>
              <a:t/>
            </a:r>
            <a:endParaRPr sz="2200"/>
          </a:p>
        </p:txBody>
      </p:sp>
      <p:sp>
        <p:nvSpPr>
          <p:cNvPr id="147" name="Google Shape;147;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1.</a:t>
            </a:r>
            <a:endParaRPr sz="6000">
              <a:solidFill>
                <a:schemeClr val="accent4"/>
              </a:solidFill>
            </a:endParaRPr>
          </a:p>
          <a:p>
            <a:pPr indent="0" lvl="0" marL="0" rtl="0" algn="l">
              <a:spcBef>
                <a:spcPts val="0"/>
              </a:spcBef>
              <a:spcAft>
                <a:spcPts val="0"/>
              </a:spcAft>
              <a:buNone/>
            </a:pPr>
            <a:r>
              <a:rPr lang="en"/>
              <a:t>Homework Discussion</a:t>
            </a:r>
            <a:endParaRPr/>
          </a:p>
        </p:txBody>
      </p:sp>
      <p:sp>
        <p:nvSpPr>
          <p:cNvPr id="153" name="Google Shape;153;p24"/>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PLAN</a:t>
            </a:r>
            <a:endParaRPr/>
          </a:p>
        </p:txBody>
      </p:sp>
      <p:sp>
        <p:nvSpPr>
          <p:cNvPr id="160" name="Google Shape;160;p2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following tutorial will demonstrate how to implement a data binding mechanism into the adapter of the todo list and the edit fragment.</a:t>
            </a:r>
            <a:endParaRPr/>
          </a:p>
        </p:txBody>
      </p:sp>
      <p:sp>
        <p:nvSpPr>
          <p:cNvPr id="161" name="Google Shape;161;p2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2</a:t>
            </a:r>
            <a:r>
              <a:rPr lang="en" sz="6000">
                <a:solidFill>
                  <a:schemeClr val="accent4"/>
                </a:solidFill>
              </a:rPr>
              <a:t>.</a:t>
            </a:r>
            <a:endParaRPr sz="6000">
              <a:solidFill>
                <a:schemeClr val="accent4"/>
              </a:solidFill>
            </a:endParaRPr>
          </a:p>
          <a:p>
            <a:pPr indent="0" lvl="0" marL="0" rtl="0" algn="l">
              <a:spcBef>
                <a:spcPts val="0"/>
              </a:spcBef>
              <a:spcAft>
                <a:spcPts val="0"/>
              </a:spcAft>
              <a:buNone/>
            </a:pPr>
            <a:r>
              <a:rPr lang="en"/>
              <a:t>Setup Data Binding</a:t>
            </a:r>
            <a:endParaRPr/>
          </a:p>
        </p:txBody>
      </p:sp>
      <p:sp>
        <p:nvSpPr>
          <p:cNvPr id="167" name="Google Shape;167;p26"/>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Important</a:t>
            </a:r>
            <a:endParaRPr/>
          </a:p>
        </p:txBody>
      </p:sp>
      <p:sp>
        <p:nvSpPr>
          <p:cNvPr id="174" name="Google Shape;174;p27"/>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The databinding library is bundled with the Android Gradle plugin. To use it,  you must enable it.</a:t>
            </a:r>
            <a:endParaRPr/>
          </a:p>
          <a:p>
            <a:pPr indent="-381000" lvl="0" marL="457200" rtl="0" algn="l">
              <a:spcBef>
                <a:spcPts val="0"/>
              </a:spcBef>
              <a:spcAft>
                <a:spcPts val="0"/>
              </a:spcAft>
              <a:buSzPts val="2400"/>
              <a:buChar char="◎"/>
            </a:pPr>
            <a:r>
              <a:rPr lang="en"/>
              <a:t>To enable data binding, open the Module build gradle and add following configuration within “android”</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rPr b="1" lang="en" sz="1400">
                <a:latin typeface="Consolas"/>
                <a:ea typeface="Consolas"/>
                <a:cs typeface="Consolas"/>
                <a:sym typeface="Consolas"/>
              </a:rPr>
              <a:t> </a:t>
            </a:r>
            <a:r>
              <a:rPr b="1" lang="en" sz="1600">
                <a:solidFill>
                  <a:schemeClr val="accent2"/>
                </a:solidFill>
                <a:latin typeface="Consolas"/>
                <a:ea typeface="Consolas"/>
                <a:cs typeface="Consolas"/>
                <a:sym typeface="Consolas"/>
              </a:rPr>
              <a:t>buildFeatures {</a:t>
            </a:r>
            <a:endParaRPr b="1" sz="1600">
              <a:solidFill>
                <a:schemeClr val="accent2"/>
              </a:solidFill>
              <a:latin typeface="Consolas"/>
              <a:ea typeface="Consolas"/>
              <a:cs typeface="Consolas"/>
              <a:sym typeface="Consolas"/>
            </a:endParaRPr>
          </a:p>
          <a:p>
            <a:pPr indent="0" lvl="0" marL="457200" rtl="0" algn="l">
              <a:spcBef>
                <a:spcPts val="600"/>
              </a:spcBef>
              <a:spcAft>
                <a:spcPts val="0"/>
              </a:spcAft>
              <a:buNone/>
            </a:pPr>
            <a:r>
              <a:rPr b="1" lang="en" sz="1600">
                <a:solidFill>
                  <a:schemeClr val="accent2"/>
                </a:solidFill>
                <a:latin typeface="Consolas"/>
                <a:ea typeface="Consolas"/>
                <a:cs typeface="Consolas"/>
                <a:sym typeface="Consolas"/>
              </a:rPr>
              <a:t>        dataBinding true</a:t>
            </a:r>
            <a:endParaRPr b="1" sz="1600">
              <a:solidFill>
                <a:schemeClr val="accent2"/>
              </a:solidFill>
              <a:latin typeface="Consolas"/>
              <a:ea typeface="Consolas"/>
              <a:cs typeface="Consolas"/>
              <a:sym typeface="Consolas"/>
            </a:endParaRPr>
          </a:p>
          <a:p>
            <a:pPr indent="0" lvl="0" marL="457200" rtl="0" algn="l">
              <a:spcBef>
                <a:spcPts val="600"/>
              </a:spcBef>
              <a:spcAft>
                <a:spcPts val="0"/>
              </a:spcAft>
              <a:buNone/>
            </a:pPr>
            <a:r>
              <a:rPr b="1" lang="en" sz="1600">
                <a:solidFill>
                  <a:schemeClr val="accent2"/>
                </a:solidFill>
                <a:latin typeface="Consolas"/>
                <a:ea typeface="Consolas"/>
                <a:cs typeface="Consolas"/>
                <a:sym typeface="Consolas"/>
              </a:rPr>
              <a:t> }</a:t>
            </a:r>
            <a:endParaRPr b="1" sz="1600">
              <a:solidFill>
                <a:schemeClr val="accent2"/>
              </a:solidFill>
              <a:latin typeface="Consolas"/>
              <a:ea typeface="Consolas"/>
              <a:cs typeface="Consolas"/>
              <a:sym typeface="Consolas"/>
            </a:endParaRPr>
          </a:p>
          <a:p>
            <a:pPr indent="0" lvl="0" marL="457200" rtl="0" algn="l">
              <a:spcBef>
                <a:spcPts val="600"/>
              </a:spcBef>
              <a:spcAft>
                <a:spcPts val="0"/>
              </a:spcAft>
              <a:buNone/>
            </a:pPr>
            <a:r>
              <a:t/>
            </a:r>
            <a:endParaRPr/>
          </a:p>
        </p:txBody>
      </p:sp>
      <p:sp>
        <p:nvSpPr>
          <p:cNvPr id="175" name="Google Shape;175;p2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Binding In Item Layout</a:t>
            </a:r>
            <a:endParaRPr/>
          </a:p>
        </p:txBody>
      </p:sp>
      <p:sp>
        <p:nvSpPr>
          <p:cNvPr id="181" name="Google Shape;181;p28"/>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First step is to implement several data binding in item layout</a:t>
            </a:r>
            <a:endParaRPr/>
          </a:p>
        </p:txBody>
      </p:sp>
      <p:sp>
        <p:nvSpPr>
          <p:cNvPr id="182" name="Google Shape;182;p2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3" name="Google Shape;183;p28"/>
          <p:cNvPicPr preferRelativeResize="0"/>
          <p:nvPr/>
        </p:nvPicPr>
        <p:blipFill>
          <a:blip r:embed="rId3">
            <a:alphaModFix/>
          </a:blip>
          <a:stretch>
            <a:fillRect/>
          </a:stretch>
        </p:blipFill>
        <p:spPr>
          <a:xfrm>
            <a:off x="1882013" y="3841371"/>
            <a:ext cx="5379974" cy="993925"/>
          </a:xfrm>
          <a:prstGeom prst="rect">
            <a:avLst/>
          </a:prstGeom>
          <a:noFill/>
          <a:ln>
            <a:noFill/>
          </a:ln>
        </p:spPr>
      </p:pic>
      <p:sp>
        <p:nvSpPr>
          <p:cNvPr id="184" name="Google Shape;184;p28"/>
          <p:cNvSpPr txBox="1"/>
          <p:nvPr>
            <p:ph idx="4294967295" type="body"/>
          </p:nvPr>
        </p:nvSpPr>
        <p:spPr>
          <a:xfrm>
            <a:off x="3110238" y="2243200"/>
            <a:ext cx="29235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Checkbox Text</a:t>
            </a:r>
            <a:endParaRPr b="1" sz="1800"/>
          </a:p>
          <a:p>
            <a:pPr indent="0" lvl="0" marL="0" rtl="0" algn="l">
              <a:spcBef>
                <a:spcPts val="600"/>
              </a:spcBef>
              <a:spcAft>
                <a:spcPts val="0"/>
              </a:spcAft>
              <a:buNone/>
            </a:pPr>
            <a:r>
              <a:rPr lang="en" sz="1200"/>
              <a:t>Bind the todo title into checkbox text</a:t>
            </a:r>
            <a:endParaRPr sz="1200"/>
          </a:p>
          <a:p>
            <a:pPr indent="0" lvl="0" marL="0" rtl="0" algn="l">
              <a:spcBef>
                <a:spcPts val="600"/>
              </a:spcBef>
              <a:spcAft>
                <a:spcPts val="0"/>
              </a:spcAft>
              <a:buNone/>
            </a:pPr>
            <a:r>
              <a:t/>
            </a:r>
            <a:endParaRPr sz="1200"/>
          </a:p>
        </p:txBody>
      </p:sp>
      <p:sp>
        <p:nvSpPr>
          <p:cNvPr id="185" name="Google Shape;185;p28"/>
          <p:cNvSpPr txBox="1"/>
          <p:nvPr>
            <p:ph idx="4294967295" type="body"/>
          </p:nvPr>
        </p:nvSpPr>
        <p:spPr>
          <a:xfrm>
            <a:off x="6115475" y="2237275"/>
            <a:ext cx="29235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Edit Button</a:t>
            </a:r>
            <a:endParaRPr b="1" sz="1800"/>
          </a:p>
          <a:p>
            <a:pPr indent="0" lvl="0" marL="0" rtl="0" algn="l">
              <a:spcBef>
                <a:spcPts val="600"/>
              </a:spcBef>
              <a:spcAft>
                <a:spcPts val="0"/>
              </a:spcAft>
              <a:buNone/>
            </a:pPr>
            <a:r>
              <a:rPr lang="en" sz="1200"/>
              <a:t>Listener </a:t>
            </a:r>
            <a:r>
              <a:rPr lang="en" sz="1200"/>
              <a:t>Binding for this edit button</a:t>
            </a:r>
            <a:endParaRPr sz="1200"/>
          </a:p>
          <a:p>
            <a:pPr indent="0" lvl="0" marL="0" rtl="0" algn="l">
              <a:spcBef>
                <a:spcPts val="600"/>
              </a:spcBef>
              <a:spcAft>
                <a:spcPts val="0"/>
              </a:spcAft>
              <a:buNone/>
            </a:pPr>
            <a:r>
              <a:t/>
            </a:r>
            <a:endParaRPr sz="1200"/>
          </a:p>
        </p:txBody>
      </p:sp>
      <p:sp>
        <p:nvSpPr>
          <p:cNvPr id="186" name="Google Shape;186;p28"/>
          <p:cNvSpPr txBox="1"/>
          <p:nvPr>
            <p:ph idx="4294967295" type="body"/>
          </p:nvPr>
        </p:nvSpPr>
        <p:spPr>
          <a:xfrm>
            <a:off x="159050" y="2243200"/>
            <a:ext cx="29235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Checked Checkbox</a:t>
            </a:r>
            <a:endParaRPr b="1" sz="1800"/>
          </a:p>
          <a:p>
            <a:pPr indent="0" lvl="0" marL="0" rtl="0" algn="l">
              <a:spcBef>
                <a:spcPts val="600"/>
              </a:spcBef>
              <a:spcAft>
                <a:spcPts val="0"/>
              </a:spcAft>
              <a:buNone/>
            </a:pPr>
            <a:r>
              <a:rPr lang="en" sz="1200"/>
              <a:t>Listener binding for this checkbox</a:t>
            </a:r>
            <a:endParaRPr sz="1200"/>
          </a:p>
          <a:p>
            <a:pPr indent="0" lvl="0" marL="0" rtl="0" algn="l">
              <a:spcBef>
                <a:spcPts val="600"/>
              </a:spcBef>
              <a:spcAft>
                <a:spcPts val="0"/>
              </a:spcAft>
              <a:buNone/>
            </a:pPr>
            <a:r>
              <a:t/>
            </a:r>
            <a:endParaRPr sz="1200"/>
          </a:p>
        </p:txBody>
      </p:sp>
      <p:cxnSp>
        <p:nvCxnSpPr>
          <p:cNvPr id="187" name="Google Shape;187;p28"/>
          <p:cNvCxnSpPr>
            <a:stCxn id="186" idx="2"/>
          </p:cNvCxnSpPr>
          <p:nvPr/>
        </p:nvCxnSpPr>
        <p:spPr>
          <a:xfrm flipH="1" rot="-5400000">
            <a:off x="1527950" y="3253450"/>
            <a:ext cx="1025400" cy="839700"/>
          </a:xfrm>
          <a:prstGeom prst="curvedConnector3">
            <a:avLst>
              <a:gd fmla="val 50000" name="adj1"/>
            </a:avLst>
          </a:prstGeom>
          <a:noFill/>
          <a:ln cap="flat" cmpd="sng" w="28575">
            <a:solidFill>
              <a:schemeClr val="accent3"/>
            </a:solidFill>
            <a:prstDash val="solid"/>
            <a:round/>
            <a:headEnd len="med" w="med" type="none"/>
            <a:tailEnd len="med" w="med" type="triangle"/>
          </a:ln>
        </p:spPr>
      </p:cxnSp>
      <p:cxnSp>
        <p:nvCxnSpPr>
          <p:cNvPr id="188" name="Google Shape;188;p28"/>
          <p:cNvCxnSpPr>
            <a:stCxn id="184" idx="2"/>
          </p:cNvCxnSpPr>
          <p:nvPr/>
        </p:nvCxnSpPr>
        <p:spPr>
          <a:xfrm rot="5400000">
            <a:off x="3493338" y="3163150"/>
            <a:ext cx="1081200" cy="1076100"/>
          </a:xfrm>
          <a:prstGeom prst="curvedConnector3">
            <a:avLst>
              <a:gd fmla="val 50000" name="adj1"/>
            </a:avLst>
          </a:prstGeom>
          <a:noFill/>
          <a:ln cap="flat" cmpd="sng" w="28575">
            <a:solidFill>
              <a:schemeClr val="dk2"/>
            </a:solidFill>
            <a:prstDash val="solid"/>
            <a:round/>
            <a:headEnd len="med" w="med" type="none"/>
            <a:tailEnd len="med" w="med" type="triangle"/>
          </a:ln>
        </p:spPr>
      </p:cxnSp>
      <p:cxnSp>
        <p:nvCxnSpPr>
          <p:cNvPr id="189" name="Google Shape;189;p28"/>
          <p:cNvCxnSpPr/>
          <p:nvPr/>
        </p:nvCxnSpPr>
        <p:spPr>
          <a:xfrm rot="5400000">
            <a:off x="6601625" y="3166075"/>
            <a:ext cx="987000" cy="964200"/>
          </a:xfrm>
          <a:prstGeom prst="curvedConnector3">
            <a:avLst>
              <a:gd fmla="val 50000" name="adj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Encapsulate Layout with &lt;layout&gt;</a:t>
            </a:r>
            <a:endParaRPr/>
          </a:p>
        </p:txBody>
      </p:sp>
      <p:sp>
        <p:nvSpPr>
          <p:cNvPr id="195" name="Google Shape;195;p29"/>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To apply binding for particular layout, you need to encapsulate the whole layout with &lt;layout&gt; tags</a:t>
            </a:r>
            <a:endParaRPr/>
          </a:p>
          <a:p>
            <a:pPr indent="-381000" lvl="0" marL="457200" rtl="0" algn="l">
              <a:spcBef>
                <a:spcPts val="0"/>
              </a:spcBef>
              <a:spcAft>
                <a:spcPts val="0"/>
              </a:spcAft>
              <a:buSzPts val="2400"/>
              <a:buChar char="◎"/>
            </a:pPr>
            <a:r>
              <a:rPr lang="en"/>
              <a:t>Open the </a:t>
            </a:r>
            <a:r>
              <a:rPr b="1" lang="en"/>
              <a:t>todo_item_layout</a:t>
            </a:r>
            <a:r>
              <a:rPr lang="en"/>
              <a:t>. Encapsulate it with &lt;layout&gt;</a:t>
            </a:r>
            <a:endParaRPr/>
          </a:p>
        </p:txBody>
      </p:sp>
      <p:sp>
        <p:nvSpPr>
          <p:cNvPr id="196" name="Google Shape;196;p2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Encapsulate Layout with &lt;layout&gt;</a:t>
            </a:r>
            <a:endParaRPr/>
          </a:p>
        </p:txBody>
      </p:sp>
      <p:sp>
        <p:nvSpPr>
          <p:cNvPr id="202" name="Google Shape;202;p30"/>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solidFill>
                  <a:schemeClr val="accent2"/>
                </a:solidFill>
                <a:latin typeface="Consolas"/>
                <a:ea typeface="Consolas"/>
                <a:cs typeface="Consolas"/>
                <a:sym typeface="Consolas"/>
              </a:rPr>
              <a:t>&lt;layout xmlns:android="http://schemas.android.com/apk/res/android"</a:t>
            </a:r>
            <a:endParaRPr b="1" sz="1400">
              <a:solidFill>
                <a:schemeClr val="accent2"/>
              </a:solidFill>
              <a:latin typeface="Consolas"/>
              <a:ea typeface="Consolas"/>
              <a:cs typeface="Consolas"/>
              <a:sym typeface="Consolas"/>
            </a:endParaRPr>
          </a:p>
          <a:p>
            <a:pPr indent="457200" lvl="0" marL="0" rtl="0" algn="l">
              <a:spcBef>
                <a:spcPts val="600"/>
              </a:spcBef>
              <a:spcAft>
                <a:spcPts val="0"/>
              </a:spcAft>
              <a:buNone/>
            </a:pPr>
            <a:r>
              <a:rPr b="1" lang="en" sz="1400">
                <a:solidFill>
                  <a:schemeClr val="accent2"/>
                </a:solidFill>
                <a:latin typeface="Consolas"/>
                <a:ea typeface="Consolas"/>
                <a:cs typeface="Consolas"/>
                <a:sym typeface="Consolas"/>
              </a:rPr>
              <a:t>   xmlns:app="http://schemas.android.com/apk/res-auto"</a:t>
            </a:r>
            <a:endParaRPr b="1" sz="14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400">
                <a:solidFill>
                  <a:schemeClr val="accent2"/>
                </a:solidFill>
                <a:latin typeface="Consolas"/>
                <a:ea typeface="Consolas"/>
                <a:cs typeface="Consolas"/>
                <a:sym typeface="Consolas"/>
              </a:rPr>
              <a:t>        xmlns:tools="http://schemas.android.com/tools"&gt;</a:t>
            </a:r>
            <a:endParaRPr b="1" sz="1400">
              <a:solidFill>
                <a:schemeClr val="accent2"/>
              </a:solidFill>
              <a:latin typeface="Consolas"/>
              <a:ea typeface="Consolas"/>
              <a:cs typeface="Consolas"/>
              <a:sym typeface="Consolas"/>
            </a:endParaRPr>
          </a:p>
          <a:p>
            <a:pPr indent="0" lvl="0" marL="457200" rtl="0" algn="l">
              <a:spcBef>
                <a:spcPts val="600"/>
              </a:spcBef>
              <a:spcAft>
                <a:spcPts val="0"/>
              </a:spcAft>
              <a:buNone/>
            </a:pPr>
            <a:r>
              <a:t/>
            </a:r>
            <a:endParaRPr sz="1400">
              <a:latin typeface="Consolas"/>
              <a:ea typeface="Consolas"/>
              <a:cs typeface="Consolas"/>
              <a:sym typeface="Consolas"/>
            </a:endParaRPr>
          </a:p>
          <a:p>
            <a:pPr indent="0" lvl="0" marL="457200" rtl="0" algn="l">
              <a:spcBef>
                <a:spcPts val="600"/>
              </a:spcBef>
              <a:spcAft>
                <a:spcPts val="0"/>
              </a:spcAft>
              <a:buNone/>
            </a:pPr>
            <a:r>
              <a:rPr lang="en" sz="1400">
                <a:latin typeface="Consolas"/>
                <a:ea typeface="Consolas"/>
                <a:cs typeface="Consolas"/>
                <a:sym typeface="Consolas"/>
              </a:rPr>
              <a:t>&lt;androidx.constraintlayout.widget.ConstraintLayout</a:t>
            </a:r>
            <a:endParaRPr sz="1400">
              <a:latin typeface="Consolas"/>
              <a:ea typeface="Consolas"/>
              <a:cs typeface="Consolas"/>
              <a:sym typeface="Consolas"/>
            </a:endParaRPr>
          </a:p>
          <a:p>
            <a:pPr indent="0" lvl="0" marL="457200" rtl="0" algn="l">
              <a:spcBef>
                <a:spcPts val="600"/>
              </a:spcBef>
              <a:spcAft>
                <a:spcPts val="0"/>
              </a:spcAft>
              <a:buNone/>
            </a:pPr>
            <a:r>
              <a:rPr lang="en" sz="1400">
                <a:latin typeface="Consolas"/>
                <a:ea typeface="Consolas"/>
                <a:cs typeface="Consolas"/>
                <a:sym typeface="Consolas"/>
              </a:rPr>
              <a:t>    android:layout_width="match_parent"</a:t>
            </a:r>
            <a:endParaRPr sz="1400">
              <a:latin typeface="Consolas"/>
              <a:ea typeface="Consolas"/>
              <a:cs typeface="Consolas"/>
              <a:sym typeface="Consolas"/>
            </a:endParaRPr>
          </a:p>
          <a:p>
            <a:pPr indent="0" lvl="0" marL="457200" rtl="0" algn="l">
              <a:spcBef>
                <a:spcPts val="600"/>
              </a:spcBef>
              <a:spcAft>
                <a:spcPts val="0"/>
              </a:spcAft>
              <a:buNone/>
            </a:pPr>
            <a:r>
              <a:rPr lang="en" sz="1400">
                <a:latin typeface="Consolas"/>
                <a:ea typeface="Consolas"/>
                <a:cs typeface="Consolas"/>
                <a:sym typeface="Consolas"/>
              </a:rPr>
              <a:t>    android:layout_height="wrap_content"&gt;</a:t>
            </a:r>
            <a:endParaRPr sz="1400">
              <a:latin typeface="Consolas"/>
              <a:ea typeface="Consolas"/>
              <a:cs typeface="Consolas"/>
              <a:sym typeface="Consolas"/>
            </a:endParaRPr>
          </a:p>
          <a:p>
            <a:pPr indent="0" lvl="0" marL="457200" rtl="0" algn="l">
              <a:spcBef>
                <a:spcPts val="600"/>
              </a:spcBef>
              <a:spcAft>
                <a:spcPts val="0"/>
              </a:spcAft>
              <a:buNone/>
            </a:pPr>
            <a:r>
              <a:rPr lang="en" sz="1400">
                <a:latin typeface="Consolas"/>
                <a:ea typeface="Consolas"/>
                <a:cs typeface="Consolas"/>
                <a:sym typeface="Consolas"/>
              </a:rPr>
              <a:t>. . .</a:t>
            </a:r>
            <a:endParaRPr sz="1400">
              <a:latin typeface="Consolas"/>
              <a:ea typeface="Consolas"/>
              <a:cs typeface="Consolas"/>
              <a:sym typeface="Consolas"/>
            </a:endParaRPr>
          </a:p>
          <a:p>
            <a:pPr indent="0" lvl="0" marL="457200" rtl="0" algn="l">
              <a:spcBef>
                <a:spcPts val="600"/>
              </a:spcBef>
              <a:spcAft>
                <a:spcPts val="0"/>
              </a:spcAft>
              <a:buNone/>
            </a:pPr>
            <a:r>
              <a:rPr lang="en" sz="1400">
                <a:latin typeface="Consolas"/>
                <a:ea typeface="Consolas"/>
                <a:cs typeface="Consolas"/>
                <a:sym typeface="Consolas"/>
              </a:rPr>
              <a:t>&lt;/androidx.constraintlayout.widget.ConstraintLayout&gt;</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rPr b="1" lang="en" sz="1400">
                <a:solidFill>
                  <a:schemeClr val="accent2"/>
                </a:solidFill>
                <a:latin typeface="Consolas"/>
                <a:ea typeface="Consolas"/>
                <a:cs typeface="Consolas"/>
                <a:sym typeface="Consolas"/>
              </a:rPr>
              <a:t>&lt;/layout&gt;</a:t>
            </a:r>
            <a:endParaRPr b="1" sz="1400">
              <a:solidFill>
                <a:schemeClr val="accent2"/>
              </a:solidFill>
              <a:latin typeface="Consolas"/>
              <a:ea typeface="Consolas"/>
              <a:cs typeface="Consolas"/>
              <a:sym typeface="Consolas"/>
            </a:endParaRPr>
          </a:p>
        </p:txBody>
      </p:sp>
      <p:sp>
        <p:nvSpPr>
          <p:cNvPr id="203" name="Google Shape;203;p3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30"/>
          <p:cNvSpPr txBox="1"/>
          <p:nvPr>
            <p:ph idx="4294967295" type="body"/>
          </p:nvPr>
        </p:nvSpPr>
        <p:spPr>
          <a:xfrm>
            <a:off x="5143500" y="4040850"/>
            <a:ext cx="34725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IMPORTANT</a:t>
            </a:r>
            <a:endParaRPr b="1" sz="1800"/>
          </a:p>
          <a:p>
            <a:pPr indent="0" lvl="0" marL="0" rtl="0" algn="l">
              <a:spcBef>
                <a:spcPts val="600"/>
              </a:spcBef>
              <a:spcAft>
                <a:spcPts val="0"/>
              </a:spcAft>
              <a:buNone/>
            </a:pPr>
            <a:r>
              <a:rPr lang="en" sz="1200"/>
              <a:t>Everytime you make changes on the layout (related with binding), you need to rebuild the project</a:t>
            </a:r>
            <a:endParaRPr sz="1200"/>
          </a:p>
          <a:p>
            <a:pPr indent="0" lvl="0" marL="0" rtl="0" algn="l">
              <a:spcBef>
                <a:spcPts val="60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0</a:t>
            </a:r>
            <a:r>
              <a:rPr lang="en" sz="6000">
                <a:solidFill>
                  <a:schemeClr val="accent4"/>
                </a:solidFill>
              </a:rPr>
              <a:t>.</a:t>
            </a:r>
            <a:endParaRPr sz="6000">
              <a:solidFill>
                <a:schemeClr val="accent4"/>
              </a:solidFill>
            </a:endParaRPr>
          </a:p>
          <a:p>
            <a:pPr indent="0" lvl="0" marL="0" rtl="0" algn="l">
              <a:spcBef>
                <a:spcPts val="0"/>
              </a:spcBef>
              <a:spcAft>
                <a:spcPts val="0"/>
              </a:spcAft>
              <a:buNone/>
            </a:pPr>
            <a:r>
              <a:rPr lang="en"/>
              <a:t>The Concept</a:t>
            </a:r>
            <a:endParaRPr/>
          </a:p>
        </p:txBody>
      </p:sp>
      <p:sp>
        <p:nvSpPr>
          <p:cNvPr id="77" name="Google Shape;77;p13"/>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3</a:t>
            </a:r>
            <a:r>
              <a:rPr lang="en" sz="6000">
                <a:solidFill>
                  <a:schemeClr val="accent4"/>
                </a:solidFill>
              </a:rPr>
              <a:t>.</a:t>
            </a:r>
            <a:endParaRPr sz="6000">
              <a:solidFill>
                <a:schemeClr val="accent4"/>
              </a:solidFill>
            </a:endParaRPr>
          </a:p>
          <a:p>
            <a:pPr indent="0" lvl="0" marL="0" rtl="0" algn="l">
              <a:spcBef>
                <a:spcPts val="0"/>
              </a:spcBef>
              <a:spcAft>
                <a:spcPts val="0"/>
              </a:spcAft>
              <a:buNone/>
            </a:pPr>
            <a:r>
              <a:rPr lang="en"/>
              <a:t>Attributes</a:t>
            </a:r>
            <a:r>
              <a:rPr lang="en"/>
              <a:t> Binding</a:t>
            </a:r>
            <a:endParaRPr/>
          </a:p>
        </p:txBody>
      </p:sp>
      <p:sp>
        <p:nvSpPr>
          <p:cNvPr id="210" name="Google Shape;210;p31"/>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1"/>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Define Data &amp; Variable in Layout</a:t>
            </a:r>
            <a:endParaRPr/>
          </a:p>
        </p:txBody>
      </p:sp>
      <p:sp>
        <p:nvSpPr>
          <p:cNvPr id="217" name="Google Shape;217;p32"/>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Data binding allow us to inject the variable inside the layout</a:t>
            </a:r>
            <a:endParaRPr/>
          </a:p>
          <a:p>
            <a:pPr indent="-381000" lvl="0" marL="457200" rtl="0" algn="l">
              <a:spcBef>
                <a:spcPts val="0"/>
              </a:spcBef>
              <a:spcAft>
                <a:spcPts val="0"/>
              </a:spcAft>
              <a:buSzPts val="2400"/>
              <a:buChar char="◎"/>
            </a:pPr>
            <a:r>
              <a:rPr lang="en"/>
              <a:t>Add variable todo:</a:t>
            </a:r>
            <a:endParaRPr/>
          </a:p>
          <a:p>
            <a:pPr indent="0" lvl="0" marL="0" rtl="0" algn="l">
              <a:spcBef>
                <a:spcPts val="600"/>
              </a:spcBef>
              <a:spcAft>
                <a:spcPts val="0"/>
              </a:spcAft>
              <a:buNone/>
            </a:pPr>
            <a:r>
              <a:rPr lang="en" sz="1600">
                <a:latin typeface="Consolas"/>
                <a:ea typeface="Consolas"/>
                <a:cs typeface="Consolas"/>
                <a:sym typeface="Consolas"/>
              </a:rPr>
              <a:t>&lt;layout xmlns. . .&gt;</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a:t>
            </a:r>
            <a:r>
              <a:rPr b="1" lang="en" sz="1600">
                <a:solidFill>
                  <a:schemeClr val="accent2"/>
                </a:solidFill>
                <a:latin typeface="Consolas"/>
                <a:ea typeface="Consolas"/>
                <a:cs typeface="Consolas"/>
                <a:sym typeface="Consolas"/>
              </a:rPr>
              <a:t> &lt;data&gt;</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        &lt;variable</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            name="todo"</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            type="com.jitusolution.todoapp.model.Todo" /&gt;</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	&lt;/data&gt;</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218" name="Google Shape;218;p3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32"/>
          <p:cNvSpPr txBox="1"/>
          <p:nvPr>
            <p:ph idx="4294967295" type="body"/>
          </p:nvPr>
        </p:nvSpPr>
        <p:spPr>
          <a:xfrm>
            <a:off x="4998775" y="2526750"/>
            <a:ext cx="34725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TODO VARIABLE</a:t>
            </a:r>
            <a:endParaRPr b="1" sz="1800"/>
          </a:p>
          <a:p>
            <a:pPr indent="0" lvl="0" marL="0" rtl="0" algn="l">
              <a:spcBef>
                <a:spcPts val="600"/>
              </a:spcBef>
              <a:spcAft>
                <a:spcPts val="0"/>
              </a:spcAft>
              <a:buNone/>
            </a:pPr>
            <a:r>
              <a:rPr lang="en" sz="1200"/>
              <a:t>We add todo variable in this layout mainly because it contains the Todo data (in the form of checkbox)</a:t>
            </a:r>
            <a:endParaRPr sz="1200"/>
          </a:p>
          <a:p>
            <a:pPr indent="0" lvl="0" marL="0" rtl="0" algn="l">
              <a:spcBef>
                <a:spcPts val="600"/>
              </a:spcBef>
              <a:spcAft>
                <a:spcPts val="0"/>
              </a:spcAft>
              <a:buNone/>
            </a:pPr>
            <a:r>
              <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Binding the Checkbox Text Attribute</a:t>
            </a:r>
            <a:endParaRPr/>
          </a:p>
        </p:txBody>
      </p:sp>
      <p:sp>
        <p:nvSpPr>
          <p:cNvPr id="225" name="Google Shape;225;p3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6" name="Google Shape;226;p33"/>
          <p:cNvPicPr preferRelativeResize="0"/>
          <p:nvPr/>
        </p:nvPicPr>
        <p:blipFill>
          <a:blip r:embed="rId3">
            <a:alphaModFix/>
          </a:blip>
          <a:stretch>
            <a:fillRect/>
          </a:stretch>
        </p:blipFill>
        <p:spPr>
          <a:xfrm>
            <a:off x="1882013" y="3841371"/>
            <a:ext cx="5379974" cy="993925"/>
          </a:xfrm>
          <a:prstGeom prst="rect">
            <a:avLst/>
          </a:prstGeom>
          <a:noFill/>
          <a:ln>
            <a:noFill/>
          </a:ln>
        </p:spPr>
      </p:pic>
      <p:sp>
        <p:nvSpPr>
          <p:cNvPr id="227" name="Google Shape;227;p33"/>
          <p:cNvSpPr txBox="1"/>
          <p:nvPr>
            <p:ph idx="4294967295" type="body"/>
          </p:nvPr>
        </p:nvSpPr>
        <p:spPr>
          <a:xfrm>
            <a:off x="5949163" y="2644000"/>
            <a:ext cx="29235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Checkbox Text</a:t>
            </a:r>
            <a:endParaRPr b="1" sz="1800"/>
          </a:p>
          <a:p>
            <a:pPr indent="0" lvl="0" marL="0" rtl="0" algn="l">
              <a:spcBef>
                <a:spcPts val="600"/>
              </a:spcBef>
              <a:spcAft>
                <a:spcPts val="0"/>
              </a:spcAft>
              <a:buNone/>
            </a:pPr>
            <a:r>
              <a:rPr lang="en" sz="1200"/>
              <a:t>Bind the todo title into checkbox text</a:t>
            </a:r>
            <a:endParaRPr sz="1200"/>
          </a:p>
          <a:p>
            <a:pPr indent="0" lvl="0" marL="0" rtl="0" algn="l">
              <a:spcBef>
                <a:spcPts val="600"/>
              </a:spcBef>
              <a:spcAft>
                <a:spcPts val="0"/>
              </a:spcAft>
              <a:buNone/>
            </a:pPr>
            <a:r>
              <a:t/>
            </a:r>
            <a:endParaRPr sz="1200"/>
          </a:p>
        </p:txBody>
      </p:sp>
      <p:cxnSp>
        <p:nvCxnSpPr>
          <p:cNvPr id="228" name="Google Shape;228;p33"/>
          <p:cNvCxnSpPr>
            <a:stCxn id="227" idx="2"/>
          </p:cNvCxnSpPr>
          <p:nvPr/>
        </p:nvCxnSpPr>
        <p:spPr>
          <a:xfrm rot="5400000">
            <a:off x="5079913" y="2066500"/>
            <a:ext cx="836100" cy="3825900"/>
          </a:xfrm>
          <a:prstGeom prst="curvedConnector2">
            <a:avLst/>
          </a:prstGeom>
          <a:noFill/>
          <a:ln cap="flat" cmpd="sng" w="28575">
            <a:solidFill>
              <a:schemeClr val="dk2"/>
            </a:solidFill>
            <a:prstDash val="solid"/>
            <a:round/>
            <a:headEnd len="med" w="med" type="none"/>
            <a:tailEnd len="med" w="med" type="triangle"/>
          </a:ln>
        </p:spPr>
      </p:cxnSp>
      <p:sp>
        <p:nvSpPr>
          <p:cNvPr id="229" name="Google Shape;229;p33"/>
          <p:cNvSpPr txBox="1"/>
          <p:nvPr>
            <p:ph idx="1" type="body"/>
          </p:nvPr>
        </p:nvSpPr>
        <p:spPr>
          <a:xfrm>
            <a:off x="786150" y="1261700"/>
            <a:ext cx="7571700" cy="1454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Consolas"/>
                <a:ea typeface="Consolas"/>
                <a:cs typeface="Consolas"/>
                <a:sym typeface="Consolas"/>
              </a:rPr>
              <a:t>&lt;CheckBox</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android:id="@+id/checkTask"</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 . .</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a:t>
            </a:r>
            <a:r>
              <a:rPr b="1" lang="en" sz="1600">
                <a:solidFill>
                  <a:schemeClr val="accent2"/>
                </a:solidFill>
                <a:latin typeface="Consolas"/>
                <a:ea typeface="Consolas"/>
                <a:cs typeface="Consolas"/>
                <a:sym typeface="Consolas"/>
              </a:rPr>
              <a:t>android:text="@{todo.title}"</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 . .</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&lt;/CheckBox&gt;</a:t>
            </a:r>
            <a:endParaRPr sz="1600">
              <a:latin typeface="Consolas"/>
              <a:ea typeface="Consolas"/>
              <a:cs typeface="Consolas"/>
              <a:sym typeface="Consolas"/>
            </a:endParaRPr>
          </a:p>
        </p:txBody>
      </p:sp>
      <p:sp>
        <p:nvSpPr>
          <p:cNvPr id="230" name="Google Shape;230;p33"/>
          <p:cNvSpPr txBox="1"/>
          <p:nvPr>
            <p:ph idx="4294967295" type="body"/>
          </p:nvPr>
        </p:nvSpPr>
        <p:spPr>
          <a:xfrm>
            <a:off x="5949163" y="1530350"/>
            <a:ext cx="29235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Expression Language</a:t>
            </a:r>
            <a:endParaRPr b="1" sz="1800"/>
          </a:p>
          <a:p>
            <a:pPr indent="0" lvl="0" marL="0" rtl="0" algn="l">
              <a:spcBef>
                <a:spcPts val="600"/>
              </a:spcBef>
              <a:spcAft>
                <a:spcPts val="0"/>
              </a:spcAft>
              <a:buNone/>
            </a:pPr>
            <a:r>
              <a:rPr lang="en" sz="1200"/>
              <a:t>Expressions within the layout are written in the attribute properties using the "@{}" syntax</a:t>
            </a:r>
            <a:endParaRPr sz="1200"/>
          </a:p>
          <a:p>
            <a:pPr indent="0" lvl="0" marL="0" rtl="0" algn="l">
              <a:spcBef>
                <a:spcPts val="600"/>
              </a:spcBef>
              <a:spcAft>
                <a:spcPts val="0"/>
              </a:spcAft>
              <a:buNone/>
            </a:pPr>
            <a:r>
              <a:t/>
            </a:r>
            <a:endParaRPr sz="1200"/>
          </a:p>
        </p:txBody>
      </p:sp>
      <p:cxnSp>
        <p:nvCxnSpPr>
          <p:cNvPr id="231" name="Google Shape;231;p33"/>
          <p:cNvCxnSpPr>
            <a:stCxn id="230" idx="1"/>
          </p:cNvCxnSpPr>
          <p:nvPr/>
        </p:nvCxnSpPr>
        <p:spPr>
          <a:xfrm flipH="1">
            <a:off x="4987663" y="1989050"/>
            <a:ext cx="961500" cy="5826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Binding Class</a:t>
            </a:r>
            <a:endParaRPr/>
          </a:p>
        </p:txBody>
      </p:sp>
      <p:sp>
        <p:nvSpPr>
          <p:cNvPr id="237" name="Google Shape;237;p34"/>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accent2"/>
              </a:buClr>
              <a:buSzPts val="2400"/>
              <a:buChar char="◎"/>
            </a:pPr>
            <a:r>
              <a:rPr b="1" lang="en">
                <a:solidFill>
                  <a:schemeClr val="accent2"/>
                </a:solidFill>
              </a:rPr>
              <a:t>Do the Rebuild Project (important!)</a:t>
            </a:r>
            <a:endParaRPr b="1">
              <a:solidFill>
                <a:schemeClr val="accent2"/>
              </a:solidFill>
            </a:endParaRPr>
          </a:p>
          <a:p>
            <a:pPr indent="-381000" lvl="0" marL="457200" rtl="0" algn="l">
              <a:spcBef>
                <a:spcPts val="0"/>
              </a:spcBef>
              <a:spcAft>
                <a:spcPts val="0"/>
              </a:spcAft>
              <a:buSzPts val="2400"/>
              <a:buChar char="◎"/>
            </a:pPr>
            <a:r>
              <a:rPr lang="en"/>
              <a:t>Android Studio will build the binding class with name taken from the </a:t>
            </a:r>
            <a:r>
              <a:rPr b="1" lang="en"/>
              <a:t>layout name</a:t>
            </a:r>
            <a:r>
              <a:rPr lang="en"/>
              <a:t> with additional infix “binding”</a:t>
            </a:r>
            <a:endParaRPr/>
          </a:p>
          <a:p>
            <a:pPr indent="-381000" lvl="0" marL="457200" rtl="0" algn="l">
              <a:spcBef>
                <a:spcPts val="0"/>
              </a:spcBef>
              <a:spcAft>
                <a:spcPts val="0"/>
              </a:spcAft>
              <a:buSzPts val="2400"/>
              <a:buChar char="◎"/>
            </a:pPr>
            <a:r>
              <a:rPr lang="en"/>
              <a:t>For example:</a:t>
            </a:r>
            <a:br>
              <a:rPr lang="en"/>
            </a:br>
            <a:r>
              <a:rPr lang="en"/>
              <a:t>Layout = </a:t>
            </a:r>
            <a:r>
              <a:rPr b="1" lang="en"/>
              <a:t>todo_item_layout.xml</a:t>
            </a:r>
            <a:br>
              <a:rPr lang="en"/>
            </a:br>
            <a:r>
              <a:rPr lang="en"/>
              <a:t>Binding class = </a:t>
            </a:r>
            <a:r>
              <a:rPr b="1" lang="en"/>
              <a:t>TodoItemLayoutBinding</a:t>
            </a:r>
            <a:br>
              <a:rPr lang="en"/>
            </a:br>
            <a:endParaRPr/>
          </a:p>
        </p:txBody>
      </p:sp>
      <p:sp>
        <p:nvSpPr>
          <p:cNvPr id="238" name="Google Shape;238;p3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Binding Class</a:t>
            </a:r>
            <a:endParaRPr/>
          </a:p>
        </p:txBody>
      </p:sp>
      <p:sp>
        <p:nvSpPr>
          <p:cNvPr id="244" name="Google Shape;244;p3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dk1"/>
              </a:buClr>
              <a:buSzPts val="2400"/>
              <a:buChar char="◎"/>
            </a:pPr>
            <a:r>
              <a:rPr lang="en"/>
              <a:t>This binding class is needed to access the layout's variables and views</a:t>
            </a:r>
            <a:endParaRPr/>
          </a:p>
          <a:p>
            <a:pPr indent="-381000" lvl="0" marL="457200" rtl="0" algn="l">
              <a:spcBef>
                <a:spcPts val="0"/>
              </a:spcBef>
              <a:spcAft>
                <a:spcPts val="0"/>
              </a:spcAft>
              <a:buSzPts val="2400"/>
              <a:buChar char="◎"/>
            </a:pPr>
            <a:r>
              <a:rPr lang="en"/>
              <a:t>Sometimes the binding type cannot be known in advance. In such cases, the binding can be created using the </a:t>
            </a:r>
            <a:r>
              <a:rPr b="1" lang="en"/>
              <a:t>DataBindingUtil </a:t>
            </a:r>
            <a:r>
              <a:rPr lang="en"/>
              <a:t>class</a:t>
            </a:r>
            <a:endParaRPr/>
          </a:p>
          <a:p>
            <a:pPr indent="-381000" lvl="0" marL="457200" rtl="0" algn="l">
              <a:spcBef>
                <a:spcPts val="0"/>
              </a:spcBef>
              <a:spcAft>
                <a:spcPts val="0"/>
              </a:spcAft>
              <a:buSzPts val="2400"/>
              <a:buChar char="◎"/>
            </a:pPr>
            <a:r>
              <a:rPr lang="en"/>
              <a:t>In our case, we use DataBindingUtil class in </a:t>
            </a:r>
            <a:r>
              <a:rPr b="1" lang="en"/>
              <a:t>TodoListAdapter. </a:t>
            </a:r>
            <a:r>
              <a:rPr lang="en"/>
              <a:t>Why ? because binding type is hidden under the inner class ViewHolder</a:t>
            </a:r>
            <a:endParaRPr/>
          </a:p>
        </p:txBody>
      </p:sp>
      <p:sp>
        <p:nvSpPr>
          <p:cNvPr id="245" name="Google Shape;245;p3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Modify The Adapter</a:t>
            </a:r>
            <a:endParaRPr/>
          </a:p>
        </p:txBody>
      </p:sp>
      <p:sp>
        <p:nvSpPr>
          <p:cNvPr id="251" name="Google Shape;251;p36"/>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Open the TodoListAdapter.kt</a:t>
            </a:r>
            <a:endParaRPr/>
          </a:p>
          <a:p>
            <a:pPr indent="-381000" lvl="0" marL="457200" rtl="0" algn="l">
              <a:spcBef>
                <a:spcPts val="0"/>
              </a:spcBef>
              <a:spcAft>
                <a:spcPts val="0"/>
              </a:spcAft>
              <a:buSzPts val="2400"/>
              <a:buChar char="◎"/>
            </a:pPr>
            <a:r>
              <a:rPr lang="en"/>
              <a:t>Change the ViewHolder parameter to Binding Class</a:t>
            </a:r>
            <a:endParaRPr/>
          </a:p>
          <a:p>
            <a:pPr indent="0" lvl="0" marL="0" rtl="0" algn="l">
              <a:spcBef>
                <a:spcPts val="600"/>
              </a:spcBef>
              <a:spcAft>
                <a:spcPts val="0"/>
              </a:spcAft>
              <a:buNone/>
            </a:pPr>
            <a:r>
              <a:rPr lang="en"/>
              <a:t>From this:</a:t>
            </a:r>
            <a:endParaRPr/>
          </a:p>
          <a:p>
            <a:pPr indent="0" lvl="0" marL="0" rtl="0" algn="l">
              <a:spcBef>
                <a:spcPts val="600"/>
              </a:spcBef>
              <a:spcAft>
                <a:spcPts val="0"/>
              </a:spcAft>
              <a:buNone/>
            </a:pPr>
            <a:r>
              <a:rPr lang="en" sz="1600">
                <a:latin typeface="Consolas"/>
                <a:ea typeface="Consolas"/>
                <a:cs typeface="Consolas"/>
                <a:sym typeface="Consolas"/>
              </a:rPr>
              <a:t>class TodoViewHolder(</a:t>
            </a:r>
            <a:r>
              <a:rPr b="1" lang="en" sz="1600">
                <a:solidFill>
                  <a:srgbClr val="FF0000"/>
                </a:solidFill>
                <a:latin typeface="Consolas"/>
                <a:ea typeface="Consolas"/>
                <a:cs typeface="Consolas"/>
                <a:sym typeface="Consolas"/>
              </a:rPr>
              <a:t>var view:View</a:t>
            </a:r>
            <a:r>
              <a:rPr lang="en" sz="1600">
                <a:latin typeface="Consolas"/>
                <a:ea typeface="Consolas"/>
                <a:cs typeface="Consolas"/>
                <a:sym typeface="Consolas"/>
              </a:rPr>
              <a:t>): RecyclerView.ViewHolder(</a:t>
            </a:r>
            <a:r>
              <a:rPr b="1" lang="en" sz="1600">
                <a:solidFill>
                  <a:srgbClr val="FF0000"/>
                </a:solidFill>
                <a:latin typeface="Consolas"/>
                <a:ea typeface="Consolas"/>
                <a:cs typeface="Consolas"/>
                <a:sym typeface="Consolas"/>
              </a:rPr>
              <a:t>view</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600"/>
              </a:spcBef>
              <a:spcAft>
                <a:spcPts val="0"/>
              </a:spcAft>
              <a:buNone/>
            </a:pPr>
            <a:br>
              <a:rPr lang="en"/>
            </a:br>
            <a:r>
              <a:rPr lang="en"/>
              <a:t>To this</a:t>
            </a:r>
            <a:endParaRPr/>
          </a:p>
          <a:p>
            <a:pPr indent="0" lvl="0" marL="0" rtl="0" algn="l">
              <a:spcBef>
                <a:spcPts val="600"/>
              </a:spcBef>
              <a:spcAft>
                <a:spcPts val="0"/>
              </a:spcAft>
              <a:buNone/>
            </a:pPr>
            <a:r>
              <a:rPr lang="en" sz="1600">
                <a:latin typeface="Consolas"/>
                <a:ea typeface="Consolas"/>
                <a:cs typeface="Consolas"/>
                <a:sym typeface="Consolas"/>
              </a:rPr>
              <a:t>class TodoViewHolder(</a:t>
            </a:r>
            <a:r>
              <a:rPr b="1" lang="en" sz="1600">
                <a:solidFill>
                  <a:srgbClr val="FF0000"/>
                </a:solidFill>
                <a:latin typeface="Consolas"/>
                <a:ea typeface="Consolas"/>
                <a:cs typeface="Consolas"/>
                <a:sym typeface="Consolas"/>
              </a:rPr>
              <a:t>var view:TodoItemLayoutBinding</a:t>
            </a:r>
            <a:r>
              <a:rPr lang="en" sz="1600">
                <a:latin typeface="Consolas"/>
                <a:ea typeface="Consolas"/>
                <a:cs typeface="Consolas"/>
                <a:sym typeface="Consolas"/>
              </a:rPr>
              <a:t>): </a:t>
            </a:r>
            <a:endParaRPr sz="1600">
              <a:latin typeface="Consolas"/>
              <a:ea typeface="Consolas"/>
              <a:cs typeface="Consolas"/>
              <a:sym typeface="Consolas"/>
            </a:endParaRPr>
          </a:p>
          <a:p>
            <a:pPr indent="0" lvl="0" marL="3200400" rtl="0" algn="l">
              <a:spcBef>
                <a:spcPts val="600"/>
              </a:spcBef>
              <a:spcAft>
                <a:spcPts val="0"/>
              </a:spcAft>
              <a:buNone/>
            </a:pPr>
            <a:r>
              <a:rPr lang="en" sz="1600">
                <a:latin typeface="Consolas"/>
                <a:ea typeface="Consolas"/>
                <a:cs typeface="Consolas"/>
                <a:sym typeface="Consolas"/>
              </a:rPr>
              <a:t>RecyclerView.ViewHolder(</a:t>
            </a:r>
            <a:r>
              <a:rPr b="1" lang="en" sz="1600">
                <a:solidFill>
                  <a:srgbClr val="FF0000"/>
                </a:solidFill>
                <a:latin typeface="Consolas"/>
                <a:ea typeface="Consolas"/>
                <a:cs typeface="Consolas"/>
                <a:sym typeface="Consolas"/>
              </a:rPr>
              <a:t>view.root</a:t>
            </a: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252" name="Google Shape;252;p3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Instantiate Binding Object</a:t>
            </a:r>
            <a:endParaRPr/>
          </a:p>
        </p:txBody>
      </p:sp>
      <p:sp>
        <p:nvSpPr>
          <p:cNvPr id="258" name="Google Shape;258;p37"/>
          <p:cNvSpPr txBox="1"/>
          <p:nvPr>
            <p:ph idx="1" type="body"/>
          </p:nvPr>
        </p:nvSpPr>
        <p:spPr>
          <a:xfrm>
            <a:off x="786150" y="1261700"/>
            <a:ext cx="81669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Consolas"/>
                <a:ea typeface="Consolas"/>
                <a:cs typeface="Consolas"/>
                <a:sym typeface="Consolas"/>
              </a:rPr>
              <a:t>override fun onCreateViewHolder(parent: ViewGroup, viewType: Int): TodoViewHolder {</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val inflater = LayoutInflater.from(parent.context)</a:t>
            </a:r>
            <a:endParaRPr sz="1600">
              <a:latin typeface="Consolas"/>
              <a:ea typeface="Consolas"/>
              <a:cs typeface="Consolas"/>
              <a:sym typeface="Consolas"/>
            </a:endParaRPr>
          </a:p>
          <a:p>
            <a:pPr indent="0" lvl="0" marL="0" rtl="0" algn="l">
              <a:spcBef>
                <a:spcPts val="600"/>
              </a:spcBef>
              <a:spcAft>
                <a:spcPts val="0"/>
              </a:spcAft>
              <a:buNone/>
            </a:pPr>
            <a:br>
              <a:rPr lang="en" sz="1600">
                <a:latin typeface="Consolas"/>
                <a:ea typeface="Consolas"/>
                <a:cs typeface="Consolas"/>
                <a:sym typeface="Consolas"/>
              </a:rPr>
            </a:br>
            <a:r>
              <a:rPr lang="en" sz="1600">
                <a:latin typeface="Consolas"/>
                <a:ea typeface="Consolas"/>
                <a:cs typeface="Consolas"/>
                <a:sym typeface="Consolas"/>
              </a:rPr>
              <a:t>        </a:t>
            </a:r>
            <a:r>
              <a:rPr b="1" lang="en" sz="1600">
                <a:latin typeface="Consolas"/>
                <a:ea typeface="Consolas"/>
                <a:cs typeface="Consolas"/>
                <a:sym typeface="Consolas"/>
              </a:rPr>
              <a:t>val view = DataBindingUtil.inflate&lt;TodoItemLayoutBinding&gt;</a:t>
            </a:r>
            <a:endParaRPr b="1" sz="1600">
              <a:latin typeface="Consolas"/>
              <a:ea typeface="Consolas"/>
              <a:cs typeface="Consolas"/>
              <a:sym typeface="Consolas"/>
            </a:endParaRPr>
          </a:p>
          <a:p>
            <a:pPr indent="457200" lvl="0" marL="1371600" rtl="0" algn="l">
              <a:spcBef>
                <a:spcPts val="600"/>
              </a:spcBef>
              <a:spcAft>
                <a:spcPts val="0"/>
              </a:spcAft>
              <a:buNone/>
            </a:pPr>
            <a:r>
              <a:rPr b="1" lang="en" sz="1600">
                <a:latin typeface="Consolas"/>
                <a:ea typeface="Consolas"/>
                <a:cs typeface="Consolas"/>
                <a:sym typeface="Consolas"/>
              </a:rPr>
              <a:t>  (inflater, R.layout.todo_item_layout, parent, false)</a:t>
            </a:r>
            <a:endParaRPr b="1"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a:t>
            </a:r>
            <a:endParaRPr sz="1600">
              <a:latin typeface="Consolas"/>
              <a:ea typeface="Consolas"/>
              <a:cs typeface="Consolas"/>
              <a:sym typeface="Consolas"/>
            </a:endParaRPr>
          </a:p>
          <a:p>
            <a:pPr indent="457200" lvl="0" marL="457200" rtl="0" algn="l">
              <a:spcBef>
                <a:spcPts val="600"/>
              </a:spcBef>
              <a:spcAft>
                <a:spcPts val="0"/>
              </a:spcAft>
              <a:buNone/>
            </a:pPr>
            <a:r>
              <a:rPr lang="en" sz="1600">
                <a:latin typeface="Consolas"/>
                <a:ea typeface="Consolas"/>
                <a:cs typeface="Consolas"/>
                <a:sym typeface="Consolas"/>
              </a:rPr>
              <a:t>return TodoViewHolder(view)</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600"/>
              </a:spcBef>
              <a:spcAft>
                <a:spcPts val="0"/>
              </a:spcAft>
              <a:buNone/>
            </a:pPr>
            <a:r>
              <a:t/>
            </a:r>
            <a:endParaRPr sz="1600">
              <a:latin typeface="Consolas"/>
              <a:ea typeface="Consolas"/>
              <a:cs typeface="Consolas"/>
              <a:sym typeface="Consolas"/>
            </a:endParaRPr>
          </a:p>
        </p:txBody>
      </p:sp>
      <p:sp>
        <p:nvSpPr>
          <p:cNvPr id="259" name="Google Shape;259;p3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p37"/>
          <p:cNvSpPr txBox="1"/>
          <p:nvPr>
            <p:ph idx="4294967295" type="body"/>
          </p:nvPr>
        </p:nvSpPr>
        <p:spPr>
          <a:xfrm>
            <a:off x="5637438" y="3500925"/>
            <a:ext cx="29235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Inflater</a:t>
            </a:r>
            <a:endParaRPr b="1" sz="1800"/>
          </a:p>
          <a:p>
            <a:pPr indent="0" lvl="0" marL="0" rtl="0" algn="l">
              <a:spcBef>
                <a:spcPts val="600"/>
              </a:spcBef>
              <a:spcAft>
                <a:spcPts val="0"/>
              </a:spcAft>
              <a:buNone/>
            </a:pPr>
            <a:r>
              <a:rPr lang="en" sz="1200"/>
              <a:t>Replace the original inflate layout with DataBindingUtil inflation method. Therefore the </a:t>
            </a:r>
            <a:r>
              <a:rPr b="1" lang="en" sz="1200"/>
              <a:t>view object now can access any variable defined in layout</a:t>
            </a:r>
            <a:endParaRPr b="1" sz="1200"/>
          </a:p>
          <a:p>
            <a:pPr indent="0" lvl="0" marL="0" rtl="0" algn="l">
              <a:spcBef>
                <a:spcPts val="600"/>
              </a:spcBef>
              <a:spcAft>
                <a:spcPts val="0"/>
              </a:spcAft>
              <a:buNone/>
            </a:pPr>
            <a:r>
              <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Instantiate Todo Variable</a:t>
            </a:r>
            <a:endParaRPr/>
          </a:p>
        </p:txBody>
      </p:sp>
      <p:sp>
        <p:nvSpPr>
          <p:cNvPr id="266" name="Google Shape;266;p38"/>
          <p:cNvSpPr txBox="1"/>
          <p:nvPr>
            <p:ph idx="1" type="body"/>
          </p:nvPr>
        </p:nvSpPr>
        <p:spPr>
          <a:xfrm>
            <a:off x="786150" y="1261700"/>
            <a:ext cx="81669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The layout contains todo variable (object)</a:t>
            </a:r>
            <a:endParaRPr/>
          </a:p>
          <a:p>
            <a:pPr indent="-381000" lvl="0" marL="457200" rtl="0" algn="l">
              <a:spcBef>
                <a:spcPts val="0"/>
              </a:spcBef>
              <a:spcAft>
                <a:spcPts val="0"/>
              </a:spcAft>
              <a:buSzPts val="2400"/>
              <a:buChar char="◎"/>
            </a:pPr>
            <a:r>
              <a:rPr lang="en"/>
              <a:t>Instantiate this object to make data binding works properly</a:t>
            </a:r>
            <a:endParaRPr/>
          </a:p>
          <a:p>
            <a:pPr indent="-381000" lvl="0" marL="457200" rtl="0" algn="l">
              <a:spcBef>
                <a:spcPts val="0"/>
              </a:spcBef>
              <a:spcAft>
                <a:spcPts val="0"/>
              </a:spcAft>
              <a:buSzPts val="2400"/>
              <a:buChar char="◎"/>
            </a:pPr>
            <a:r>
              <a:rPr lang="en"/>
              <a:t>Comment everything inside the onBindViewHolder</a:t>
            </a:r>
            <a:endParaRPr/>
          </a:p>
          <a:p>
            <a:pPr indent="0" lvl="0" marL="457200" rtl="0" algn="l">
              <a:spcBef>
                <a:spcPts val="600"/>
              </a:spcBef>
              <a:spcAft>
                <a:spcPts val="0"/>
              </a:spcAft>
              <a:buNone/>
            </a:pPr>
            <a:r>
              <a:t/>
            </a:r>
            <a:endParaRPr/>
          </a:p>
          <a:p>
            <a:pPr indent="0" lvl="0" marL="0" rtl="0" algn="l">
              <a:spcBef>
                <a:spcPts val="600"/>
              </a:spcBef>
              <a:spcAft>
                <a:spcPts val="0"/>
              </a:spcAft>
              <a:buNone/>
            </a:pPr>
            <a:r>
              <a:rPr lang="en" sz="1600">
                <a:latin typeface="Consolas"/>
                <a:ea typeface="Consolas"/>
                <a:cs typeface="Consolas"/>
                <a:sym typeface="Consolas"/>
              </a:rPr>
              <a:t>override fun onBindViewHolder(holder: TodoViewHolder, position: Int) {</a:t>
            </a:r>
            <a:endParaRPr sz="1600">
              <a:latin typeface="Consolas"/>
              <a:ea typeface="Consolas"/>
              <a:cs typeface="Consolas"/>
              <a:sym typeface="Consolas"/>
            </a:endParaRPr>
          </a:p>
          <a:p>
            <a:pPr indent="457200" lvl="0" marL="0" rtl="0" algn="l">
              <a:spcBef>
                <a:spcPts val="600"/>
              </a:spcBef>
              <a:spcAft>
                <a:spcPts val="0"/>
              </a:spcAft>
              <a:buNone/>
            </a:pPr>
            <a:r>
              <a:rPr b="1" lang="en" sz="1600">
                <a:solidFill>
                  <a:schemeClr val="accent2"/>
                </a:solidFill>
                <a:latin typeface="Consolas"/>
                <a:ea typeface="Consolas"/>
                <a:cs typeface="Consolas"/>
                <a:sym typeface="Consolas"/>
              </a:rPr>
              <a:t>holder.view.todo = todoList[position]</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267" name="Google Shape;267;p3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38"/>
          <p:cNvSpPr txBox="1"/>
          <p:nvPr>
            <p:ph idx="4294967295" type="body"/>
          </p:nvPr>
        </p:nvSpPr>
        <p:spPr>
          <a:xfrm>
            <a:off x="5637438" y="3500925"/>
            <a:ext cx="29235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Instantiate Todo</a:t>
            </a:r>
            <a:endParaRPr b="1" sz="1800"/>
          </a:p>
          <a:p>
            <a:pPr indent="0" lvl="0" marL="0" rtl="0" algn="l">
              <a:spcBef>
                <a:spcPts val="600"/>
              </a:spcBef>
              <a:spcAft>
                <a:spcPts val="0"/>
              </a:spcAft>
              <a:buNone/>
            </a:pPr>
            <a:r>
              <a:rPr lang="en" sz="1200"/>
              <a:t>Access particular todo object based on position and set it into the variable todo in view</a:t>
            </a:r>
            <a:endParaRPr b="1" sz="1200"/>
          </a:p>
          <a:p>
            <a:pPr indent="0" lvl="0" marL="0" rtl="0" algn="l">
              <a:spcBef>
                <a:spcPts val="600"/>
              </a:spcBef>
              <a:spcAft>
                <a:spcPts val="0"/>
              </a:spcAft>
              <a:buNone/>
            </a:pPr>
            <a:r>
              <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Binding Works</a:t>
            </a:r>
            <a:endParaRPr/>
          </a:p>
        </p:txBody>
      </p:sp>
      <p:sp>
        <p:nvSpPr>
          <p:cNvPr id="274" name="Google Shape;274;p39"/>
          <p:cNvSpPr txBox="1"/>
          <p:nvPr>
            <p:ph idx="1" type="body"/>
          </p:nvPr>
        </p:nvSpPr>
        <p:spPr>
          <a:xfrm>
            <a:off x="786150" y="1033100"/>
            <a:ext cx="81669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Consolas"/>
                <a:ea typeface="Consolas"/>
                <a:cs typeface="Consolas"/>
                <a:sym typeface="Consolas"/>
              </a:rPr>
              <a:t>&lt;v</a:t>
            </a:r>
            <a:r>
              <a:rPr lang="en" sz="1600">
                <a:latin typeface="Consolas"/>
                <a:ea typeface="Consolas"/>
                <a:cs typeface="Consolas"/>
                <a:sym typeface="Consolas"/>
              </a:rPr>
              <a:t>ariable</a:t>
            </a:r>
            <a:r>
              <a:rPr lang="en" sz="1600">
                <a:latin typeface="Consolas"/>
                <a:ea typeface="Consolas"/>
                <a:cs typeface="Consolas"/>
                <a:sym typeface="Consolas"/>
              </a:rPr>
              <a:t> </a:t>
            </a:r>
            <a:r>
              <a:rPr b="1" lang="en" sz="1600">
                <a:latin typeface="Consolas"/>
                <a:ea typeface="Consolas"/>
                <a:cs typeface="Consolas"/>
                <a:sym typeface="Consolas"/>
              </a:rPr>
              <a:t>name="todo"</a:t>
            </a:r>
            <a:r>
              <a:rPr lang="en" sz="1600">
                <a:latin typeface="Consolas"/>
                <a:ea typeface="Consolas"/>
                <a:cs typeface="Consolas"/>
                <a:sym typeface="Consolas"/>
              </a:rPr>
              <a:t> type="com.jitusolution.todoapp.model.Todo" /&gt;</a:t>
            </a:r>
            <a:endParaRPr sz="1600">
              <a:latin typeface="Consolas"/>
              <a:ea typeface="Consolas"/>
              <a:cs typeface="Consolas"/>
              <a:sym typeface="Consolas"/>
            </a:endParaRPr>
          </a:p>
          <a:p>
            <a:pPr indent="0" lvl="0" marL="0" rtl="0" algn="l">
              <a:spcBef>
                <a:spcPts val="600"/>
              </a:spcBef>
              <a:spcAft>
                <a:spcPts val="0"/>
              </a:spcAft>
              <a:buNone/>
            </a:pPr>
            <a:br>
              <a:rPr lang="en" sz="1600">
                <a:latin typeface="Consolas"/>
                <a:ea typeface="Consolas"/>
                <a:cs typeface="Consolas"/>
                <a:sym typeface="Consolas"/>
              </a:rPr>
            </a:br>
            <a:br>
              <a:rPr lang="en" sz="1600">
                <a:latin typeface="Consolas"/>
                <a:ea typeface="Consolas"/>
                <a:cs typeface="Consolas"/>
                <a:sym typeface="Consolas"/>
              </a:rPr>
            </a:br>
            <a:br>
              <a:rPr lang="en" sz="1600">
                <a:latin typeface="Consolas"/>
                <a:ea typeface="Consolas"/>
                <a:cs typeface="Consolas"/>
                <a:sym typeface="Consolas"/>
              </a:rPr>
            </a:br>
            <a:br>
              <a:rPr lang="en" sz="1600">
                <a:latin typeface="Consolas"/>
                <a:ea typeface="Consolas"/>
                <a:cs typeface="Consolas"/>
                <a:sym typeface="Consolas"/>
              </a:rPr>
            </a:br>
            <a:r>
              <a:rPr lang="en" sz="1600">
                <a:latin typeface="Consolas"/>
                <a:ea typeface="Consolas"/>
                <a:cs typeface="Consolas"/>
                <a:sym typeface="Consolas"/>
              </a:rPr>
              <a:t>&lt;CheckBox</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android:id="@+id/checkTask"</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 . .</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android:text="</a:t>
            </a:r>
            <a:r>
              <a:rPr b="1" lang="en" sz="1600">
                <a:latin typeface="Consolas"/>
                <a:ea typeface="Consolas"/>
                <a:cs typeface="Consolas"/>
                <a:sym typeface="Consolas"/>
              </a:rPr>
              <a:t>@{todo.title}</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 . .</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&lt;/CheckBox&gt;</a:t>
            </a:r>
            <a:endParaRPr sz="1600">
              <a:latin typeface="Consolas"/>
              <a:ea typeface="Consolas"/>
              <a:cs typeface="Consolas"/>
              <a:sym typeface="Consolas"/>
            </a:endParaRPr>
          </a:p>
          <a:p>
            <a:pPr indent="0" lvl="0" marL="0" rtl="0" algn="l">
              <a:spcBef>
                <a:spcPts val="600"/>
              </a:spcBef>
              <a:spcAft>
                <a:spcPts val="0"/>
              </a:spcAft>
              <a:buNone/>
            </a:pPr>
            <a:r>
              <a:t/>
            </a:r>
            <a:endParaRPr sz="1600">
              <a:latin typeface="Consolas"/>
              <a:ea typeface="Consolas"/>
              <a:cs typeface="Consolas"/>
              <a:sym typeface="Consolas"/>
            </a:endParaRPr>
          </a:p>
          <a:p>
            <a:pPr indent="0" lvl="0" marL="0" rtl="0" algn="l">
              <a:spcBef>
                <a:spcPts val="600"/>
              </a:spcBef>
              <a:spcAft>
                <a:spcPts val="0"/>
              </a:spcAft>
              <a:buNone/>
            </a:pPr>
            <a:r>
              <a:t/>
            </a:r>
            <a:endParaRPr sz="1600">
              <a:latin typeface="Consolas"/>
              <a:ea typeface="Consolas"/>
              <a:cs typeface="Consolas"/>
              <a:sym typeface="Consolas"/>
            </a:endParaRPr>
          </a:p>
          <a:p>
            <a:pPr indent="0" lvl="0" marL="0" rtl="0" algn="l">
              <a:spcBef>
                <a:spcPts val="600"/>
              </a:spcBef>
              <a:spcAft>
                <a:spcPts val="0"/>
              </a:spcAft>
              <a:buNone/>
            </a:pPr>
            <a:r>
              <a:t/>
            </a:r>
            <a:endParaRPr sz="1600">
              <a:latin typeface="Consolas"/>
              <a:ea typeface="Consolas"/>
              <a:cs typeface="Consolas"/>
              <a:sym typeface="Consolas"/>
            </a:endParaRPr>
          </a:p>
          <a:p>
            <a:pPr indent="0" lvl="0" marL="0" rtl="0" algn="l">
              <a:spcBef>
                <a:spcPts val="600"/>
              </a:spcBef>
              <a:spcAft>
                <a:spcPts val="0"/>
              </a:spcAft>
              <a:buNone/>
            </a:pPr>
            <a:r>
              <a:t/>
            </a:r>
            <a:endParaRPr sz="1600">
              <a:latin typeface="Consolas"/>
              <a:ea typeface="Consolas"/>
              <a:cs typeface="Consolas"/>
              <a:sym typeface="Consolas"/>
            </a:endParaRPr>
          </a:p>
        </p:txBody>
      </p:sp>
      <p:sp>
        <p:nvSpPr>
          <p:cNvPr id="275" name="Google Shape;275;p3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6" name="Google Shape;276;p39"/>
          <p:cNvSpPr txBox="1"/>
          <p:nvPr>
            <p:ph idx="4294967295" type="body"/>
          </p:nvPr>
        </p:nvSpPr>
        <p:spPr>
          <a:xfrm>
            <a:off x="5982563" y="1986825"/>
            <a:ext cx="29235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Todo Variable</a:t>
            </a:r>
            <a:endParaRPr b="1" sz="1800"/>
          </a:p>
          <a:p>
            <a:pPr indent="0" lvl="0" marL="0" rtl="0" algn="l">
              <a:spcBef>
                <a:spcPts val="600"/>
              </a:spcBef>
              <a:spcAft>
                <a:spcPts val="0"/>
              </a:spcAft>
              <a:buNone/>
            </a:pPr>
            <a:r>
              <a:rPr lang="en" sz="1200"/>
              <a:t>Since the todo object now bindable, the title property should displayed automatically, without needs the use of findViewById methods</a:t>
            </a:r>
            <a:endParaRPr b="1" sz="1200"/>
          </a:p>
          <a:p>
            <a:pPr indent="0" lvl="0" marL="0" rtl="0" algn="l">
              <a:spcBef>
                <a:spcPts val="600"/>
              </a:spcBef>
              <a:spcAft>
                <a:spcPts val="0"/>
              </a:spcAft>
              <a:buNone/>
            </a:pPr>
            <a:r>
              <a:t/>
            </a:r>
            <a:endParaRPr sz="1200"/>
          </a:p>
        </p:txBody>
      </p:sp>
      <p:cxnSp>
        <p:nvCxnSpPr>
          <p:cNvPr id="277" name="Google Shape;277;p39"/>
          <p:cNvCxnSpPr/>
          <p:nvPr/>
        </p:nvCxnSpPr>
        <p:spPr>
          <a:xfrm>
            <a:off x="2511875" y="1514100"/>
            <a:ext cx="2560500" cy="2015100"/>
          </a:xfrm>
          <a:prstGeom prst="curvedConnector3">
            <a:avLst>
              <a:gd fmla="val 112179" name="adj1"/>
            </a:avLst>
          </a:prstGeom>
          <a:noFill/>
          <a:ln cap="flat" cmpd="sng" w="28575">
            <a:solidFill>
              <a:schemeClr val="accent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4</a:t>
            </a:r>
            <a:r>
              <a:rPr lang="en" sz="6000">
                <a:solidFill>
                  <a:schemeClr val="accent4"/>
                </a:solidFill>
              </a:rPr>
              <a:t>.</a:t>
            </a:r>
            <a:endParaRPr sz="6000">
              <a:solidFill>
                <a:schemeClr val="accent4"/>
              </a:solidFill>
            </a:endParaRPr>
          </a:p>
          <a:p>
            <a:pPr indent="0" lvl="0" marL="0" rtl="0" algn="l">
              <a:spcBef>
                <a:spcPts val="0"/>
              </a:spcBef>
              <a:spcAft>
                <a:spcPts val="0"/>
              </a:spcAft>
              <a:buNone/>
            </a:pPr>
            <a:r>
              <a:rPr lang="en"/>
              <a:t>Listener Binding</a:t>
            </a:r>
            <a:endParaRPr/>
          </a:p>
        </p:txBody>
      </p:sp>
      <p:sp>
        <p:nvSpPr>
          <p:cNvPr id="283" name="Google Shape;283;p40"/>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4" name="Google Shape;284;p40"/>
          <p:cNvPicPr preferRelativeResize="0"/>
          <p:nvPr/>
        </p:nvPicPr>
        <p:blipFill>
          <a:blip r:embed="rId3">
            <a:alphaModFix/>
          </a:blip>
          <a:stretch>
            <a:fillRect/>
          </a:stretch>
        </p:blipFill>
        <p:spPr>
          <a:xfrm>
            <a:off x="1882013" y="3841371"/>
            <a:ext cx="5379974" cy="993925"/>
          </a:xfrm>
          <a:prstGeom prst="rect">
            <a:avLst/>
          </a:prstGeom>
          <a:noFill/>
          <a:ln>
            <a:noFill/>
          </a:ln>
        </p:spPr>
      </p:pic>
      <p:sp>
        <p:nvSpPr>
          <p:cNvPr id="285" name="Google Shape;285;p40"/>
          <p:cNvSpPr txBox="1"/>
          <p:nvPr>
            <p:ph idx="4294967295" type="body"/>
          </p:nvPr>
        </p:nvSpPr>
        <p:spPr>
          <a:xfrm>
            <a:off x="1049700" y="2721925"/>
            <a:ext cx="29235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Checked Checkbox</a:t>
            </a:r>
            <a:endParaRPr b="1" sz="1800"/>
          </a:p>
          <a:p>
            <a:pPr indent="0" lvl="0" marL="0" rtl="0" algn="l">
              <a:spcBef>
                <a:spcPts val="600"/>
              </a:spcBef>
              <a:spcAft>
                <a:spcPts val="0"/>
              </a:spcAft>
              <a:buNone/>
            </a:pPr>
            <a:r>
              <a:rPr lang="en" sz="1200"/>
              <a:t>Listener </a:t>
            </a:r>
            <a:r>
              <a:rPr lang="en" sz="1200"/>
              <a:t>binding for this checkbox</a:t>
            </a:r>
            <a:endParaRPr sz="1200"/>
          </a:p>
          <a:p>
            <a:pPr indent="0" lvl="0" marL="0" rtl="0" algn="l">
              <a:spcBef>
                <a:spcPts val="600"/>
              </a:spcBef>
              <a:spcAft>
                <a:spcPts val="0"/>
              </a:spcAft>
              <a:buNone/>
            </a:pPr>
            <a:r>
              <a:t/>
            </a:r>
            <a:endParaRPr sz="1200"/>
          </a:p>
        </p:txBody>
      </p:sp>
      <p:cxnSp>
        <p:nvCxnSpPr>
          <p:cNvPr id="286" name="Google Shape;286;p40"/>
          <p:cNvCxnSpPr>
            <a:stCxn id="285" idx="2"/>
          </p:cNvCxnSpPr>
          <p:nvPr/>
        </p:nvCxnSpPr>
        <p:spPr>
          <a:xfrm rot="5400000">
            <a:off x="2223750" y="3887125"/>
            <a:ext cx="535500" cy="39900"/>
          </a:xfrm>
          <a:prstGeom prst="curvedConnector3">
            <a:avLst>
              <a:gd fmla="val 50000" name="adj1"/>
            </a:avLst>
          </a:prstGeom>
          <a:noFill/>
          <a:ln cap="flat" cmpd="sng" w="28575">
            <a:solidFill>
              <a:schemeClr val="accent3"/>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Binding Library</a:t>
            </a:r>
            <a:endParaRPr/>
          </a:p>
        </p:txBody>
      </p:sp>
      <p:sp>
        <p:nvSpPr>
          <p:cNvPr id="83" name="Google Shape;83;p14"/>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Data Binding Library is a support library that allows you to </a:t>
            </a:r>
            <a:r>
              <a:rPr b="1" lang="en"/>
              <a:t>bind UI components</a:t>
            </a:r>
            <a:r>
              <a:rPr lang="en"/>
              <a:t> in your layouts to data sources in your app using a </a:t>
            </a:r>
            <a:r>
              <a:rPr b="1" lang="en"/>
              <a:t>declarative format</a:t>
            </a:r>
            <a:r>
              <a:rPr lang="en"/>
              <a:t> rather than programmatically.</a:t>
            </a:r>
            <a:endParaRPr/>
          </a:p>
        </p:txBody>
      </p:sp>
      <p:sp>
        <p:nvSpPr>
          <p:cNvPr id="84" name="Google Shape;84;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 Task Binding</a:t>
            </a:r>
            <a:endParaRPr/>
          </a:p>
        </p:txBody>
      </p:sp>
      <p:sp>
        <p:nvSpPr>
          <p:cNvPr id="292" name="Google Shape;292;p41"/>
          <p:cNvSpPr txBox="1"/>
          <p:nvPr>
            <p:ph idx="1" type="body"/>
          </p:nvPr>
        </p:nvSpPr>
        <p:spPr>
          <a:xfrm>
            <a:off x="786150" y="1109300"/>
            <a:ext cx="75081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Next, implement listener binding for Check Task action</a:t>
            </a:r>
            <a:endParaRPr/>
          </a:p>
          <a:p>
            <a:pPr indent="-381000" lvl="0" marL="457200" rtl="0" algn="l">
              <a:spcBef>
                <a:spcPts val="0"/>
              </a:spcBef>
              <a:spcAft>
                <a:spcPts val="0"/>
              </a:spcAft>
              <a:buSzPts val="2400"/>
              <a:buChar char="◎"/>
            </a:pPr>
            <a:r>
              <a:rPr lang="en"/>
              <a:t>Listener bindings are binding expressions that run when an event happens</a:t>
            </a:r>
            <a:endParaRPr/>
          </a:p>
          <a:p>
            <a:pPr indent="-381000" lvl="0" marL="457200" rtl="0" algn="l">
              <a:spcBef>
                <a:spcPts val="0"/>
              </a:spcBef>
              <a:spcAft>
                <a:spcPts val="0"/>
              </a:spcAft>
              <a:buSzPts val="2400"/>
              <a:buChar char="◎"/>
            </a:pPr>
            <a:r>
              <a:rPr lang="en"/>
              <a:t>Originally</a:t>
            </a:r>
            <a:r>
              <a:rPr lang="en"/>
              <a:t> a CheckedChanged listener was applied in the adapter. It requires access to the Todo object.</a:t>
            </a:r>
            <a:endParaRPr/>
          </a:p>
          <a:p>
            <a:pPr indent="-381000" lvl="0" marL="457200" rtl="0" algn="l">
              <a:spcBef>
                <a:spcPts val="0"/>
              </a:spcBef>
              <a:spcAft>
                <a:spcPts val="0"/>
              </a:spcAft>
              <a:buSzPts val="2400"/>
              <a:buChar char="◎"/>
            </a:pPr>
            <a:r>
              <a:rPr lang="en"/>
              <a:t>To change this into listener binding, first we need to a custom </a:t>
            </a:r>
            <a:r>
              <a:rPr b="1" lang="en"/>
              <a:t>listener </a:t>
            </a:r>
            <a:r>
              <a:rPr lang="en"/>
              <a:t>in form of </a:t>
            </a:r>
            <a:r>
              <a:rPr b="1" lang="en"/>
              <a:t>interfaces</a:t>
            </a:r>
            <a:endParaRPr b="1"/>
          </a:p>
        </p:txBody>
      </p:sp>
      <p:sp>
        <p:nvSpPr>
          <p:cNvPr id="293" name="Google Shape;293;p4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Create Interfaces Files</a:t>
            </a:r>
            <a:endParaRPr/>
          </a:p>
        </p:txBody>
      </p:sp>
      <p:sp>
        <p:nvSpPr>
          <p:cNvPr id="299" name="Google Shape;299;p42"/>
          <p:cNvSpPr txBox="1"/>
          <p:nvPr>
            <p:ph idx="1" type="body"/>
          </p:nvPr>
        </p:nvSpPr>
        <p:spPr>
          <a:xfrm>
            <a:off x="786150" y="1109300"/>
            <a:ext cx="75081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Right click on the View package, choose new &gt; Kotlin file/class</a:t>
            </a:r>
            <a:endParaRPr/>
          </a:p>
          <a:p>
            <a:pPr indent="-381000" lvl="0" marL="457200" rtl="0" algn="l">
              <a:spcBef>
                <a:spcPts val="0"/>
              </a:spcBef>
              <a:spcAft>
                <a:spcPts val="0"/>
              </a:spcAft>
              <a:buSzPts val="2400"/>
              <a:buChar char="◎"/>
            </a:pPr>
            <a:r>
              <a:rPr lang="en"/>
              <a:t>Choose “File”</a:t>
            </a:r>
            <a:endParaRPr/>
          </a:p>
          <a:p>
            <a:pPr indent="-381000" lvl="0" marL="457200" rtl="0" algn="l">
              <a:spcBef>
                <a:spcPts val="0"/>
              </a:spcBef>
              <a:spcAft>
                <a:spcPts val="0"/>
              </a:spcAft>
              <a:buSzPts val="2400"/>
              <a:buChar char="◎"/>
            </a:pPr>
            <a:r>
              <a:rPr lang="en"/>
              <a:t>Name it as “Interfaces”</a:t>
            </a:r>
            <a:endParaRPr/>
          </a:p>
        </p:txBody>
      </p:sp>
      <p:sp>
        <p:nvSpPr>
          <p:cNvPr id="300" name="Google Shape;300;p4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42"/>
          <p:cNvPicPr preferRelativeResize="0"/>
          <p:nvPr/>
        </p:nvPicPr>
        <p:blipFill>
          <a:blip r:embed="rId3">
            <a:alphaModFix/>
          </a:blip>
          <a:stretch>
            <a:fillRect/>
          </a:stretch>
        </p:blipFill>
        <p:spPr>
          <a:xfrm>
            <a:off x="1363997" y="3005950"/>
            <a:ext cx="3650975" cy="1485150"/>
          </a:xfrm>
          <a:prstGeom prst="rect">
            <a:avLst/>
          </a:prstGeom>
          <a:noFill/>
          <a:ln>
            <a:noFill/>
          </a:ln>
        </p:spPr>
      </p:pic>
      <p:sp>
        <p:nvSpPr>
          <p:cNvPr id="302" name="Google Shape;302;p42"/>
          <p:cNvSpPr txBox="1"/>
          <p:nvPr>
            <p:ph idx="4294967295" type="body"/>
          </p:nvPr>
        </p:nvSpPr>
        <p:spPr>
          <a:xfrm>
            <a:off x="5537238" y="3289825"/>
            <a:ext cx="29235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Why Not Interface Type?</a:t>
            </a:r>
            <a:endParaRPr b="1" sz="1800"/>
          </a:p>
          <a:p>
            <a:pPr indent="0" lvl="0" marL="0" rtl="0" algn="l">
              <a:spcBef>
                <a:spcPts val="600"/>
              </a:spcBef>
              <a:spcAft>
                <a:spcPts val="0"/>
              </a:spcAft>
              <a:buNone/>
            </a:pPr>
            <a:r>
              <a:rPr lang="en" sz="1200"/>
              <a:t>Because we will create more than one interface and stored in single file</a:t>
            </a:r>
            <a:endParaRPr b="1" sz="1200"/>
          </a:p>
          <a:p>
            <a:pPr indent="0" lvl="0" marL="0" rtl="0" algn="l">
              <a:spcBef>
                <a:spcPts val="600"/>
              </a:spcBef>
              <a:spcAft>
                <a:spcPts val="0"/>
              </a:spcAft>
              <a:buNone/>
            </a:pPr>
            <a:r>
              <a:t/>
            </a: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Create CheckedChage Listener Interface</a:t>
            </a:r>
            <a:endParaRPr/>
          </a:p>
        </p:txBody>
      </p:sp>
      <p:sp>
        <p:nvSpPr>
          <p:cNvPr id="308" name="Google Shape;308;p43"/>
          <p:cNvSpPr txBox="1"/>
          <p:nvPr>
            <p:ph idx="1" type="body"/>
          </p:nvPr>
        </p:nvSpPr>
        <p:spPr>
          <a:xfrm>
            <a:off x="786150" y="1261700"/>
            <a:ext cx="80202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latin typeface="Consolas"/>
                <a:ea typeface="Consolas"/>
                <a:cs typeface="Consolas"/>
                <a:sym typeface="Consolas"/>
              </a:rPr>
              <a:t>interface TodoCheckedChangeListener {</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    fun onCheckChanged(cb: CompoundButton, </a:t>
            </a:r>
            <a:endParaRPr b="1" sz="1600">
              <a:latin typeface="Consolas"/>
              <a:ea typeface="Consolas"/>
              <a:cs typeface="Consolas"/>
              <a:sym typeface="Consolas"/>
            </a:endParaRPr>
          </a:p>
          <a:p>
            <a:pPr indent="0" lvl="0" marL="2286000" rtl="0" algn="l">
              <a:spcBef>
                <a:spcPts val="600"/>
              </a:spcBef>
              <a:spcAft>
                <a:spcPts val="0"/>
              </a:spcAft>
              <a:buNone/>
            </a:pPr>
            <a:r>
              <a:rPr b="1" lang="en" sz="1600">
                <a:latin typeface="Consolas"/>
                <a:ea typeface="Consolas"/>
                <a:cs typeface="Consolas"/>
                <a:sym typeface="Consolas"/>
              </a:rPr>
              <a:t>   isChecked:Boolean, </a:t>
            </a:r>
            <a:endParaRPr b="1" sz="1600">
              <a:latin typeface="Consolas"/>
              <a:ea typeface="Consolas"/>
              <a:cs typeface="Consolas"/>
              <a:sym typeface="Consolas"/>
            </a:endParaRPr>
          </a:p>
          <a:p>
            <a:pPr indent="0" lvl="0" marL="2286000" rtl="0" algn="l">
              <a:spcBef>
                <a:spcPts val="600"/>
              </a:spcBef>
              <a:spcAft>
                <a:spcPts val="0"/>
              </a:spcAft>
              <a:buNone/>
            </a:pPr>
            <a:r>
              <a:rPr b="1" lang="en" sz="1600">
                <a:latin typeface="Consolas"/>
                <a:ea typeface="Consolas"/>
                <a:cs typeface="Consolas"/>
                <a:sym typeface="Consolas"/>
              </a:rPr>
              <a:t>   obj: Todo)</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a:t>
            </a:r>
            <a:endParaRPr b="1" sz="1600">
              <a:latin typeface="Consolas"/>
              <a:ea typeface="Consolas"/>
              <a:cs typeface="Consolas"/>
              <a:sym typeface="Consolas"/>
            </a:endParaRPr>
          </a:p>
          <a:p>
            <a:pPr indent="0" lvl="0" marL="0" rtl="0" algn="l">
              <a:spcBef>
                <a:spcPts val="600"/>
              </a:spcBef>
              <a:spcAft>
                <a:spcPts val="0"/>
              </a:spcAft>
              <a:buNone/>
            </a:pPr>
            <a:r>
              <a:t/>
            </a:r>
            <a:endParaRPr b="1" sz="1600">
              <a:latin typeface="Consolas"/>
              <a:ea typeface="Consolas"/>
              <a:cs typeface="Consolas"/>
              <a:sym typeface="Consolas"/>
            </a:endParaRPr>
          </a:p>
        </p:txBody>
      </p:sp>
      <p:sp>
        <p:nvSpPr>
          <p:cNvPr id="309" name="Google Shape;309;p4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0" name="Google Shape;310;p43"/>
          <p:cNvSpPr txBox="1"/>
          <p:nvPr>
            <p:ph idx="4294967295" type="body"/>
          </p:nvPr>
        </p:nvSpPr>
        <p:spPr>
          <a:xfrm>
            <a:off x="5314563" y="3144675"/>
            <a:ext cx="29235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Checked Change Listener</a:t>
            </a:r>
            <a:endParaRPr b="1" sz="1800"/>
          </a:p>
          <a:p>
            <a:pPr indent="0" lvl="0" marL="0" rtl="0" algn="l">
              <a:spcBef>
                <a:spcPts val="600"/>
              </a:spcBef>
              <a:spcAft>
                <a:spcPts val="0"/>
              </a:spcAft>
              <a:buNone/>
            </a:pPr>
            <a:r>
              <a:rPr lang="en" sz="1200"/>
              <a:t>We define a function of CheckChanged and it requires three parameter: the checkbox, the boolean that return checkbox status, the Todo object</a:t>
            </a:r>
            <a:endParaRPr b="1" sz="1200"/>
          </a:p>
          <a:p>
            <a:pPr indent="0" lvl="0" marL="0" rtl="0" algn="l">
              <a:spcBef>
                <a:spcPts val="600"/>
              </a:spcBef>
              <a:spcAft>
                <a:spcPts val="0"/>
              </a:spcAft>
              <a:buNone/>
            </a:pPr>
            <a:r>
              <a:t/>
            </a: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Define The Listener in Layout</a:t>
            </a:r>
            <a:endParaRPr/>
          </a:p>
        </p:txBody>
      </p:sp>
      <p:sp>
        <p:nvSpPr>
          <p:cNvPr id="316" name="Google Shape;316;p44"/>
          <p:cNvSpPr txBox="1"/>
          <p:nvPr>
            <p:ph idx="1" type="body"/>
          </p:nvPr>
        </p:nvSpPr>
        <p:spPr>
          <a:xfrm>
            <a:off x="786150" y="1109300"/>
            <a:ext cx="80202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Go back to todo_item_layout.xml</a:t>
            </a:r>
            <a:endParaRPr/>
          </a:p>
          <a:p>
            <a:pPr indent="-381000" lvl="0" marL="457200" rtl="0" algn="l">
              <a:spcBef>
                <a:spcPts val="0"/>
              </a:spcBef>
              <a:spcAft>
                <a:spcPts val="0"/>
              </a:spcAft>
              <a:buSzPts val="2400"/>
              <a:buChar char="◎"/>
            </a:pPr>
            <a:r>
              <a:rPr lang="en"/>
              <a:t>Create a new variable that refer to the listener</a:t>
            </a:r>
            <a:endParaRPr/>
          </a:p>
          <a:p>
            <a:pPr indent="0" lvl="0" marL="0" rtl="0" algn="l">
              <a:spcBef>
                <a:spcPts val="600"/>
              </a:spcBef>
              <a:spcAft>
                <a:spcPts val="0"/>
              </a:spcAft>
              <a:buNone/>
            </a:pPr>
            <a:r>
              <a:rPr lang="en"/>
              <a:t> </a:t>
            </a:r>
            <a:r>
              <a:rPr b="1" lang="en" sz="1600">
                <a:solidFill>
                  <a:schemeClr val="accent2"/>
                </a:solidFill>
                <a:latin typeface="Consolas"/>
                <a:ea typeface="Consolas"/>
                <a:cs typeface="Consolas"/>
                <a:sym typeface="Consolas"/>
              </a:rPr>
              <a:t>&lt;variable</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    name="listener"</a:t>
            </a:r>
            <a:endParaRPr b="1" sz="1600">
              <a:solidFill>
                <a:schemeClr val="accent2"/>
              </a:solidFill>
              <a:latin typeface="Consolas"/>
              <a:ea typeface="Consolas"/>
              <a:cs typeface="Consolas"/>
              <a:sym typeface="Consolas"/>
            </a:endParaRPr>
          </a:p>
          <a:p>
            <a:pPr indent="457200" lvl="0" marL="0" rtl="0" algn="l">
              <a:spcBef>
                <a:spcPts val="600"/>
              </a:spcBef>
              <a:spcAft>
                <a:spcPts val="0"/>
              </a:spcAft>
              <a:buNone/>
            </a:pPr>
            <a:r>
              <a:rPr b="1" lang="en" sz="1600">
                <a:solidFill>
                  <a:schemeClr val="accent2"/>
                </a:solidFill>
                <a:latin typeface="Consolas"/>
                <a:ea typeface="Consolas"/>
                <a:cs typeface="Consolas"/>
                <a:sym typeface="Consolas"/>
              </a:rPr>
              <a:t>type="com.jitusolution.todoapp.view.TodoCheckedChangeListener" /&gt;</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317" name="Google Shape;317;p4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Bind The Listener Method</a:t>
            </a:r>
            <a:endParaRPr/>
          </a:p>
        </p:txBody>
      </p:sp>
      <p:sp>
        <p:nvSpPr>
          <p:cNvPr id="323" name="Google Shape;323;p45"/>
          <p:cNvSpPr txBox="1"/>
          <p:nvPr>
            <p:ph idx="1" type="body"/>
          </p:nvPr>
        </p:nvSpPr>
        <p:spPr>
          <a:xfrm>
            <a:off x="345125" y="1261700"/>
            <a:ext cx="87285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And then bind the listener method on the Checkbox onCheckedChange attributes</a:t>
            </a:r>
            <a:endParaRPr/>
          </a:p>
          <a:p>
            <a:pPr indent="0" lvl="0" marL="0" rtl="0" algn="l">
              <a:spcBef>
                <a:spcPts val="600"/>
              </a:spcBef>
              <a:spcAft>
                <a:spcPts val="0"/>
              </a:spcAft>
              <a:buNone/>
            </a:pPr>
            <a:r>
              <a:rPr lang="en" sz="1600">
                <a:latin typeface="Consolas"/>
                <a:ea typeface="Consolas"/>
                <a:cs typeface="Consolas"/>
                <a:sym typeface="Consolas"/>
              </a:rPr>
              <a:t>&lt;CheckBox</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android:id="@+id/checkTask"</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 . .</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android:text="@{todo.title}"</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a:t>
            </a:r>
            <a:r>
              <a:rPr b="1" lang="en" sz="1600">
                <a:solidFill>
                  <a:schemeClr val="accent2"/>
                </a:solidFill>
                <a:latin typeface="Consolas"/>
                <a:ea typeface="Consolas"/>
                <a:cs typeface="Consolas"/>
                <a:sym typeface="Consolas"/>
              </a:rPr>
              <a:t>android:onCheckedChanged=</a:t>
            </a:r>
            <a:endParaRPr b="1" sz="1600">
              <a:solidFill>
                <a:schemeClr val="accent2"/>
              </a:solidFill>
              <a:latin typeface="Consolas"/>
              <a:ea typeface="Consolas"/>
              <a:cs typeface="Consolas"/>
              <a:sym typeface="Consolas"/>
            </a:endParaRPr>
          </a:p>
          <a:p>
            <a:pPr indent="0" lvl="0" marL="457200" rtl="0" algn="l">
              <a:spcBef>
                <a:spcPts val="600"/>
              </a:spcBef>
              <a:spcAft>
                <a:spcPts val="0"/>
              </a:spcAft>
              <a:buNone/>
            </a:pPr>
            <a:r>
              <a:rPr b="1" lang="en" sz="1600">
                <a:solidFill>
                  <a:schemeClr val="accent2"/>
                </a:solidFill>
                <a:latin typeface="Consolas"/>
                <a:ea typeface="Consolas"/>
                <a:cs typeface="Consolas"/>
                <a:sym typeface="Consolas"/>
              </a:rPr>
              <a:t>   "@{(cb, isChecked) -&gt; listener.onCheckChanged(cb, isChecked, todo)}"</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 . .</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&lt;/CheckBox&gt;</a:t>
            </a:r>
            <a:endParaRPr sz="1600">
              <a:latin typeface="Consolas"/>
              <a:ea typeface="Consolas"/>
              <a:cs typeface="Consolas"/>
              <a:sym typeface="Consolas"/>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324" name="Google Shape;324;p4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45"/>
          <p:cNvSpPr txBox="1"/>
          <p:nvPr>
            <p:ph idx="4294967295" type="body"/>
          </p:nvPr>
        </p:nvSpPr>
        <p:spPr>
          <a:xfrm>
            <a:off x="5547663" y="1920000"/>
            <a:ext cx="29235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Lambda Function</a:t>
            </a:r>
            <a:endParaRPr b="1" sz="1800"/>
          </a:p>
          <a:p>
            <a:pPr indent="0" lvl="0" marL="0" rtl="0" algn="l">
              <a:spcBef>
                <a:spcPts val="600"/>
              </a:spcBef>
              <a:spcAft>
                <a:spcPts val="0"/>
              </a:spcAft>
              <a:buNone/>
            </a:pPr>
            <a:r>
              <a:rPr lang="en" sz="1200"/>
              <a:t>Listener binding utilize the benefit of Lambda function. The left part is method parameter (you may left this empty, and app handle it automatically).</a:t>
            </a:r>
            <a:endParaRPr sz="1200"/>
          </a:p>
          <a:p>
            <a:pPr indent="0" lvl="0" marL="0" rtl="0" algn="l">
              <a:spcBef>
                <a:spcPts val="600"/>
              </a:spcBef>
              <a:spcAft>
                <a:spcPts val="0"/>
              </a:spcAft>
              <a:buNone/>
            </a:pPr>
            <a:r>
              <a:rPr lang="en" sz="1200"/>
              <a:t>The right part is where you trigger the actual listener (from interface)</a:t>
            </a:r>
            <a:endParaRPr sz="1200"/>
          </a:p>
          <a:p>
            <a:pPr indent="0" lvl="0" marL="0" rtl="0" algn="l">
              <a:spcBef>
                <a:spcPts val="600"/>
              </a:spcBef>
              <a:spcAft>
                <a:spcPts val="0"/>
              </a:spcAft>
              <a:buNone/>
            </a:pPr>
            <a:r>
              <a:t/>
            </a:r>
            <a:endParaRPr sz="1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 Interface</a:t>
            </a:r>
            <a:endParaRPr/>
          </a:p>
        </p:txBody>
      </p:sp>
      <p:sp>
        <p:nvSpPr>
          <p:cNvPr id="331" name="Google Shape;331;p46"/>
          <p:cNvSpPr txBox="1"/>
          <p:nvPr>
            <p:ph idx="1" type="body"/>
          </p:nvPr>
        </p:nvSpPr>
        <p:spPr>
          <a:xfrm>
            <a:off x="786150" y="1261700"/>
            <a:ext cx="81669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Next step is to implement the listener interface in the adapter class</a:t>
            </a:r>
            <a:endParaRPr/>
          </a:p>
          <a:p>
            <a:pPr indent="-381000" lvl="0" marL="457200" rtl="0" algn="l">
              <a:spcBef>
                <a:spcPts val="0"/>
              </a:spcBef>
              <a:spcAft>
                <a:spcPts val="0"/>
              </a:spcAft>
              <a:buSzPts val="2400"/>
              <a:buChar char="◎"/>
            </a:pPr>
            <a:r>
              <a:rPr lang="en"/>
              <a:t>Open the TodoListAdapter, add the interface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1600">
                <a:latin typeface="Consolas"/>
                <a:ea typeface="Consolas"/>
                <a:cs typeface="Consolas"/>
                <a:sym typeface="Consolas"/>
              </a:rPr>
              <a:t>class TodoListAdapter(. . .):</a:t>
            </a:r>
            <a:endParaRPr sz="1600">
              <a:latin typeface="Consolas"/>
              <a:ea typeface="Consolas"/>
              <a:cs typeface="Consolas"/>
              <a:sym typeface="Consolas"/>
            </a:endParaRPr>
          </a:p>
          <a:p>
            <a:pPr indent="457200" lvl="0" marL="457200" rtl="0" algn="l">
              <a:spcBef>
                <a:spcPts val="600"/>
              </a:spcBef>
              <a:spcAft>
                <a:spcPts val="0"/>
              </a:spcAft>
              <a:buNone/>
            </a:pPr>
            <a:r>
              <a:rPr lang="en" sz="1600">
                <a:latin typeface="Consolas"/>
                <a:ea typeface="Consolas"/>
                <a:cs typeface="Consolas"/>
                <a:sym typeface="Consolas"/>
              </a:rPr>
              <a:t>RecyclerView.Adapter&lt;TodoListAdapter.TodoViewHolder&gt;(),</a:t>
            </a:r>
            <a:endParaRPr sz="1600">
              <a:latin typeface="Consolas"/>
              <a:ea typeface="Consolas"/>
              <a:cs typeface="Consolas"/>
              <a:sym typeface="Consolas"/>
            </a:endParaRPr>
          </a:p>
          <a:p>
            <a:pPr indent="457200" lvl="0" marL="457200" rtl="0" algn="l">
              <a:spcBef>
                <a:spcPts val="600"/>
              </a:spcBef>
              <a:spcAft>
                <a:spcPts val="0"/>
              </a:spcAft>
              <a:buNone/>
            </a:pPr>
            <a:r>
              <a:rPr b="1" lang="en" sz="1600">
                <a:solidFill>
                  <a:srgbClr val="FF0000"/>
                </a:solidFill>
                <a:latin typeface="Consolas"/>
                <a:ea typeface="Consolas"/>
                <a:cs typeface="Consolas"/>
                <a:sym typeface="Consolas"/>
              </a:rPr>
              <a:t>TodoCheckedChangeListener </a:t>
            </a:r>
            <a:endParaRPr b="1" sz="1600">
              <a:solidFill>
                <a:srgbClr val="FF0000"/>
              </a:solidFill>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a:p>
            <a:pPr indent="457200" lvl="0" marL="457200" rtl="0" algn="l">
              <a:spcBef>
                <a:spcPts val="600"/>
              </a:spcBef>
              <a:spcAft>
                <a:spcPts val="0"/>
              </a:spcAft>
              <a:buNone/>
            </a:pPr>
            <a:r>
              <a:rPr lang="en" sz="1600">
                <a:latin typeface="Consolas"/>
                <a:ea typeface="Consolas"/>
                <a:cs typeface="Consolas"/>
                <a:sym typeface="Consolas"/>
              </a:rPr>
              <a:t>. . .</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332" name="Google Shape;332;p4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 All Member</a:t>
            </a:r>
            <a:endParaRPr/>
          </a:p>
        </p:txBody>
      </p:sp>
      <p:sp>
        <p:nvSpPr>
          <p:cNvPr id="338" name="Google Shape;338;p47"/>
          <p:cNvSpPr txBox="1"/>
          <p:nvPr>
            <p:ph idx="1" type="body"/>
          </p:nvPr>
        </p:nvSpPr>
        <p:spPr>
          <a:xfrm>
            <a:off x="786150" y="1261700"/>
            <a:ext cx="79755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Consolas"/>
                <a:ea typeface="Consolas"/>
                <a:cs typeface="Consolas"/>
                <a:sym typeface="Consolas"/>
              </a:rPr>
              <a:t>override fun onCheckChanged(cb: CompoundButton, </a:t>
            </a:r>
            <a:endParaRPr sz="1600">
              <a:latin typeface="Consolas"/>
              <a:ea typeface="Consolas"/>
              <a:cs typeface="Consolas"/>
              <a:sym typeface="Consolas"/>
            </a:endParaRPr>
          </a:p>
          <a:p>
            <a:pPr indent="0" lvl="0" marL="2743200" rtl="0" algn="l">
              <a:spcBef>
                <a:spcPts val="600"/>
              </a:spcBef>
              <a:spcAft>
                <a:spcPts val="0"/>
              </a:spcAft>
              <a:buNone/>
            </a:pPr>
            <a:r>
              <a:rPr lang="en" sz="1600">
                <a:latin typeface="Consolas"/>
                <a:ea typeface="Consolas"/>
                <a:cs typeface="Consolas"/>
                <a:sym typeface="Consolas"/>
              </a:rPr>
              <a:t>   isChecked: Boolean, obj: Todo) {</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if(isChecked) {</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adapterOnClick(obj)</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600"/>
              </a:spcBef>
              <a:spcAft>
                <a:spcPts val="0"/>
              </a:spcAft>
              <a:buNone/>
            </a:pPr>
            <a:r>
              <a:t/>
            </a:r>
            <a:endParaRPr sz="1600">
              <a:latin typeface="Consolas"/>
              <a:ea typeface="Consolas"/>
              <a:cs typeface="Consolas"/>
              <a:sym typeface="Consolas"/>
            </a:endParaRPr>
          </a:p>
        </p:txBody>
      </p:sp>
      <p:sp>
        <p:nvSpPr>
          <p:cNvPr id="339" name="Google Shape;339;p4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0" name="Google Shape;340;p47"/>
          <p:cNvSpPr txBox="1"/>
          <p:nvPr>
            <p:ph idx="4294967295" type="body"/>
          </p:nvPr>
        </p:nvSpPr>
        <p:spPr>
          <a:xfrm>
            <a:off x="4334163" y="3055575"/>
            <a:ext cx="29235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Check Changed</a:t>
            </a:r>
            <a:endParaRPr b="1" sz="1800"/>
          </a:p>
          <a:p>
            <a:pPr indent="0" lvl="0" marL="0" rtl="0" algn="l">
              <a:spcBef>
                <a:spcPts val="600"/>
              </a:spcBef>
              <a:spcAft>
                <a:spcPts val="0"/>
              </a:spcAft>
              <a:buNone/>
            </a:pPr>
            <a:r>
              <a:rPr lang="en" sz="1200"/>
              <a:t>The codes is same like original. It checks for the boolean, and then trigger the function</a:t>
            </a:r>
            <a:endParaRPr sz="1200"/>
          </a:p>
          <a:p>
            <a:pPr indent="0" lvl="0" marL="0" rtl="0" algn="l">
              <a:spcBef>
                <a:spcPts val="600"/>
              </a:spcBef>
              <a:spcAft>
                <a:spcPts val="0"/>
              </a:spcAft>
              <a:buNone/>
            </a:pPr>
            <a:r>
              <a:rPr lang="en" sz="1200"/>
              <a:t>The todo pass as argument in the function</a:t>
            </a:r>
            <a:endParaRPr sz="1200"/>
          </a:p>
          <a:p>
            <a:pPr indent="0" lvl="0" marL="0" rtl="0" algn="l">
              <a:spcBef>
                <a:spcPts val="600"/>
              </a:spcBef>
              <a:spcAft>
                <a:spcPts val="0"/>
              </a:spcAft>
              <a:buNone/>
            </a:pPr>
            <a:r>
              <a:t/>
            </a:r>
            <a:endParaRPr sz="1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Instantiate The Listener (important)</a:t>
            </a:r>
            <a:endParaRPr/>
          </a:p>
        </p:txBody>
      </p:sp>
      <p:sp>
        <p:nvSpPr>
          <p:cNvPr id="346" name="Google Shape;346;p48"/>
          <p:cNvSpPr txBox="1"/>
          <p:nvPr>
            <p:ph idx="1" type="body"/>
          </p:nvPr>
        </p:nvSpPr>
        <p:spPr>
          <a:xfrm>
            <a:off x="786150" y="1261700"/>
            <a:ext cx="81669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Its important to instantiate the listener </a:t>
            </a:r>
            <a:endParaRPr/>
          </a:p>
          <a:p>
            <a:pPr indent="-381000" lvl="0" marL="457200" rtl="0" algn="l">
              <a:spcBef>
                <a:spcPts val="0"/>
              </a:spcBef>
              <a:spcAft>
                <a:spcPts val="0"/>
              </a:spcAft>
              <a:buSzPts val="2400"/>
              <a:buChar char="◎"/>
            </a:pPr>
            <a:r>
              <a:rPr lang="en"/>
              <a:t>Do this in the onBindViewHolder. This listener refer to the adapter object, since its already implement the interface for itself</a:t>
            </a:r>
            <a:endParaRPr/>
          </a:p>
          <a:p>
            <a:pPr indent="0" lvl="0" marL="0" rtl="0" algn="l">
              <a:spcBef>
                <a:spcPts val="600"/>
              </a:spcBef>
              <a:spcAft>
                <a:spcPts val="0"/>
              </a:spcAft>
              <a:buNone/>
            </a:pPr>
            <a:r>
              <a:rPr lang="en" sz="1600">
                <a:latin typeface="Consolas"/>
                <a:ea typeface="Consolas"/>
                <a:cs typeface="Consolas"/>
                <a:sym typeface="Consolas"/>
              </a:rPr>
              <a:t>override fun onBindViewHolder(holder: TodoViewHolder, position: Int) {</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holder.view.todo = todoList[position]</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a:t>
            </a:r>
            <a:r>
              <a:rPr b="1" lang="en" sz="1600">
                <a:latin typeface="Consolas"/>
                <a:ea typeface="Consolas"/>
                <a:cs typeface="Consolas"/>
                <a:sym typeface="Consolas"/>
              </a:rPr>
              <a:t>holder.view.listener = this</a:t>
            </a:r>
            <a:endParaRPr b="1"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600"/>
              </a:spcBef>
              <a:spcAft>
                <a:spcPts val="0"/>
              </a:spcAft>
              <a:buNone/>
            </a:pPr>
            <a:r>
              <a:t/>
            </a:r>
            <a:endParaRPr sz="1600">
              <a:latin typeface="Consolas"/>
              <a:ea typeface="Consolas"/>
              <a:cs typeface="Consolas"/>
              <a:sym typeface="Consolas"/>
            </a:endParaRPr>
          </a:p>
        </p:txBody>
      </p:sp>
      <p:sp>
        <p:nvSpPr>
          <p:cNvPr id="347" name="Google Shape;347;p4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5</a:t>
            </a:r>
            <a:r>
              <a:rPr lang="en" sz="6000">
                <a:solidFill>
                  <a:schemeClr val="accent4"/>
                </a:solidFill>
              </a:rPr>
              <a:t>.</a:t>
            </a:r>
            <a:endParaRPr sz="6000">
              <a:solidFill>
                <a:schemeClr val="accent4"/>
              </a:solidFill>
            </a:endParaRPr>
          </a:p>
          <a:p>
            <a:pPr indent="0" lvl="0" marL="0" rtl="0" algn="l">
              <a:spcBef>
                <a:spcPts val="0"/>
              </a:spcBef>
              <a:spcAft>
                <a:spcPts val="0"/>
              </a:spcAft>
              <a:buNone/>
            </a:pPr>
            <a:r>
              <a:rPr lang="en"/>
              <a:t>Listener Binding</a:t>
            </a:r>
            <a:endParaRPr/>
          </a:p>
        </p:txBody>
      </p:sp>
      <p:sp>
        <p:nvSpPr>
          <p:cNvPr id="353" name="Google Shape;353;p49"/>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4" name="Google Shape;354;p49"/>
          <p:cNvPicPr preferRelativeResize="0"/>
          <p:nvPr/>
        </p:nvPicPr>
        <p:blipFill>
          <a:blip r:embed="rId3">
            <a:alphaModFix/>
          </a:blip>
          <a:stretch>
            <a:fillRect/>
          </a:stretch>
        </p:blipFill>
        <p:spPr>
          <a:xfrm>
            <a:off x="1882013" y="3841371"/>
            <a:ext cx="5379974" cy="993925"/>
          </a:xfrm>
          <a:prstGeom prst="rect">
            <a:avLst/>
          </a:prstGeom>
          <a:noFill/>
          <a:ln>
            <a:noFill/>
          </a:ln>
        </p:spPr>
      </p:pic>
      <p:sp>
        <p:nvSpPr>
          <p:cNvPr id="355" name="Google Shape;355;p49"/>
          <p:cNvSpPr txBox="1"/>
          <p:nvPr>
            <p:ph idx="4294967295" type="body"/>
          </p:nvPr>
        </p:nvSpPr>
        <p:spPr>
          <a:xfrm>
            <a:off x="6115475" y="2237275"/>
            <a:ext cx="29235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Edit Button</a:t>
            </a:r>
            <a:endParaRPr b="1" sz="1800"/>
          </a:p>
          <a:p>
            <a:pPr indent="0" lvl="0" marL="0" rtl="0" algn="l">
              <a:spcBef>
                <a:spcPts val="600"/>
              </a:spcBef>
              <a:spcAft>
                <a:spcPts val="0"/>
              </a:spcAft>
              <a:buNone/>
            </a:pPr>
            <a:r>
              <a:rPr lang="en" sz="1200"/>
              <a:t>Listener Binding for this edit button</a:t>
            </a:r>
            <a:endParaRPr sz="1200"/>
          </a:p>
          <a:p>
            <a:pPr indent="0" lvl="0" marL="0" rtl="0" algn="l">
              <a:spcBef>
                <a:spcPts val="600"/>
              </a:spcBef>
              <a:spcAft>
                <a:spcPts val="0"/>
              </a:spcAft>
              <a:buNone/>
            </a:pPr>
            <a:r>
              <a:t/>
            </a:r>
            <a:endParaRPr sz="1200"/>
          </a:p>
        </p:txBody>
      </p:sp>
      <p:cxnSp>
        <p:nvCxnSpPr>
          <p:cNvPr id="356" name="Google Shape;356;p49"/>
          <p:cNvCxnSpPr/>
          <p:nvPr/>
        </p:nvCxnSpPr>
        <p:spPr>
          <a:xfrm rot="5400000">
            <a:off x="6601625" y="3166075"/>
            <a:ext cx="987000" cy="964200"/>
          </a:xfrm>
          <a:prstGeom prst="curvedConnector3">
            <a:avLst>
              <a:gd fmla="val 50000" name="adj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Listener Binding for Edit Button</a:t>
            </a:r>
            <a:endParaRPr/>
          </a:p>
        </p:txBody>
      </p:sp>
      <p:sp>
        <p:nvSpPr>
          <p:cNvPr id="362" name="Google Shape;362;p50"/>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Originally there is a listener onClick applied on the Image button</a:t>
            </a:r>
            <a:endParaRPr/>
          </a:p>
          <a:p>
            <a:pPr indent="0" lvl="0" marL="0" rtl="0" algn="l">
              <a:spcBef>
                <a:spcPts val="600"/>
              </a:spcBef>
              <a:spcAft>
                <a:spcPts val="0"/>
              </a:spcAft>
              <a:buNone/>
            </a:pPr>
            <a:r>
              <a:rPr lang="en"/>
              <a:t>We do the same thing to replace it with listener binding. First create interface:</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interface TodoEditClick {</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    fun onTodoEditClick(v: View)</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363" name="Google Shape;363;p5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Without Data Binding</a:t>
            </a:r>
            <a:endParaRPr/>
          </a:p>
        </p:txBody>
      </p:sp>
      <p:sp>
        <p:nvSpPr>
          <p:cNvPr id="90" name="Google Shape;90;p1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Without data binding, you have to make many UI framework calls in your activities. </a:t>
            </a:r>
            <a:endParaRPr/>
          </a:p>
          <a:p>
            <a:pPr indent="-381000" lvl="0" marL="457200" rtl="0" algn="l">
              <a:spcBef>
                <a:spcPts val="0"/>
              </a:spcBef>
              <a:spcAft>
                <a:spcPts val="0"/>
              </a:spcAft>
              <a:buSzPts val="2400"/>
              <a:buChar char="◎"/>
            </a:pPr>
            <a:r>
              <a:rPr lang="en"/>
              <a:t>It usually utilize the </a:t>
            </a:r>
            <a:r>
              <a:rPr b="1" lang="en"/>
              <a:t>findViewById </a:t>
            </a:r>
            <a:r>
              <a:rPr lang="en"/>
              <a:t>method</a:t>
            </a:r>
            <a:endParaRPr/>
          </a:p>
          <a:p>
            <a:pPr indent="-381000" lvl="0" marL="457200" rtl="0" algn="l">
              <a:spcBef>
                <a:spcPts val="0"/>
              </a:spcBef>
              <a:spcAft>
                <a:spcPts val="0"/>
              </a:spcAft>
              <a:buSzPts val="2400"/>
              <a:buChar char="◎"/>
            </a:pPr>
            <a:r>
              <a:rPr lang="en"/>
              <a:t>For example, change textview text:</a:t>
            </a:r>
            <a:endParaRPr/>
          </a:p>
          <a:p>
            <a:pPr indent="0" lvl="0" marL="457200" rtl="0" algn="l">
              <a:spcBef>
                <a:spcPts val="600"/>
              </a:spcBef>
              <a:spcAft>
                <a:spcPts val="0"/>
              </a:spcAft>
              <a:buNone/>
            </a:pPr>
            <a:r>
              <a:rPr b="1" lang="en" sz="1600">
                <a:latin typeface="Consolas"/>
                <a:ea typeface="Consolas"/>
                <a:cs typeface="Consolas"/>
                <a:sym typeface="Consolas"/>
              </a:rPr>
              <a:t>v</a:t>
            </a:r>
            <a:r>
              <a:rPr b="1" lang="en" sz="1600">
                <a:latin typeface="Consolas"/>
                <a:ea typeface="Consolas"/>
                <a:cs typeface="Consolas"/>
                <a:sym typeface="Consolas"/>
              </a:rPr>
              <a:t>ar judul  = findViewById&lt;TextView&gt;(R.id.txtJudul)</a:t>
            </a:r>
            <a:endParaRPr b="1" sz="1600">
              <a:latin typeface="Consolas"/>
              <a:ea typeface="Consolas"/>
              <a:cs typeface="Consolas"/>
              <a:sym typeface="Consolas"/>
            </a:endParaRPr>
          </a:p>
          <a:p>
            <a:pPr indent="0" lvl="0" marL="457200" rtl="0" algn="l">
              <a:spcBef>
                <a:spcPts val="600"/>
              </a:spcBef>
              <a:spcAft>
                <a:spcPts val="0"/>
              </a:spcAft>
              <a:buNone/>
            </a:pPr>
            <a:r>
              <a:rPr b="1" lang="en" sz="1600">
                <a:latin typeface="Consolas"/>
                <a:ea typeface="Consolas"/>
                <a:cs typeface="Consolas"/>
                <a:sym typeface="Consolas"/>
              </a:rPr>
              <a:t>j</a:t>
            </a:r>
            <a:r>
              <a:rPr b="1" lang="en" sz="1600">
                <a:latin typeface="Consolas"/>
                <a:ea typeface="Consolas"/>
                <a:cs typeface="Consolas"/>
                <a:sym typeface="Consolas"/>
              </a:rPr>
              <a:t>udul.text = “the title”</a:t>
            </a:r>
            <a:endParaRPr b="1" sz="1600">
              <a:latin typeface="Consolas"/>
              <a:ea typeface="Consolas"/>
              <a:cs typeface="Consolas"/>
              <a:sym typeface="Consolas"/>
            </a:endParaRPr>
          </a:p>
          <a:p>
            <a:pPr indent="-381000" lvl="0" marL="457200" rtl="0" algn="l">
              <a:spcBef>
                <a:spcPts val="600"/>
              </a:spcBef>
              <a:spcAft>
                <a:spcPts val="0"/>
              </a:spcAft>
              <a:buSzPts val="2400"/>
              <a:buChar char="◎"/>
            </a:pPr>
            <a:r>
              <a:rPr lang="en"/>
              <a:t>Another </a:t>
            </a:r>
            <a:r>
              <a:rPr lang="en"/>
              <a:t>example, if you use android KTX:</a:t>
            </a:r>
            <a:endParaRPr/>
          </a:p>
          <a:p>
            <a:pPr indent="0" lvl="0" marL="457200" rtl="0" algn="l">
              <a:spcBef>
                <a:spcPts val="600"/>
              </a:spcBef>
              <a:spcAft>
                <a:spcPts val="0"/>
              </a:spcAft>
              <a:buNone/>
            </a:pPr>
            <a:r>
              <a:rPr b="1" lang="en" sz="1600">
                <a:latin typeface="Consolas"/>
                <a:ea typeface="Consolas"/>
                <a:cs typeface="Consolas"/>
                <a:sym typeface="Consolas"/>
              </a:rPr>
              <a:t>import kotlinx.android.synthetic.main.fragment_baruku.*</a:t>
            </a:r>
            <a:endParaRPr b="1" sz="1600">
              <a:latin typeface="Consolas"/>
              <a:ea typeface="Consolas"/>
              <a:cs typeface="Consolas"/>
              <a:sym typeface="Consolas"/>
            </a:endParaRPr>
          </a:p>
          <a:p>
            <a:pPr indent="0" lvl="0" marL="457200" rtl="0" algn="l">
              <a:spcBef>
                <a:spcPts val="600"/>
              </a:spcBef>
              <a:spcAft>
                <a:spcPts val="0"/>
              </a:spcAft>
              <a:buNone/>
            </a:pPr>
            <a:r>
              <a:rPr b="1" lang="en" sz="1600">
                <a:latin typeface="Consolas"/>
                <a:ea typeface="Consolas"/>
                <a:cs typeface="Consolas"/>
                <a:sym typeface="Consolas"/>
              </a:rPr>
              <a:t>judul.text = “the title”</a:t>
            </a:r>
            <a:endParaRPr b="1" sz="1600">
              <a:latin typeface="Consolas"/>
              <a:ea typeface="Consolas"/>
              <a:cs typeface="Consolas"/>
              <a:sym typeface="Consolas"/>
            </a:endParaRPr>
          </a:p>
        </p:txBody>
      </p:sp>
      <p:sp>
        <p:nvSpPr>
          <p:cNvPr id="91" name="Google Shape;91;p1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Define the Listener Variable in Layout</a:t>
            </a:r>
            <a:endParaRPr/>
          </a:p>
        </p:txBody>
      </p:sp>
      <p:sp>
        <p:nvSpPr>
          <p:cNvPr id="369" name="Google Shape;369;p51"/>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Next, open the todo_item_layout.xml, and define the listener variable. </a:t>
            </a:r>
            <a:r>
              <a:rPr lang="en"/>
              <a:t>Don't</a:t>
            </a:r>
            <a:r>
              <a:rPr lang="en"/>
              <a:t> forget to rebuild project afterward</a:t>
            </a:r>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&lt;variable</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            name="editListener"</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            type="com.jitusolution.todoapp.view.TodoEditClick" /&gt;</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370" name="Google Shape;370;p5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UUID as Argument</a:t>
            </a:r>
            <a:endParaRPr/>
          </a:p>
        </p:txBody>
      </p:sp>
      <p:sp>
        <p:nvSpPr>
          <p:cNvPr id="376" name="Google Shape;376;p52"/>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listener with trigger the following action:</a:t>
            </a:r>
            <a:endParaRPr/>
          </a:p>
          <a:p>
            <a:pPr indent="0" lvl="0" marL="0" rtl="0" algn="l">
              <a:spcBef>
                <a:spcPts val="600"/>
              </a:spcBef>
              <a:spcAft>
                <a:spcPts val="0"/>
              </a:spcAft>
              <a:buNone/>
            </a:pPr>
            <a:r>
              <a:rPr lang="en" sz="1600">
                <a:latin typeface="Consolas"/>
                <a:ea typeface="Consolas"/>
                <a:cs typeface="Consolas"/>
                <a:sym typeface="Consolas"/>
              </a:rPr>
              <a:t>val action = TodoListFragmentDirections.actionEditTodoFragment(</a:t>
            </a:r>
            <a:r>
              <a:rPr b="1" lang="en" sz="1600">
                <a:latin typeface="Consolas"/>
                <a:ea typeface="Consolas"/>
                <a:cs typeface="Consolas"/>
                <a:sym typeface="Consolas"/>
              </a:rPr>
              <a:t>uuid</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Navigation.findNavController(v).navigate(action)</a:t>
            </a:r>
            <a:endParaRPr sz="1600">
              <a:latin typeface="Consolas"/>
              <a:ea typeface="Consolas"/>
              <a:cs typeface="Consolas"/>
              <a:sym typeface="Consolas"/>
            </a:endParaRPr>
          </a:p>
          <a:p>
            <a:pPr indent="0" lvl="0" marL="0" rtl="0" algn="l">
              <a:spcBef>
                <a:spcPts val="600"/>
              </a:spcBef>
              <a:spcAft>
                <a:spcPts val="0"/>
              </a:spcAft>
              <a:buNone/>
            </a:pPr>
            <a:r>
              <a:t/>
            </a:r>
            <a:endParaRPr sz="1600">
              <a:latin typeface="Consolas"/>
              <a:ea typeface="Consolas"/>
              <a:cs typeface="Consolas"/>
              <a:sym typeface="Consolas"/>
            </a:endParaRPr>
          </a:p>
          <a:p>
            <a:pPr indent="0" lvl="0" marL="0" rtl="0" algn="l">
              <a:spcBef>
                <a:spcPts val="600"/>
              </a:spcBef>
              <a:spcAft>
                <a:spcPts val="0"/>
              </a:spcAft>
              <a:buNone/>
            </a:pPr>
            <a:r>
              <a:rPr lang="en"/>
              <a:t>And it requires the uuid. How to get the uuid?</a:t>
            </a:r>
            <a:endParaRPr/>
          </a:p>
          <a:p>
            <a:pPr indent="0" lvl="0" marL="0" rtl="0" algn="l">
              <a:spcBef>
                <a:spcPts val="600"/>
              </a:spcBef>
              <a:spcAft>
                <a:spcPts val="0"/>
              </a:spcAft>
              <a:buNone/>
            </a:pPr>
            <a:r>
              <a:rPr lang="en"/>
              <a:t>The “tag” attribute once again comes in handy</a:t>
            </a:r>
            <a:endParaRPr/>
          </a:p>
          <a:p>
            <a:pPr indent="0" lvl="0" marL="0" rtl="0" algn="l">
              <a:spcBef>
                <a:spcPts val="600"/>
              </a:spcBef>
              <a:spcAft>
                <a:spcPts val="0"/>
              </a:spcAft>
              <a:buNone/>
            </a:pPr>
            <a:r>
              <a:t/>
            </a:r>
            <a:endParaRPr/>
          </a:p>
        </p:txBody>
      </p:sp>
      <p:sp>
        <p:nvSpPr>
          <p:cNvPr id="377" name="Google Shape;377;p5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Tag Attributes Binding &amp; Listener Binding Expression Language</a:t>
            </a:r>
            <a:endParaRPr/>
          </a:p>
        </p:txBody>
      </p:sp>
      <p:sp>
        <p:nvSpPr>
          <p:cNvPr id="383" name="Google Shape;383;p53"/>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Consolas"/>
                <a:ea typeface="Consolas"/>
                <a:cs typeface="Consolas"/>
                <a:sym typeface="Consolas"/>
              </a:rPr>
              <a:t>&lt;ImageView</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android:id="@+id/imgEdit"</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a:t>
            </a:r>
            <a:r>
              <a:rPr b="1" lang="en" sz="1600">
                <a:solidFill>
                  <a:schemeClr val="accent2"/>
                </a:solidFill>
                <a:latin typeface="Consolas"/>
                <a:ea typeface="Consolas"/>
                <a:cs typeface="Consolas"/>
                <a:sym typeface="Consolas"/>
              </a:rPr>
              <a:t>android:tag="@{todo.uuid}"</a:t>
            </a:r>
            <a:endParaRPr b="1" sz="1600">
              <a:solidFill>
                <a:schemeClr val="accent2"/>
              </a:solidFill>
              <a:latin typeface="Consolas"/>
              <a:ea typeface="Consolas"/>
              <a:cs typeface="Consolas"/>
              <a:sym typeface="Consolas"/>
            </a:endParaRPr>
          </a:p>
          <a:p>
            <a:pPr indent="457200" lvl="0" marL="457200" rtl="0" algn="l">
              <a:spcBef>
                <a:spcPts val="600"/>
              </a:spcBef>
              <a:spcAft>
                <a:spcPts val="0"/>
              </a:spcAft>
              <a:buNone/>
            </a:pPr>
            <a:r>
              <a:rPr b="1" lang="en" sz="1600">
                <a:solidFill>
                  <a:schemeClr val="accent2"/>
                </a:solidFill>
                <a:latin typeface="Consolas"/>
                <a:ea typeface="Consolas"/>
                <a:cs typeface="Consolas"/>
                <a:sym typeface="Consolas"/>
              </a:rPr>
              <a:t>android:onClick="@{editListener::onTodoEditClick}"</a:t>
            </a:r>
            <a:endParaRPr b="1" sz="1600">
              <a:solidFill>
                <a:schemeClr val="accent2"/>
              </a:solidFill>
              <a:latin typeface="Consolas"/>
              <a:ea typeface="Consolas"/>
              <a:cs typeface="Consolas"/>
              <a:sym typeface="Consolas"/>
            </a:endParaRPr>
          </a:p>
          <a:p>
            <a:pPr indent="457200" lvl="0" marL="457200" rtl="0" algn="l">
              <a:spcBef>
                <a:spcPts val="600"/>
              </a:spcBef>
              <a:spcAft>
                <a:spcPts val="0"/>
              </a:spcAft>
              <a:buNone/>
            </a:pPr>
            <a:r>
              <a:rPr lang="en"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rtl="0" algn="l">
              <a:spcBef>
                <a:spcPts val="600"/>
              </a:spcBef>
              <a:spcAft>
                <a:spcPts val="0"/>
              </a:spcAft>
              <a:buNone/>
            </a:pPr>
            <a:r>
              <a:rPr lang="en" sz="1600">
                <a:solidFill>
                  <a:srgbClr val="000000"/>
                </a:solidFill>
                <a:latin typeface="Consolas"/>
                <a:ea typeface="Consolas"/>
                <a:cs typeface="Consolas"/>
                <a:sym typeface="Consolas"/>
              </a:rPr>
              <a:t>&lt;/ImageView&gt;</a:t>
            </a:r>
            <a:endParaRPr sz="1600">
              <a:solidFill>
                <a:srgbClr val="000000"/>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		</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t/>
            </a:r>
            <a:endParaRPr sz="1600">
              <a:latin typeface="Consolas"/>
              <a:ea typeface="Consolas"/>
              <a:cs typeface="Consolas"/>
              <a:sym typeface="Consolas"/>
            </a:endParaRPr>
          </a:p>
        </p:txBody>
      </p:sp>
      <p:sp>
        <p:nvSpPr>
          <p:cNvPr id="384" name="Google Shape;384;p5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5" name="Google Shape;385;p53"/>
          <p:cNvSpPr txBox="1"/>
          <p:nvPr>
            <p:ph idx="4294967295" type="body"/>
          </p:nvPr>
        </p:nvSpPr>
        <p:spPr>
          <a:xfrm>
            <a:off x="5002050" y="3050000"/>
            <a:ext cx="33558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Listener Binding Without Lambda</a:t>
            </a:r>
            <a:endParaRPr b="1" sz="1800"/>
          </a:p>
          <a:p>
            <a:pPr indent="0" lvl="0" marL="0" rtl="0" algn="l">
              <a:spcBef>
                <a:spcPts val="600"/>
              </a:spcBef>
              <a:spcAft>
                <a:spcPts val="0"/>
              </a:spcAft>
              <a:buNone/>
            </a:pPr>
            <a:r>
              <a:rPr lang="en" sz="1200"/>
              <a:t>This is the example of listener binding without use lambda function. Why? Because we dont need custom parameter for our listener. We just use the same onClick listener like it was</a:t>
            </a:r>
            <a:endParaRPr sz="1200"/>
          </a:p>
          <a:p>
            <a:pPr indent="0" lvl="0" marL="0" rtl="0" algn="l">
              <a:spcBef>
                <a:spcPts val="600"/>
              </a:spcBef>
              <a:spcAft>
                <a:spcPts val="0"/>
              </a:spcAft>
              <a:buNone/>
            </a:pPr>
            <a:r>
              <a:t/>
            </a:r>
            <a:endParaRPr sz="1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 The Listener</a:t>
            </a:r>
            <a:endParaRPr/>
          </a:p>
        </p:txBody>
      </p:sp>
      <p:sp>
        <p:nvSpPr>
          <p:cNvPr id="391" name="Google Shape;391;p54"/>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Open the TodoListAdapter</a:t>
            </a:r>
            <a:endParaRPr/>
          </a:p>
          <a:p>
            <a:pPr indent="-381000" lvl="0" marL="457200" rtl="0" algn="l">
              <a:spcBef>
                <a:spcPts val="0"/>
              </a:spcBef>
              <a:spcAft>
                <a:spcPts val="0"/>
              </a:spcAft>
              <a:buSzPts val="2400"/>
              <a:buChar char="◎"/>
            </a:pPr>
            <a:r>
              <a:rPr lang="en"/>
              <a:t>Implement the TodoEditClick listener </a:t>
            </a:r>
            <a:endParaRPr/>
          </a:p>
          <a:p>
            <a:pPr indent="0" lvl="0" marL="0" rtl="0" algn="l">
              <a:spcBef>
                <a:spcPts val="600"/>
              </a:spcBef>
              <a:spcAft>
                <a:spcPts val="0"/>
              </a:spcAft>
              <a:buNone/>
            </a:pPr>
            <a:br>
              <a:rPr lang="en"/>
            </a:br>
            <a:r>
              <a:rPr lang="en" sz="1600">
                <a:latin typeface="Consolas"/>
                <a:ea typeface="Consolas"/>
                <a:cs typeface="Consolas"/>
                <a:sym typeface="Consolas"/>
              </a:rPr>
              <a:t>class TodoListAdapter(. . .):</a:t>
            </a:r>
            <a:endParaRPr sz="1600">
              <a:latin typeface="Consolas"/>
              <a:ea typeface="Consolas"/>
              <a:cs typeface="Consolas"/>
              <a:sym typeface="Consolas"/>
            </a:endParaRPr>
          </a:p>
          <a:p>
            <a:pPr indent="457200" lvl="0" marL="914400" rtl="0" algn="l">
              <a:spcBef>
                <a:spcPts val="600"/>
              </a:spcBef>
              <a:spcAft>
                <a:spcPts val="0"/>
              </a:spcAft>
              <a:buNone/>
            </a:pPr>
            <a:r>
              <a:rPr lang="en" sz="1600">
                <a:latin typeface="Consolas"/>
                <a:ea typeface="Consolas"/>
                <a:cs typeface="Consolas"/>
                <a:sym typeface="Consolas"/>
              </a:rPr>
              <a:t>RecyclerView.Adapter&lt;TodoListAdapter.TodoViewHolder&gt;(),</a:t>
            </a:r>
            <a:endParaRPr sz="1600">
              <a:latin typeface="Consolas"/>
              <a:ea typeface="Consolas"/>
              <a:cs typeface="Consolas"/>
              <a:sym typeface="Consolas"/>
            </a:endParaRPr>
          </a:p>
          <a:p>
            <a:pPr indent="457200" lvl="0" marL="914400" rtl="0" algn="l">
              <a:spcBef>
                <a:spcPts val="600"/>
              </a:spcBef>
              <a:spcAft>
                <a:spcPts val="0"/>
              </a:spcAft>
              <a:buNone/>
            </a:pPr>
            <a:r>
              <a:rPr lang="en" sz="1600">
                <a:latin typeface="Consolas"/>
                <a:ea typeface="Consolas"/>
                <a:cs typeface="Consolas"/>
                <a:sym typeface="Consolas"/>
              </a:rPr>
              <a:t>TodoCheckedChangeListener, </a:t>
            </a:r>
            <a:r>
              <a:rPr b="1" lang="en" sz="1600">
                <a:solidFill>
                  <a:srgbClr val="FF0000"/>
                </a:solidFill>
                <a:latin typeface="Consolas"/>
                <a:ea typeface="Consolas"/>
                <a:cs typeface="Consolas"/>
                <a:sym typeface="Consolas"/>
              </a:rPr>
              <a:t>TodoEditClick </a:t>
            </a:r>
            <a:endParaRPr b="1" sz="1600">
              <a:solidFill>
                <a:srgbClr val="FF0000"/>
              </a:solidFill>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 .</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600"/>
              </a:spcBef>
              <a:spcAft>
                <a:spcPts val="0"/>
              </a:spcAft>
              <a:buNone/>
            </a:pPr>
            <a:r>
              <a:t/>
            </a:r>
            <a:endParaRPr sz="1600">
              <a:latin typeface="Consolas"/>
              <a:ea typeface="Consolas"/>
              <a:cs typeface="Consolas"/>
              <a:sym typeface="Consolas"/>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a:p>
        </p:txBody>
      </p:sp>
      <p:sp>
        <p:nvSpPr>
          <p:cNvPr id="392" name="Google Shape;392;p5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 All Member</a:t>
            </a:r>
            <a:endParaRPr/>
          </a:p>
        </p:txBody>
      </p:sp>
      <p:sp>
        <p:nvSpPr>
          <p:cNvPr id="398" name="Google Shape;398;p55"/>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solidFill>
                  <a:schemeClr val="accent2"/>
                </a:solidFill>
                <a:latin typeface="Consolas"/>
                <a:ea typeface="Consolas"/>
                <a:cs typeface="Consolas"/>
                <a:sym typeface="Consolas"/>
              </a:rPr>
              <a:t>override fun onTodoEditClick(v: View) {</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    val uuid = v.tag.toString().toInt()</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    val action = TodoListFragmentDirections.actionEditTodoFragment(uuid)</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    Navigation.findNavController(v).navigate(action)</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 }</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t/>
            </a:r>
            <a:endParaRPr b="1" sz="1600">
              <a:solidFill>
                <a:schemeClr val="accent2"/>
              </a:solidFill>
              <a:latin typeface="Consolas"/>
              <a:ea typeface="Consolas"/>
              <a:cs typeface="Consolas"/>
              <a:sym typeface="Consolas"/>
            </a:endParaRPr>
          </a:p>
        </p:txBody>
      </p:sp>
      <p:sp>
        <p:nvSpPr>
          <p:cNvPr id="399" name="Google Shape;399;p5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0" name="Google Shape;400;p55"/>
          <p:cNvSpPr txBox="1"/>
          <p:nvPr>
            <p:ph idx="4294967295" type="body"/>
          </p:nvPr>
        </p:nvSpPr>
        <p:spPr>
          <a:xfrm>
            <a:off x="5002050" y="3050000"/>
            <a:ext cx="33558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UUID Tag</a:t>
            </a:r>
            <a:endParaRPr b="1" sz="1800"/>
          </a:p>
          <a:p>
            <a:pPr indent="0" lvl="0" marL="0" rtl="0" algn="l">
              <a:spcBef>
                <a:spcPts val="600"/>
              </a:spcBef>
              <a:spcAft>
                <a:spcPts val="0"/>
              </a:spcAft>
              <a:buNone/>
            </a:pPr>
            <a:r>
              <a:rPr lang="en" sz="1200"/>
              <a:t>Access the tag of this image view that contains UUID and passed it as argument for navigation</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Recap</a:t>
            </a:r>
            <a:endParaRPr/>
          </a:p>
        </p:txBody>
      </p:sp>
      <p:sp>
        <p:nvSpPr>
          <p:cNvPr id="406" name="Google Shape;406;p56"/>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implement attribute binding:</a:t>
            </a:r>
            <a:endParaRPr/>
          </a:p>
          <a:p>
            <a:pPr indent="-381000" lvl="0" marL="457200" rtl="0" algn="l">
              <a:spcBef>
                <a:spcPts val="600"/>
              </a:spcBef>
              <a:spcAft>
                <a:spcPts val="0"/>
              </a:spcAft>
              <a:buSzPts val="2400"/>
              <a:buAutoNum type="arabicPeriod"/>
            </a:pPr>
            <a:r>
              <a:rPr lang="en"/>
              <a:t>Use &lt;layout&gt; to encapsulate the layout</a:t>
            </a:r>
            <a:endParaRPr/>
          </a:p>
          <a:p>
            <a:pPr indent="-381000" lvl="0" marL="457200" rtl="0" algn="l">
              <a:spcBef>
                <a:spcPts val="0"/>
              </a:spcBef>
              <a:spcAft>
                <a:spcPts val="0"/>
              </a:spcAft>
              <a:buSzPts val="2400"/>
              <a:buAutoNum type="arabicPeriod"/>
            </a:pPr>
            <a:r>
              <a:rPr lang="en"/>
              <a:t>Define the variable in layout</a:t>
            </a:r>
            <a:endParaRPr/>
          </a:p>
          <a:p>
            <a:pPr indent="-381000" lvl="0" marL="457200" rtl="0" algn="l">
              <a:spcBef>
                <a:spcPts val="0"/>
              </a:spcBef>
              <a:spcAft>
                <a:spcPts val="0"/>
              </a:spcAft>
              <a:buSzPts val="2400"/>
              <a:buAutoNum type="arabicPeriod"/>
            </a:pPr>
            <a:r>
              <a:rPr lang="en"/>
              <a:t>Write the expression language in the attributes </a:t>
            </a:r>
            <a:r>
              <a:rPr i="1" lang="en"/>
              <a:t>(rebuild project)</a:t>
            </a:r>
            <a:endParaRPr i="1"/>
          </a:p>
          <a:p>
            <a:pPr indent="-381000" lvl="0" marL="457200" rtl="0" algn="l">
              <a:spcBef>
                <a:spcPts val="0"/>
              </a:spcBef>
              <a:spcAft>
                <a:spcPts val="0"/>
              </a:spcAft>
              <a:buSzPts val="2400"/>
              <a:buAutoNum type="arabicPeriod"/>
            </a:pPr>
            <a:r>
              <a:rPr lang="en"/>
              <a:t>Instantiate Data Class Binding</a:t>
            </a:r>
            <a:endParaRPr/>
          </a:p>
          <a:p>
            <a:pPr indent="-381000" lvl="0" marL="457200" rtl="0" algn="l">
              <a:spcBef>
                <a:spcPts val="0"/>
              </a:spcBef>
              <a:spcAft>
                <a:spcPts val="0"/>
              </a:spcAft>
              <a:buSzPts val="2400"/>
              <a:buAutoNum type="arabicPeriod"/>
            </a:pPr>
            <a:r>
              <a:rPr lang="en"/>
              <a:t>Instantiate the layout variable with data</a:t>
            </a:r>
            <a:endParaRPr/>
          </a:p>
        </p:txBody>
      </p:sp>
      <p:sp>
        <p:nvSpPr>
          <p:cNvPr id="407" name="Google Shape;407;p5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Recap</a:t>
            </a:r>
            <a:endParaRPr/>
          </a:p>
        </p:txBody>
      </p:sp>
      <p:sp>
        <p:nvSpPr>
          <p:cNvPr id="413" name="Google Shape;413;p57"/>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implement listener binding:</a:t>
            </a:r>
            <a:endParaRPr/>
          </a:p>
          <a:p>
            <a:pPr indent="-381000" lvl="0" marL="457200" rtl="0" algn="l">
              <a:spcBef>
                <a:spcPts val="600"/>
              </a:spcBef>
              <a:spcAft>
                <a:spcPts val="0"/>
              </a:spcAft>
              <a:buSzPts val="2400"/>
              <a:buAutoNum type="arabicPeriod"/>
            </a:pPr>
            <a:r>
              <a:rPr lang="en"/>
              <a:t>Use &lt;layout&gt; to encapsulate the layout</a:t>
            </a:r>
            <a:endParaRPr/>
          </a:p>
          <a:p>
            <a:pPr indent="-381000" lvl="0" marL="457200" rtl="0" algn="l">
              <a:spcBef>
                <a:spcPts val="0"/>
              </a:spcBef>
              <a:spcAft>
                <a:spcPts val="0"/>
              </a:spcAft>
              <a:buSzPts val="2400"/>
              <a:buAutoNum type="arabicPeriod"/>
            </a:pPr>
            <a:r>
              <a:rPr lang="en"/>
              <a:t>Define the variable in layout</a:t>
            </a:r>
            <a:endParaRPr/>
          </a:p>
          <a:p>
            <a:pPr indent="-381000" lvl="0" marL="457200" rtl="0" algn="l">
              <a:spcBef>
                <a:spcPts val="0"/>
              </a:spcBef>
              <a:spcAft>
                <a:spcPts val="0"/>
              </a:spcAft>
              <a:buSzPts val="2400"/>
              <a:buAutoNum type="arabicPeriod"/>
            </a:pPr>
            <a:r>
              <a:rPr lang="en"/>
              <a:t>Write the listener interface</a:t>
            </a:r>
            <a:endParaRPr/>
          </a:p>
          <a:p>
            <a:pPr indent="-381000" lvl="0" marL="457200" rtl="0" algn="l">
              <a:spcBef>
                <a:spcPts val="0"/>
              </a:spcBef>
              <a:spcAft>
                <a:spcPts val="0"/>
              </a:spcAft>
              <a:buSzPts val="2400"/>
              <a:buAutoNum type="arabicPeriod"/>
            </a:pPr>
            <a:r>
              <a:rPr lang="en"/>
              <a:t>Write the expression language in the attributes </a:t>
            </a:r>
            <a:r>
              <a:rPr i="1" lang="en"/>
              <a:t>(rebuild project)</a:t>
            </a:r>
            <a:endParaRPr i="1"/>
          </a:p>
          <a:p>
            <a:pPr indent="-381000" lvl="0" marL="457200" rtl="0" algn="l">
              <a:spcBef>
                <a:spcPts val="0"/>
              </a:spcBef>
              <a:spcAft>
                <a:spcPts val="0"/>
              </a:spcAft>
              <a:buSzPts val="2400"/>
              <a:buAutoNum type="arabicPeriod"/>
            </a:pPr>
            <a:r>
              <a:rPr lang="en"/>
              <a:t>Instantiate Data Class Binding</a:t>
            </a:r>
            <a:endParaRPr/>
          </a:p>
          <a:p>
            <a:pPr indent="-381000" lvl="0" marL="457200" rtl="0" algn="l">
              <a:spcBef>
                <a:spcPts val="0"/>
              </a:spcBef>
              <a:spcAft>
                <a:spcPts val="0"/>
              </a:spcAft>
              <a:buSzPts val="2400"/>
              <a:buAutoNum type="arabicPeriod"/>
            </a:pPr>
            <a:r>
              <a:rPr lang="en"/>
              <a:t>Imp</a:t>
            </a:r>
            <a:r>
              <a:rPr lang="en"/>
              <a:t>lement &amp; instantiate the listener</a:t>
            </a:r>
            <a:endParaRPr/>
          </a:p>
        </p:txBody>
      </p:sp>
      <p:sp>
        <p:nvSpPr>
          <p:cNvPr id="414" name="Google Shape;414;p5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8"/>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6</a:t>
            </a:r>
            <a:r>
              <a:rPr lang="en" sz="6000">
                <a:solidFill>
                  <a:schemeClr val="accent4"/>
                </a:solidFill>
              </a:rPr>
              <a:t>.</a:t>
            </a:r>
            <a:endParaRPr sz="6000">
              <a:solidFill>
                <a:schemeClr val="accent4"/>
              </a:solidFill>
            </a:endParaRPr>
          </a:p>
          <a:p>
            <a:pPr indent="0" lvl="0" marL="0" rtl="0" algn="l">
              <a:spcBef>
                <a:spcPts val="0"/>
              </a:spcBef>
              <a:spcAft>
                <a:spcPts val="0"/>
              </a:spcAft>
              <a:buNone/>
            </a:pPr>
            <a:r>
              <a:rPr lang="en"/>
              <a:t>Bind The Edit Layout</a:t>
            </a:r>
            <a:endParaRPr/>
          </a:p>
        </p:txBody>
      </p:sp>
      <p:sp>
        <p:nvSpPr>
          <p:cNvPr id="420" name="Google Shape;420;p58"/>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1" name="Google Shape;421;p58"/>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Two Way Binding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Duplicate The Create Todo Layout</a:t>
            </a:r>
            <a:endParaRPr/>
          </a:p>
        </p:txBody>
      </p:sp>
      <p:sp>
        <p:nvSpPr>
          <p:cNvPr id="427" name="Google Shape;427;p59"/>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For </a:t>
            </a:r>
            <a:r>
              <a:rPr lang="en"/>
              <a:t>simplicity</a:t>
            </a:r>
            <a:r>
              <a:rPr lang="en"/>
              <a:t>, we should use separate layout between create todo and edit todo.</a:t>
            </a:r>
            <a:endParaRPr/>
          </a:p>
          <a:p>
            <a:pPr indent="-381000" lvl="0" marL="457200" rtl="0" algn="l">
              <a:spcBef>
                <a:spcPts val="0"/>
              </a:spcBef>
              <a:spcAft>
                <a:spcPts val="0"/>
              </a:spcAft>
              <a:buSzPts val="2400"/>
              <a:buChar char="◎"/>
            </a:pPr>
            <a:r>
              <a:rPr lang="en"/>
              <a:t>Right click on </a:t>
            </a:r>
            <a:r>
              <a:rPr b="1" lang="en"/>
              <a:t>fragment_create_todo.xml </a:t>
            </a:r>
            <a:r>
              <a:rPr lang="en"/>
              <a:t>choose refactor &gt; copy file</a:t>
            </a:r>
            <a:endParaRPr/>
          </a:p>
          <a:p>
            <a:pPr indent="-381000" lvl="0" marL="457200" rtl="0" algn="l">
              <a:spcBef>
                <a:spcPts val="0"/>
              </a:spcBef>
              <a:spcAft>
                <a:spcPts val="0"/>
              </a:spcAft>
              <a:buSzPts val="2400"/>
              <a:buChar char="◎"/>
            </a:pPr>
            <a:r>
              <a:rPr lang="en"/>
              <a:t>Name it as </a:t>
            </a:r>
            <a:r>
              <a:rPr b="1" lang="en"/>
              <a:t>fragment_edit_todo.xml</a:t>
            </a:r>
            <a:endParaRPr b="1"/>
          </a:p>
        </p:txBody>
      </p:sp>
      <p:sp>
        <p:nvSpPr>
          <p:cNvPr id="428" name="Google Shape;428;p5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29" name="Google Shape;429;p59"/>
          <p:cNvPicPr preferRelativeResize="0"/>
          <p:nvPr/>
        </p:nvPicPr>
        <p:blipFill>
          <a:blip r:embed="rId3">
            <a:alphaModFix/>
          </a:blip>
          <a:stretch>
            <a:fillRect/>
          </a:stretch>
        </p:blipFill>
        <p:spPr>
          <a:xfrm>
            <a:off x="1333500" y="3398975"/>
            <a:ext cx="4054926" cy="14363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&lt;layout&gt;</a:t>
            </a:r>
            <a:endParaRPr/>
          </a:p>
        </p:txBody>
      </p:sp>
      <p:sp>
        <p:nvSpPr>
          <p:cNvPr id="435" name="Google Shape;435;p60"/>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Open the fragment_edit_todo.xml, wrapped it with &lt;layout&gt;</a:t>
            </a:r>
            <a:endParaRPr/>
          </a:p>
          <a:p>
            <a:pPr indent="0" lvl="0" marL="0" rtl="0" algn="l">
              <a:spcBef>
                <a:spcPts val="600"/>
              </a:spcBef>
              <a:spcAft>
                <a:spcPts val="0"/>
              </a:spcAft>
              <a:buNone/>
            </a:pPr>
            <a:r>
              <a:rPr b="1" lang="en" sz="1600">
                <a:latin typeface="Consolas"/>
                <a:ea typeface="Consolas"/>
                <a:cs typeface="Consolas"/>
                <a:sym typeface="Consolas"/>
              </a:rPr>
              <a:t>&lt;layout xmlns:android="http://schemas.android.com/apk/res/android"</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    xmlns:app="http://schemas.android.com/apk/res-auto"</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    xmlns:tools="http://schemas.android.com/tools" &gt;</a:t>
            </a:r>
            <a:endParaRPr b="1" sz="1600">
              <a:latin typeface="Consolas"/>
              <a:ea typeface="Consolas"/>
              <a:cs typeface="Consolas"/>
              <a:sym typeface="Consolas"/>
            </a:endParaRPr>
          </a:p>
          <a:p>
            <a:pPr indent="0" lvl="0" marL="0" rtl="0" algn="l">
              <a:spcBef>
                <a:spcPts val="600"/>
              </a:spcBef>
              <a:spcAft>
                <a:spcPts val="0"/>
              </a:spcAft>
              <a:buNone/>
            </a:pPr>
            <a:r>
              <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&lt;FrameLayout . . .&gt;</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&lt;/FrameLayout&gt;</a:t>
            </a:r>
            <a:endParaRPr sz="1600">
              <a:latin typeface="Consolas"/>
              <a:ea typeface="Consolas"/>
              <a:cs typeface="Consolas"/>
              <a:sym typeface="Consolas"/>
            </a:endParaRPr>
          </a:p>
          <a:p>
            <a:pPr indent="0" lvl="0" marL="0" rtl="0" algn="l">
              <a:spcBef>
                <a:spcPts val="600"/>
              </a:spcBef>
              <a:spcAft>
                <a:spcPts val="0"/>
              </a:spcAft>
              <a:buNone/>
            </a:pPr>
            <a:r>
              <a:t/>
            </a:r>
            <a:endParaRPr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&lt;/layout&gt;</a:t>
            </a:r>
            <a:endParaRPr b="1" sz="1600">
              <a:latin typeface="Consolas"/>
              <a:ea typeface="Consolas"/>
              <a:cs typeface="Consolas"/>
              <a:sym typeface="Consolas"/>
            </a:endParaRPr>
          </a:p>
          <a:p>
            <a:pPr indent="0" lvl="0" marL="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436" name="Google Shape;436;p6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97" name="Google Shape;97;p16"/>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Null pointer exception risk</a:t>
            </a:r>
            <a:endParaRPr/>
          </a:p>
          <a:p>
            <a:pPr indent="-381000" lvl="0" marL="457200" rtl="0" algn="l">
              <a:spcBef>
                <a:spcPts val="0"/>
              </a:spcBef>
              <a:spcAft>
                <a:spcPts val="0"/>
              </a:spcAft>
              <a:buSzPts val="2400"/>
              <a:buChar char="◎"/>
            </a:pPr>
            <a:r>
              <a:rPr lang="en"/>
              <a:t>Encapsulation Breach</a:t>
            </a:r>
            <a:endParaRPr/>
          </a:p>
          <a:p>
            <a:pPr indent="-381000" lvl="1" marL="914400" rtl="0" algn="l">
              <a:spcBef>
                <a:spcPts val="0"/>
              </a:spcBef>
              <a:spcAft>
                <a:spcPts val="0"/>
              </a:spcAft>
              <a:buSzPts val="2400"/>
              <a:buChar char="○"/>
            </a:pPr>
            <a:r>
              <a:rPr lang="en"/>
              <a:t>findViewById() is a way to break into view layout, get knowledge about its internal structure and start manipulating it based on that knowledge</a:t>
            </a:r>
            <a:endParaRPr/>
          </a:p>
          <a:p>
            <a:pPr indent="-381000" lvl="0" marL="457200" rtl="0" algn="l">
              <a:spcBef>
                <a:spcPts val="0"/>
              </a:spcBef>
              <a:spcAft>
                <a:spcPts val="0"/>
              </a:spcAft>
              <a:buSzPts val="2400"/>
              <a:buChar char="◎"/>
            </a:pPr>
            <a:r>
              <a:rPr lang="en"/>
              <a:t>findViewById soon will be deprecated</a:t>
            </a:r>
            <a:endParaRPr/>
          </a:p>
          <a:p>
            <a:pPr indent="0" lvl="0" marL="457200" rtl="0" algn="l">
              <a:spcBef>
                <a:spcPts val="600"/>
              </a:spcBef>
              <a:spcAft>
                <a:spcPts val="0"/>
              </a:spcAft>
              <a:buNone/>
            </a:pPr>
            <a:r>
              <a:t/>
            </a:r>
            <a:endParaRPr/>
          </a:p>
        </p:txBody>
      </p:sp>
      <p:sp>
        <p:nvSpPr>
          <p:cNvPr id="98" name="Google Shape;98;p1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Instantiate Data Binding Class</a:t>
            </a:r>
            <a:endParaRPr/>
          </a:p>
        </p:txBody>
      </p:sp>
      <p:sp>
        <p:nvSpPr>
          <p:cNvPr id="442" name="Google Shape;442;p61"/>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Rebuild the project.</a:t>
            </a:r>
            <a:endParaRPr/>
          </a:p>
          <a:p>
            <a:pPr indent="-381000" lvl="0" marL="457200" rtl="0" algn="l">
              <a:spcBef>
                <a:spcPts val="0"/>
              </a:spcBef>
              <a:spcAft>
                <a:spcPts val="0"/>
              </a:spcAft>
              <a:buSzPts val="2400"/>
              <a:buChar char="◎"/>
            </a:pPr>
            <a:r>
              <a:rPr lang="en"/>
              <a:t>Open the EditTodoFragment.kt</a:t>
            </a:r>
            <a:endParaRPr/>
          </a:p>
          <a:p>
            <a:pPr indent="-381000" lvl="0" marL="457200" rtl="0" algn="l">
              <a:spcBef>
                <a:spcPts val="0"/>
              </a:spcBef>
              <a:spcAft>
                <a:spcPts val="0"/>
              </a:spcAft>
              <a:buSzPts val="2400"/>
              <a:buChar char="◎"/>
            </a:pPr>
            <a:r>
              <a:rPr lang="en"/>
              <a:t>Create the Data Binding variable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1600">
                <a:latin typeface="Consolas"/>
                <a:ea typeface="Consolas"/>
                <a:cs typeface="Consolas"/>
                <a:sym typeface="Consolas"/>
              </a:rPr>
              <a:t>class EditTodoFragment : Fragment() {</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private lateinit var viewModel: DetailTodoViewModel</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a:t>
            </a:r>
            <a:r>
              <a:rPr b="1" lang="en" sz="1600">
                <a:solidFill>
                  <a:srgbClr val="FF0000"/>
                </a:solidFill>
                <a:latin typeface="Consolas"/>
                <a:ea typeface="Consolas"/>
                <a:cs typeface="Consolas"/>
                <a:sym typeface="Consolas"/>
              </a:rPr>
              <a:t>private lateinit var dataBinding:FragmentEditTodoBinding</a:t>
            </a:r>
            <a:endParaRPr b="1" sz="1600">
              <a:solidFill>
                <a:srgbClr val="FF0000"/>
              </a:solidFill>
              <a:latin typeface="Consolas"/>
              <a:ea typeface="Consolas"/>
              <a:cs typeface="Consolas"/>
              <a:sym typeface="Consolas"/>
            </a:endParaRPr>
          </a:p>
          <a:p>
            <a:pPr indent="0" lvl="0" marL="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443" name="Google Shape;443;p6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Instantiate Data Binding Class</a:t>
            </a:r>
            <a:endParaRPr/>
          </a:p>
        </p:txBody>
      </p:sp>
      <p:sp>
        <p:nvSpPr>
          <p:cNvPr id="449" name="Google Shape;449;p62"/>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Modify the onCreateView</a:t>
            </a:r>
            <a:endParaRPr/>
          </a:p>
          <a:p>
            <a:pPr indent="0" lvl="0" marL="0" rtl="0" algn="l">
              <a:spcBef>
                <a:spcPts val="600"/>
              </a:spcBef>
              <a:spcAft>
                <a:spcPts val="0"/>
              </a:spcAft>
              <a:buNone/>
            </a:pPr>
            <a:r>
              <a:t/>
            </a:r>
            <a:endParaRPr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override fun onCreateView(. . .): View? {</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   dataBinding = DataBindingUtil.inflate&lt;FragmentEditTodoBinding&gt;</a:t>
            </a:r>
            <a:endParaRPr b="1" sz="1600">
              <a:latin typeface="Consolas"/>
              <a:ea typeface="Consolas"/>
              <a:cs typeface="Consolas"/>
              <a:sym typeface="Consolas"/>
            </a:endParaRPr>
          </a:p>
          <a:p>
            <a:pPr indent="457200" lvl="0" marL="914400" rtl="0" algn="l">
              <a:spcBef>
                <a:spcPts val="600"/>
              </a:spcBef>
              <a:spcAft>
                <a:spcPts val="0"/>
              </a:spcAft>
              <a:buNone/>
            </a:pPr>
            <a:r>
              <a:rPr b="1" lang="en" sz="1600">
                <a:latin typeface="Consolas"/>
                <a:ea typeface="Consolas"/>
                <a:cs typeface="Consolas"/>
                <a:sym typeface="Consolas"/>
              </a:rPr>
              <a:t>(inflater, R.layout.</a:t>
            </a:r>
            <a:r>
              <a:rPr b="1" lang="en" sz="1600">
                <a:solidFill>
                  <a:srgbClr val="FF0000"/>
                </a:solidFill>
                <a:latin typeface="Consolas"/>
                <a:ea typeface="Consolas"/>
                <a:cs typeface="Consolas"/>
                <a:sym typeface="Consolas"/>
              </a:rPr>
              <a:t>fragment_edit_todo</a:t>
            </a:r>
            <a:r>
              <a:rPr b="1" lang="en" sz="1600">
                <a:latin typeface="Consolas"/>
                <a:ea typeface="Consolas"/>
                <a:cs typeface="Consolas"/>
                <a:sym typeface="Consolas"/>
              </a:rPr>
              <a:t>, container, false)</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   return dataBinding.root</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a:t>
            </a:r>
            <a:endParaRPr b="1" sz="1600">
              <a:latin typeface="Consolas"/>
              <a:ea typeface="Consolas"/>
              <a:cs typeface="Consolas"/>
              <a:sym typeface="Consolas"/>
            </a:endParaRPr>
          </a:p>
          <a:p>
            <a:pPr indent="0" lvl="0" marL="0" rtl="0" algn="l">
              <a:spcBef>
                <a:spcPts val="600"/>
              </a:spcBef>
              <a:spcAft>
                <a:spcPts val="0"/>
              </a:spcAft>
              <a:buNone/>
            </a:pPr>
            <a:r>
              <a:t/>
            </a:r>
            <a:endParaRPr sz="1600">
              <a:latin typeface="Consolas"/>
              <a:ea typeface="Consolas"/>
              <a:cs typeface="Consolas"/>
              <a:sym typeface="Consolas"/>
            </a:endParaRPr>
          </a:p>
          <a:p>
            <a:pPr indent="0" lvl="0" marL="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450" name="Google Shape;450;p6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1" name="Google Shape;451;p62"/>
          <p:cNvSpPr txBox="1"/>
          <p:nvPr>
            <p:ph idx="4294967295" type="body"/>
          </p:nvPr>
        </p:nvSpPr>
        <p:spPr>
          <a:xfrm>
            <a:off x="4790525" y="3450800"/>
            <a:ext cx="33558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Edit Todo Layout</a:t>
            </a:r>
            <a:endParaRPr b="1" sz="1800"/>
          </a:p>
          <a:p>
            <a:pPr indent="0" lvl="0" marL="0" rtl="0" algn="l">
              <a:spcBef>
                <a:spcPts val="600"/>
              </a:spcBef>
              <a:spcAft>
                <a:spcPts val="0"/>
              </a:spcAft>
              <a:buNone/>
            </a:pPr>
            <a:r>
              <a:rPr lang="en" sz="1200"/>
              <a:t>Remember to use the newly duplicated edit layout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Define Todo Variable</a:t>
            </a:r>
            <a:endParaRPr/>
          </a:p>
        </p:txBody>
      </p:sp>
      <p:sp>
        <p:nvSpPr>
          <p:cNvPr id="457" name="Google Shape;457;p63"/>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Open the fragment_edit_todo.xml, create todo variable</a:t>
            </a:r>
            <a:endParaRPr/>
          </a:p>
          <a:p>
            <a:pPr indent="0" lvl="0" marL="0" rtl="0" algn="l">
              <a:spcBef>
                <a:spcPts val="600"/>
              </a:spcBef>
              <a:spcAft>
                <a:spcPts val="0"/>
              </a:spcAft>
              <a:buNone/>
            </a:pPr>
            <a:r>
              <a:rPr b="1" lang="en" sz="1600">
                <a:latin typeface="Consolas"/>
                <a:ea typeface="Consolas"/>
                <a:cs typeface="Consolas"/>
                <a:sym typeface="Consolas"/>
              </a:rPr>
              <a:t>&lt;data&gt;</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        &lt;variable</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            name="todo"</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            type="com.jitusolution.todoapp.model.Todo" /&gt;</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&lt;/data&gt;</a:t>
            </a:r>
            <a:endParaRPr b="1" sz="1600">
              <a:latin typeface="Consolas"/>
              <a:ea typeface="Consolas"/>
              <a:cs typeface="Consolas"/>
              <a:sym typeface="Consolas"/>
            </a:endParaRPr>
          </a:p>
          <a:p>
            <a:pPr indent="0" lvl="0" marL="0" rtl="0" algn="l">
              <a:spcBef>
                <a:spcPts val="600"/>
              </a:spcBef>
              <a:spcAft>
                <a:spcPts val="0"/>
              </a:spcAft>
              <a:buNone/>
            </a:pPr>
            <a:r>
              <a:t/>
            </a:r>
            <a:endParaRPr b="1" sz="1600">
              <a:latin typeface="Consolas"/>
              <a:ea typeface="Consolas"/>
              <a:cs typeface="Consolas"/>
              <a:sym typeface="Consolas"/>
            </a:endParaRPr>
          </a:p>
          <a:p>
            <a:pPr indent="0" lvl="0" marL="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458" name="Google Shape;458;p6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Instantiate Todo Variable</a:t>
            </a:r>
            <a:endParaRPr/>
          </a:p>
        </p:txBody>
      </p:sp>
      <p:sp>
        <p:nvSpPr>
          <p:cNvPr id="464" name="Google Shape;464;p64"/>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Open </a:t>
            </a:r>
            <a:r>
              <a:rPr lang="en"/>
              <a:t>EditTodoFragment.kt</a:t>
            </a:r>
            <a:endParaRPr/>
          </a:p>
          <a:p>
            <a:pPr indent="-381000" lvl="0" marL="457200" rtl="0" algn="l">
              <a:spcBef>
                <a:spcPts val="0"/>
              </a:spcBef>
              <a:spcAft>
                <a:spcPts val="0"/>
              </a:spcAft>
              <a:buSzPts val="2400"/>
              <a:buChar char="◎"/>
            </a:pPr>
            <a:r>
              <a:rPr lang="en"/>
              <a:t>Look inside the observeviewmodel. Comment everything.</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rPr lang="en" sz="1600">
                <a:latin typeface="Consolas"/>
                <a:ea typeface="Consolas"/>
                <a:cs typeface="Consolas"/>
                <a:sym typeface="Consolas"/>
              </a:rPr>
              <a:t>fun observeViewModel() {</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viewModel.todoLD.observe(viewLifecycleOwner, Observer {</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a:t>
            </a:r>
            <a:r>
              <a:rPr b="1" lang="en" sz="1600">
                <a:solidFill>
                  <a:srgbClr val="FF0000"/>
                </a:solidFill>
                <a:latin typeface="Consolas"/>
                <a:ea typeface="Consolas"/>
                <a:cs typeface="Consolas"/>
                <a:sym typeface="Consolas"/>
              </a:rPr>
              <a:t>dataBinding.todo = it</a:t>
            </a:r>
            <a:endParaRPr b="1" sz="1600">
              <a:solidFill>
                <a:srgbClr val="FF0000"/>
              </a:solidFill>
              <a:latin typeface="Consolas"/>
              <a:ea typeface="Consolas"/>
              <a:cs typeface="Consolas"/>
              <a:sym typeface="Consolas"/>
            </a:endParaRPr>
          </a:p>
          <a:p>
            <a:pPr indent="457200" lvl="0" marL="0" rtl="0" algn="l">
              <a:spcBef>
                <a:spcPts val="60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a:t>
            </a:r>
            <a:endParaRPr b="1" sz="1600">
              <a:latin typeface="Consolas"/>
              <a:ea typeface="Consolas"/>
              <a:cs typeface="Consolas"/>
              <a:sym typeface="Consolas"/>
            </a:endParaRPr>
          </a:p>
          <a:p>
            <a:pPr indent="0" lvl="0" marL="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465" name="Google Shape;465;p6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6" name="Google Shape;466;p64"/>
          <p:cNvSpPr txBox="1"/>
          <p:nvPr>
            <p:ph idx="4294967295" type="body"/>
          </p:nvPr>
        </p:nvSpPr>
        <p:spPr>
          <a:xfrm>
            <a:off x="5124525" y="3695725"/>
            <a:ext cx="33558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Todo Databinding</a:t>
            </a:r>
            <a:endParaRPr b="1" sz="1800"/>
          </a:p>
          <a:p>
            <a:pPr indent="0" lvl="0" marL="0" rtl="0" algn="l">
              <a:spcBef>
                <a:spcPts val="600"/>
              </a:spcBef>
              <a:spcAft>
                <a:spcPts val="0"/>
              </a:spcAft>
              <a:buNone/>
            </a:pPr>
            <a:r>
              <a:rPr lang="en" sz="1200"/>
              <a:t>This data binding object can access the todo variable that defined in the layout. After viewmodel done loading the data, the todo variable instantiate with todo live data</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Expression Language</a:t>
            </a:r>
            <a:endParaRPr/>
          </a:p>
        </p:txBody>
      </p:sp>
      <p:sp>
        <p:nvSpPr>
          <p:cNvPr id="472" name="Google Shape;472;p65"/>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sz="1600">
              <a:latin typeface="Consolas"/>
              <a:ea typeface="Consolas"/>
              <a:cs typeface="Consolas"/>
              <a:sym typeface="Consolas"/>
            </a:endParaRPr>
          </a:p>
          <a:p>
            <a:pPr indent="0" lvl="0" marL="0" rtl="0" algn="l">
              <a:spcBef>
                <a:spcPts val="600"/>
              </a:spcBef>
              <a:spcAft>
                <a:spcPts val="0"/>
              </a:spcAft>
              <a:buNone/>
            </a:pPr>
            <a:r>
              <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android:text="@={todo.title}"</a:t>
            </a:r>
            <a:endParaRPr b="1" sz="1600">
              <a:latin typeface="Consolas"/>
              <a:ea typeface="Consolas"/>
              <a:cs typeface="Consolas"/>
              <a:sym typeface="Consolas"/>
            </a:endParaRPr>
          </a:p>
          <a:p>
            <a:pPr indent="0" lvl="0" marL="0" rtl="0" algn="l">
              <a:spcBef>
                <a:spcPts val="600"/>
              </a:spcBef>
              <a:spcAft>
                <a:spcPts val="0"/>
              </a:spcAft>
              <a:buNone/>
            </a:pPr>
            <a:r>
              <a:t/>
            </a:r>
            <a:endParaRPr b="1" sz="1600">
              <a:latin typeface="Consolas"/>
              <a:ea typeface="Consolas"/>
              <a:cs typeface="Consolas"/>
              <a:sym typeface="Consolas"/>
            </a:endParaRPr>
          </a:p>
          <a:p>
            <a:pPr indent="0" lvl="0" marL="0" rtl="0" algn="l">
              <a:spcBef>
                <a:spcPts val="600"/>
              </a:spcBef>
              <a:spcAft>
                <a:spcPts val="0"/>
              </a:spcAft>
              <a:buNone/>
            </a:pPr>
            <a:r>
              <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android:text="@={todo.notes}"</a:t>
            </a:r>
            <a:endParaRPr b="1" sz="1600">
              <a:latin typeface="Consolas"/>
              <a:ea typeface="Consolas"/>
              <a:cs typeface="Consolas"/>
              <a:sym typeface="Consolas"/>
            </a:endParaRPr>
          </a:p>
        </p:txBody>
      </p:sp>
      <p:sp>
        <p:nvSpPr>
          <p:cNvPr id="473" name="Google Shape;473;p6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4" name="Google Shape;474;p65"/>
          <p:cNvPicPr preferRelativeResize="0"/>
          <p:nvPr/>
        </p:nvPicPr>
        <p:blipFill>
          <a:blip r:embed="rId3">
            <a:alphaModFix/>
          </a:blip>
          <a:stretch>
            <a:fillRect/>
          </a:stretch>
        </p:blipFill>
        <p:spPr>
          <a:xfrm>
            <a:off x="5299374" y="1167850"/>
            <a:ext cx="3585675" cy="2374475"/>
          </a:xfrm>
          <a:prstGeom prst="rect">
            <a:avLst/>
          </a:prstGeom>
          <a:noFill/>
          <a:ln>
            <a:noFill/>
          </a:ln>
        </p:spPr>
      </p:pic>
      <p:cxnSp>
        <p:nvCxnSpPr>
          <p:cNvPr id="475" name="Google Shape;475;p65"/>
          <p:cNvCxnSpPr/>
          <p:nvPr/>
        </p:nvCxnSpPr>
        <p:spPr>
          <a:xfrm>
            <a:off x="4297375" y="2237750"/>
            <a:ext cx="1458600" cy="333900"/>
          </a:xfrm>
          <a:prstGeom prst="curvedConnector3">
            <a:avLst>
              <a:gd fmla="val 50000" name="adj1"/>
            </a:avLst>
          </a:prstGeom>
          <a:noFill/>
          <a:ln cap="flat" cmpd="sng" w="28575">
            <a:solidFill>
              <a:schemeClr val="accent1"/>
            </a:solidFill>
            <a:prstDash val="solid"/>
            <a:round/>
            <a:headEnd len="med" w="med" type="none"/>
            <a:tailEnd len="med" w="med" type="triangle"/>
          </a:ln>
        </p:spPr>
      </p:cxnSp>
      <p:cxnSp>
        <p:nvCxnSpPr>
          <p:cNvPr id="476" name="Google Shape;476;p65"/>
          <p:cNvCxnSpPr/>
          <p:nvPr/>
        </p:nvCxnSpPr>
        <p:spPr>
          <a:xfrm>
            <a:off x="4297375" y="3172950"/>
            <a:ext cx="1402800" cy="111300"/>
          </a:xfrm>
          <a:prstGeom prst="curvedConnector3">
            <a:avLst>
              <a:gd fmla="val 50000" name="adj1"/>
            </a:avLst>
          </a:prstGeom>
          <a:noFill/>
          <a:ln cap="flat" cmpd="sng" w="28575">
            <a:solidFill>
              <a:schemeClr val="accent1"/>
            </a:solidFill>
            <a:prstDash val="solid"/>
            <a:round/>
            <a:headEnd len="med" w="med"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 Way Data Binding</a:t>
            </a:r>
            <a:endParaRPr/>
          </a:p>
        </p:txBody>
      </p:sp>
      <p:sp>
        <p:nvSpPr>
          <p:cNvPr id="482" name="Google Shape;482;p66"/>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Using one-way data binding, you can set a value on an attribute and set a listener that reacts to a change in that attribute. Two-way data binding provides a shortcut to this process.</a:t>
            </a:r>
            <a:endParaRPr/>
          </a:p>
          <a:p>
            <a:pPr indent="-381000" lvl="0" marL="457200" rtl="0" algn="l">
              <a:spcBef>
                <a:spcPts val="0"/>
              </a:spcBef>
              <a:spcAft>
                <a:spcPts val="0"/>
              </a:spcAft>
              <a:buSzPts val="2400"/>
              <a:buChar char="◎"/>
            </a:pPr>
            <a:r>
              <a:rPr lang="en"/>
              <a:t>Notice that small equals sign here:</a:t>
            </a:r>
            <a:br>
              <a:rPr lang="en"/>
            </a:br>
            <a:r>
              <a:rPr b="1" lang="en" sz="1600">
                <a:latin typeface="Consolas"/>
                <a:ea typeface="Consolas"/>
                <a:cs typeface="Consolas"/>
                <a:sym typeface="Consolas"/>
              </a:rPr>
              <a:t>android:text="@</a:t>
            </a:r>
            <a:r>
              <a:rPr b="1" lang="en" sz="1600">
                <a:solidFill>
                  <a:srgbClr val="FF0000"/>
                </a:solidFill>
                <a:latin typeface="Consolas"/>
                <a:ea typeface="Consolas"/>
                <a:cs typeface="Consolas"/>
                <a:sym typeface="Consolas"/>
              </a:rPr>
              <a:t>=</a:t>
            </a:r>
            <a:r>
              <a:rPr b="1" lang="en" sz="1600">
                <a:latin typeface="Consolas"/>
                <a:ea typeface="Consolas"/>
                <a:cs typeface="Consolas"/>
                <a:sym typeface="Consolas"/>
              </a:rPr>
              <a:t>{todo.title}"</a:t>
            </a:r>
            <a:br>
              <a:rPr b="1" lang="en" sz="1600">
                <a:latin typeface="Consolas"/>
                <a:ea typeface="Consolas"/>
                <a:cs typeface="Consolas"/>
                <a:sym typeface="Consolas"/>
              </a:rPr>
            </a:br>
            <a:endParaRPr b="1" sz="1600">
              <a:latin typeface="Consolas"/>
              <a:ea typeface="Consolas"/>
              <a:cs typeface="Consolas"/>
              <a:sym typeface="Consolas"/>
            </a:endParaRPr>
          </a:p>
          <a:p>
            <a:pPr indent="-381000" lvl="0" marL="457200" rtl="0" algn="l">
              <a:spcBef>
                <a:spcPts val="0"/>
              </a:spcBef>
              <a:spcAft>
                <a:spcPts val="0"/>
              </a:spcAft>
              <a:buSzPts val="2400"/>
              <a:buChar char="◎"/>
            </a:pPr>
            <a:r>
              <a:rPr lang="en"/>
              <a:t>This notation, receives data changes to the attribute and listen to variable “todo” updates at the same time.</a:t>
            </a:r>
            <a:endParaRPr/>
          </a:p>
          <a:p>
            <a:pPr indent="0" lvl="0" marL="457200" rtl="0" algn="l">
              <a:spcBef>
                <a:spcPts val="600"/>
              </a:spcBef>
              <a:spcAft>
                <a:spcPts val="0"/>
              </a:spcAft>
              <a:buNone/>
            </a:pPr>
            <a:r>
              <a:t/>
            </a:r>
            <a:endParaRPr/>
          </a:p>
        </p:txBody>
      </p:sp>
      <p:sp>
        <p:nvSpPr>
          <p:cNvPr id="483" name="Google Shape;483;p6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Expression Language For Radio Button</a:t>
            </a:r>
            <a:endParaRPr/>
          </a:p>
        </p:txBody>
      </p:sp>
      <p:sp>
        <p:nvSpPr>
          <p:cNvPr id="489" name="Google Shape;489;p67"/>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latin typeface="Consolas"/>
                <a:ea typeface="Consolas"/>
                <a:cs typeface="Consolas"/>
                <a:sym typeface="Consolas"/>
              </a:rPr>
              <a:t>android:checked="@{todo.priority==3?true:false}"</a:t>
            </a:r>
            <a:endParaRPr b="1" sz="1600">
              <a:latin typeface="Consolas"/>
              <a:ea typeface="Consolas"/>
              <a:cs typeface="Consolas"/>
              <a:sym typeface="Consolas"/>
            </a:endParaRPr>
          </a:p>
          <a:p>
            <a:pPr indent="0" lvl="0" marL="0" rtl="0" algn="l">
              <a:spcBef>
                <a:spcPts val="600"/>
              </a:spcBef>
              <a:spcAft>
                <a:spcPts val="0"/>
              </a:spcAft>
              <a:buNone/>
            </a:pPr>
            <a:r>
              <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android:checked="@{todo.priority==2?true:false}"</a:t>
            </a:r>
            <a:endParaRPr b="1" sz="1600">
              <a:latin typeface="Consolas"/>
              <a:ea typeface="Consolas"/>
              <a:cs typeface="Consolas"/>
              <a:sym typeface="Consolas"/>
            </a:endParaRPr>
          </a:p>
          <a:p>
            <a:pPr indent="0" lvl="0" marL="0" rtl="0" algn="l">
              <a:spcBef>
                <a:spcPts val="600"/>
              </a:spcBef>
              <a:spcAft>
                <a:spcPts val="0"/>
              </a:spcAft>
              <a:buNone/>
            </a:pPr>
            <a:r>
              <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android:checked="@{todo.priority==1?true:false}"</a:t>
            </a:r>
            <a:endParaRPr b="1" sz="1600">
              <a:latin typeface="Consolas"/>
              <a:ea typeface="Consolas"/>
              <a:cs typeface="Consolas"/>
              <a:sym typeface="Consolas"/>
            </a:endParaRPr>
          </a:p>
        </p:txBody>
      </p:sp>
      <p:sp>
        <p:nvSpPr>
          <p:cNvPr id="490" name="Google Shape;490;p6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1" name="Google Shape;491;p67"/>
          <p:cNvPicPr preferRelativeResize="0"/>
          <p:nvPr/>
        </p:nvPicPr>
        <p:blipFill>
          <a:blip r:embed="rId3">
            <a:alphaModFix/>
          </a:blip>
          <a:stretch>
            <a:fillRect/>
          </a:stretch>
        </p:blipFill>
        <p:spPr>
          <a:xfrm>
            <a:off x="7034813" y="921646"/>
            <a:ext cx="1918262" cy="2199150"/>
          </a:xfrm>
          <a:prstGeom prst="rect">
            <a:avLst/>
          </a:prstGeom>
          <a:noFill/>
          <a:ln>
            <a:noFill/>
          </a:ln>
        </p:spPr>
      </p:pic>
      <p:cxnSp>
        <p:nvCxnSpPr>
          <p:cNvPr id="492" name="Google Shape;492;p67"/>
          <p:cNvCxnSpPr/>
          <p:nvPr/>
        </p:nvCxnSpPr>
        <p:spPr>
          <a:xfrm flipH="1" rot="10800000">
            <a:off x="6345875" y="1413950"/>
            <a:ext cx="957600" cy="198000"/>
          </a:xfrm>
          <a:prstGeom prst="curvedConnector3">
            <a:avLst>
              <a:gd fmla="val 50000" name="adj1"/>
            </a:avLst>
          </a:prstGeom>
          <a:noFill/>
          <a:ln cap="flat" cmpd="sng" w="28575">
            <a:solidFill>
              <a:schemeClr val="accent1"/>
            </a:solidFill>
            <a:prstDash val="solid"/>
            <a:round/>
            <a:headEnd len="med" w="med" type="none"/>
            <a:tailEnd len="med" w="med" type="triangle"/>
          </a:ln>
        </p:spPr>
      </p:cxnSp>
      <p:cxnSp>
        <p:nvCxnSpPr>
          <p:cNvPr id="493" name="Google Shape;493;p67"/>
          <p:cNvCxnSpPr/>
          <p:nvPr/>
        </p:nvCxnSpPr>
        <p:spPr>
          <a:xfrm flipH="1" rot="10800000">
            <a:off x="6275600" y="2134150"/>
            <a:ext cx="957600" cy="198000"/>
          </a:xfrm>
          <a:prstGeom prst="curvedConnector3">
            <a:avLst>
              <a:gd fmla="val 50000" name="adj1"/>
            </a:avLst>
          </a:prstGeom>
          <a:noFill/>
          <a:ln cap="flat" cmpd="sng" w="28575">
            <a:solidFill>
              <a:schemeClr val="accent1"/>
            </a:solidFill>
            <a:prstDash val="solid"/>
            <a:round/>
            <a:headEnd len="med" w="med" type="none"/>
            <a:tailEnd len="med" w="med" type="triangle"/>
          </a:ln>
        </p:spPr>
      </p:cxnSp>
      <p:cxnSp>
        <p:nvCxnSpPr>
          <p:cNvPr id="494" name="Google Shape;494;p67"/>
          <p:cNvCxnSpPr/>
          <p:nvPr/>
        </p:nvCxnSpPr>
        <p:spPr>
          <a:xfrm flipH="1" rot="10800000">
            <a:off x="6275600" y="2653950"/>
            <a:ext cx="957600" cy="198000"/>
          </a:xfrm>
          <a:prstGeom prst="curvedConnector3">
            <a:avLst>
              <a:gd fmla="val 50000" name="adj1"/>
            </a:avLst>
          </a:prstGeom>
          <a:noFill/>
          <a:ln cap="flat" cmpd="sng" w="28575">
            <a:solidFill>
              <a:schemeClr val="accent1"/>
            </a:solidFill>
            <a:prstDash val="solid"/>
            <a:round/>
            <a:headEnd len="med" w="med" type="none"/>
            <a:tailEnd len="med" w="med" type="triangle"/>
          </a:ln>
        </p:spPr>
      </p:cxnSp>
      <p:sp>
        <p:nvSpPr>
          <p:cNvPr id="495" name="Google Shape;495;p67"/>
          <p:cNvSpPr txBox="1"/>
          <p:nvPr>
            <p:ph idx="4294967295" type="body"/>
          </p:nvPr>
        </p:nvSpPr>
        <p:spPr>
          <a:xfrm>
            <a:off x="3476825" y="3283825"/>
            <a:ext cx="33558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Logical Expression</a:t>
            </a:r>
            <a:endParaRPr b="1" sz="1800"/>
          </a:p>
          <a:p>
            <a:pPr indent="0" lvl="0" marL="0" rtl="0" algn="l">
              <a:spcBef>
                <a:spcPts val="600"/>
              </a:spcBef>
              <a:spcAft>
                <a:spcPts val="0"/>
              </a:spcAft>
              <a:buNone/>
            </a:pPr>
            <a:r>
              <a:rPr lang="en" sz="1200"/>
              <a:t>We can create logical expressions that evaluate value and return result based on the value.</a:t>
            </a:r>
            <a:endParaRPr sz="1200"/>
          </a:p>
          <a:p>
            <a:pPr indent="0" lvl="0" marL="0" rtl="0" algn="l">
              <a:spcBef>
                <a:spcPts val="600"/>
              </a:spcBef>
              <a:spcAft>
                <a:spcPts val="0"/>
              </a:spcAft>
              <a:buNone/>
            </a:pPr>
            <a:r>
              <a:rPr lang="en" sz="1200"/>
              <a:t>For instances </a:t>
            </a:r>
            <a:r>
              <a:rPr b="1" lang="en" sz="1200"/>
              <a:t>todo.priority==3?true:false </a:t>
            </a:r>
            <a:r>
              <a:rPr lang="en" sz="1200"/>
              <a:t>means that if priority is 3 than checked attributes set to true, otherwise false</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Radio Button Two Way Data Binding?</a:t>
            </a:r>
            <a:endParaRPr/>
          </a:p>
        </p:txBody>
      </p:sp>
      <p:sp>
        <p:nvSpPr>
          <p:cNvPr id="501" name="Google Shape;501;p68"/>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Two way binding on radion is too complicated to implement. Therefore we use regular listener that listen whenever the radio is selected. </a:t>
            </a:r>
            <a:endParaRPr/>
          </a:p>
          <a:p>
            <a:pPr indent="0" lvl="0" marL="0" rtl="0" algn="l">
              <a:spcBef>
                <a:spcPts val="600"/>
              </a:spcBef>
              <a:spcAft>
                <a:spcPts val="0"/>
              </a:spcAft>
              <a:buNone/>
            </a:pPr>
            <a:r>
              <a:rPr lang="en"/>
              <a:t>Add new interface:</a:t>
            </a:r>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interface RadioClick {</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    fun onRadioClick(v:View, priority:Int, obj:Todo)</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502" name="Google Shape;502;p6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Define Listener Variable</a:t>
            </a:r>
            <a:endParaRPr/>
          </a:p>
        </p:txBody>
      </p:sp>
      <p:sp>
        <p:nvSpPr>
          <p:cNvPr id="508" name="Google Shape;508;p69"/>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Open the fragment_edit_todo.xml layout. Add new listener variable</a:t>
            </a:r>
            <a:r>
              <a:rPr lang="en"/>
              <a:t>:</a:t>
            </a:r>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&lt;variable</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      name="radioListener"</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      type="com.jitusolution.todoapp.view.RadioClick" /&gt;</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509" name="Google Shape;509;p6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Expression Language on Each Radio Button</a:t>
            </a:r>
            <a:endParaRPr/>
          </a:p>
        </p:txBody>
      </p:sp>
      <p:sp>
        <p:nvSpPr>
          <p:cNvPr id="515" name="Google Shape;515;p70"/>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Add these in each radio button separately:</a:t>
            </a:r>
            <a:endParaRPr/>
          </a:p>
          <a:p>
            <a:pPr indent="-381000" lvl="0" marL="457200" rtl="0" algn="l">
              <a:spcBef>
                <a:spcPts val="600"/>
              </a:spcBef>
              <a:spcAft>
                <a:spcPts val="0"/>
              </a:spcAft>
              <a:buSzPts val="2400"/>
              <a:buChar char="◎"/>
            </a:pPr>
            <a:r>
              <a:rPr lang="en"/>
              <a:t>Radio High</a:t>
            </a:r>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android:onClick="@{(view)-&gt;radioListener.onRadioClick(view,3, todo)}"</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t/>
            </a:r>
            <a:endParaRPr b="1" sz="1600">
              <a:solidFill>
                <a:schemeClr val="accent2"/>
              </a:solidFill>
              <a:latin typeface="Consolas"/>
              <a:ea typeface="Consolas"/>
              <a:cs typeface="Consolas"/>
              <a:sym typeface="Consolas"/>
            </a:endParaRPr>
          </a:p>
          <a:p>
            <a:pPr indent="-381000" lvl="0" marL="457200" rtl="0" algn="l">
              <a:spcBef>
                <a:spcPts val="600"/>
              </a:spcBef>
              <a:spcAft>
                <a:spcPts val="0"/>
              </a:spcAft>
              <a:buSzPts val="2400"/>
              <a:buChar char="◎"/>
            </a:pPr>
            <a:r>
              <a:rPr lang="en"/>
              <a:t>Radio Medium</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android:onClick="@{(view)-&gt;radioListener.onRadioClick(view,2, todo)}"</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t/>
            </a:r>
            <a:endParaRPr b="1" sz="1600">
              <a:solidFill>
                <a:schemeClr val="accent2"/>
              </a:solidFill>
              <a:latin typeface="Consolas"/>
              <a:ea typeface="Consolas"/>
              <a:cs typeface="Consolas"/>
              <a:sym typeface="Consolas"/>
            </a:endParaRPr>
          </a:p>
          <a:p>
            <a:pPr indent="-381000" lvl="0" marL="457200" rtl="0" algn="l">
              <a:spcBef>
                <a:spcPts val="600"/>
              </a:spcBef>
              <a:spcAft>
                <a:spcPts val="0"/>
              </a:spcAft>
              <a:buSzPts val="2400"/>
              <a:buChar char="◎"/>
            </a:pPr>
            <a:r>
              <a:rPr lang="en"/>
              <a:t>Radio Low</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android:onClick="@{(view)-&gt;radioListener.onRadioClick(view,1, todo)}"</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516" name="Google Shape;516;p7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 Data Binding</a:t>
            </a:r>
            <a:endParaRPr/>
          </a:p>
        </p:txBody>
      </p:sp>
      <p:sp>
        <p:nvSpPr>
          <p:cNvPr id="104" name="Google Shape;104;p17"/>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Data binding is </a:t>
            </a:r>
            <a:r>
              <a:rPr lang="en" sz="2200"/>
              <a:t>already embedded in the project. It dont need additional dependencies</a:t>
            </a:r>
            <a:endParaRPr sz="2200"/>
          </a:p>
          <a:p>
            <a:pPr indent="-368300" lvl="0" marL="457200" rtl="0" algn="l">
              <a:spcBef>
                <a:spcPts val="0"/>
              </a:spcBef>
              <a:spcAft>
                <a:spcPts val="0"/>
              </a:spcAft>
              <a:buSzPts val="2200"/>
              <a:buChar char="◎"/>
            </a:pPr>
            <a:r>
              <a:rPr lang="en" sz="2200"/>
              <a:t>However it needs to be activated</a:t>
            </a:r>
            <a:endParaRPr sz="2200"/>
          </a:p>
          <a:p>
            <a:pPr indent="0" lvl="0" marL="457200" rtl="0" algn="l">
              <a:spcBef>
                <a:spcPts val="600"/>
              </a:spcBef>
              <a:spcAft>
                <a:spcPts val="0"/>
              </a:spcAft>
              <a:buNone/>
            </a:pPr>
            <a:r>
              <a:rPr b="1" lang="en" sz="1600">
                <a:latin typeface="Consolas"/>
                <a:ea typeface="Consolas"/>
                <a:cs typeface="Consolas"/>
                <a:sym typeface="Consolas"/>
              </a:rPr>
              <a:t>buildFeatures {</a:t>
            </a:r>
            <a:endParaRPr b="1" sz="1600">
              <a:latin typeface="Consolas"/>
              <a:ea typeface="Consolas"/>
              <a:cs typeface="Consolas"/>
              <a:sym typeface="Consolas"/>
            </a:endParaRPr>
          </a:p>
          <a:p>
            <a:pPr indent="0" lvl="0" marL="457200" rtl="0" algn="l">
              <a:spcBef>
                <a:spcPts val="600"/>
              </a:spcBef>
              <a:spcAft>
                <a:spcPts val="0"/>
              </a:spcAft>
              <a:buNone/>
            </a:pPr>
            <a:r>
              <a:rPr b="1" lang="en" sz="1600">
                <a:latin typeface="Consolas"/>
                <a:ea typeface="Consolas"/>
                <a:cs typeface="Consolas"/>
                <a:sym typeface="Consolas"/>
              </a:rPr>
              <a:t>        dataBinding true</a:t>
            </a:r>
            <a:endParaRPr b="1" sz="1600">
              <a:latin typeface="Consolas"/>
              <a:ea typeface="Consolas"/>
              <a:cs typeface="Consolas"/>
              <a:sym typeface="Consolas"/>
            </a:endParaRPr>
          </a:p>
          <a:p>
            <a:pPr indent="0" lvl="0" marL="457200" rtl="0" algn="l">
              <a:spcBef>
                <a:spcPts val="600"/>
              </a:spcBef>
              <a:spcAft>
                <a:spcPts val="0"/>
              </a:spcAft>
              <a:buNone/>
            </a:pPr>
            <a:r>
              <a:rPr b="1" lang="en" sz="1600">
                <a:latin typeface="Consolas"/>
                <a:ea typeface="Consolas"/>
                <a:cs typeface="Consolas"/>
                <a:sym typeface="Consolas"/>
              </a:rPr>
              <a:t>}</a:t>
            </a:r>
            <a:endParaRPr b="1" sz="1600">
              <a:latin typeface="Consolas"/>
              <a:ea typeface="Consolas"/>
              <a:cs typeface="Consolas"/>
              <a:sym typeface="Consolas"/>
            </a:endParaRPr>
          </a:p>
          <a:p>
            <a:pPr indent="0" lvl="0" marL="457200" rtl="0" algn="l">
              <a:spcBef>
                <a:spcPts val="600"/>
              </a:spcBef>
              <a:spcAft>
                <a:spcPts val="0"/>
              </a:spcAft>
              <a:buNone/>
            </a:pPr>
            <a:r>
              <a:t/>
            </a:r>
            <a:endParaRPr sz="2200"/>
          </a:p>
        </p:txBody>
      </p:sp>
      <p:sp>
        <p:nvSpPr>
          <p:cNvPr id="105" name="Google Shape;105;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 the Listener</a:t>
            </a:r>
            <a:endParaRPr/>
          </a:p>
        </p:txBody>
      </p:sp>
      <p:sp>
        <p:nvSpPr>
          <p:cNvPr id="522" name="Google Shape;522;p71"/>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Open the EditTodoFragment.kt, implement the listener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1600">
                <a:latin typeface="Consolas"/>
                <a:ea typeface="Consolas"/>
                <a:cs typeface="Consolas"/>
                <a:sym typeface="Consolas"/>
              </a:rPr>
              <a:t>class EditTodoFragment : Fragment(), </a:t>
            </a:r>
            <a:r>
              <a:rPr b="1" lang="en" sz="1600">
                <a:solidFill>
                  <a:srgbClr val="FF0000"/>
                </a:solidFill>
                <a:latin typeface="Consolas"/>
                <a:ea typeface="Consolas"/>
                <a:cs typeface="Consolas"/>
                <a:sym typeface="Consolas"/>
              </a:rPr>
              <a:t>RadioClick </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 .</a:t>
            </a:r>
            <a:endParaRPr sz="1600">
              <a:latin typeface="Consolas"/>
              <a:ea typeface="Consolas"/>
              <a:cs typeface="Consolas"/>
              <a:sym typeface="Consolas"/>
            </a:endParaRPr>
          </a:p>
          <a:p>
            <a:pPr indent="457200" lvl="0" marL="0" rtl="0" algn="l">
              <a:spcBef>
                <a:spcPts val="600"/>
              </a:spcBef>
              <a:spcAft>
                <a:spcPts val="0"/>
              </a:spcAft>
              <a:buNone/>
            </a:pPr>
            <a:r>
              <a:rPr b="1" lang="en" sz="1600">
                <a:latin typeface="Consolas"/>
                <a:ea typeface="Consolas"/>
                <a:cs typeface="Consolas"/>
                <a:sym typeface="Consolas"/>
              </a:rPr>
              <a:t>override fun onRadioClick(v: View, priority: Int, obj: Todo) {</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        obj.priority = priority</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    }</a:t>
            </a:r>
            <a:endParaRPr b="1" sz="1600">
              <a:latin typeface="Consolas"/>
              <a:ea typeface="Consolas"/>
              <a:cs typeface="Consolas"/>
              <a:sym typeface="Consolas"/>
            </a:endParaRPr>
          </a:p>
          <a:p>
            <a:pPr indent="0" lvl="0" marL="0" rtl="0" algn="l">
              <a:spcBef>
                <a:spcPts val="600"/>
              </a:spcBef>
              <a:spcAft>
                <a:spcPts val="0"/>
              </a:spcAft>
              <a:buNone/>
            </a:pPr>
            <a:r>
              <a:t/>
            </a:r>
            <a:endParaRPr sz="1600">
              <a:latin typeface="Consolas"/>
              <a:ea typeface="Consolas"/>
              <a:cs typeface="Consolas"/>
              <a:sym typeface="Consolas"/>
            </a:endParaRPr>
          </a:p>
        </p:txBody>
      </p:sp>
      <p:sp>
        <p:nvSpPr>
          <p:cNvPr id="523" name="Google Shape;523;p7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4" name="Google Shape;524;p71"/>
          <p:cNvSpPr txBox="1"/>
          <p:nvPr>
            <p:ph idx="4294967295" type="body"/>
          </p:nvPr>
        </p:nvSpPr>
        <p:spPr>
          <a:xfrm>
            <a:off x="5102250" y="3461950"/>
            <a:ext cx="33558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Update Todo Priority</a:t>
            </a:r>
            <a:endParaRPr b="1" sz="1800"/>
          </a:p>
          <a:p>
            <a:pPr indent="0" lvl="0" marL="0" rtl="0" algn="l">
              <a:spcBef>
                <a:spcPts val="600"/>
              </a:spcBef>
              <a:spcAft>
                <a:spcPts val="0"/>
              </a:spcAft>
              <a:buNone/>
            </a:pPr>
            <a:r>
              <a:rPr lang="en" sz="1200"/>
              <a:t>What we done here is to update the todo priority (high/medium/low)</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Bind The Button Save Changes Listener</a:t>
            </a:r>
            <a:endParaRPr/>
          </a:p>
        </p:txBody>
      </p:sp>
      <p:sp>
        <p:nvSpPr>
          <p:cNvPr id="530" name="Google Shape;530;p72"/>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Last step is to make listener binding for button save changes.</a:t>
            </a:r>
            <a:endParaRPr/>
          </a:p>
          <a:p>
            <a:pPr indent="-381000" lvl="0" marL="457200" rtl="0" algn="l">
              <a:spcBef>
                <a:spcPts val="0"/>
              </a:spcBef>
              <a:spcAft>
                <a:spcPts val="0"/>
              </a:spcAft>
              <a:buSzPts val="2400"/>
              <a:buChar char="◎"/>
            </a:pPr>
            <a:r>
              <a:rPr lang="en"/>
              <a:t>Add the listener:</a:t>
            </a:r>
            <a:endParaRPr/>
          </a:p>
          <a:p>
            <a:pPr indent="0" lvl="0" marL="457200" rtl="0" algn="l">
              <a:spcBef>
                <a:spcPts val="600"/>
              </a:spcBef>
              <a:spcAft>
                <a:spcPts val="0"/>
              </a:spcAft>
              <a:buNone/>
            </a:pPr>
            <a:r>
              <a:rPr b="1" lang="en" sz="1600">
                <a:latin typeface="Consolas"/>
                <a:ea typeface="Consolas"/>
                <a:cs typeface="Consolas"/>
                <a:sym typeface="Consolas"/>
              </a:rPr>
              <a:t>interface TodoSaveChangesClick {</a:t>
            </a:r>
            <a:endParaRPr b="1" sz="1600">
              <a:latin typeface="Consolas"/>
              <a:ea typeface="Consolas"/>
              <a:cs typeface="Consolas"/>
              <a:sym typeface="Consolas"/>
            </a:endParaRPr>
          </a:p>
          <a:p>
            <a:pPr indent="457200" lvl="0" marL="457200" rtl="0" algn="l">
              <a:spcBef>
                <a:spcPts val="600"/>
              </a:spcBef>
              <a:spcAft>
                <a:spcPts val="0"/>
              </a:spcAft>
              <a:buNone/>
            </a:pPr>
            <a:r>
              <a:rPr b="1" lang="en" sz="1600">
                <a:latin typeface="Consolas"/>
                <a:ea typeface="Consolas"/>
                <a:cs typeface="Consolas"/>
                <a:sym typeface="Consolas"/>
              </a:rPr>
              <a:t>fun onTodoSaveChangesClick(v: View, obj: Todo)</a:t>
            </a:r>
            <a:endParaRPr b="1" sz="1600">
              <a:latin typeface="Consolas"/>
              <a:ea typeface="Consolas"/>
              <a:cs typeface="Consolas"/>
              <a:sym typeface="Consolas"/>
            </a:endParaRPr>
          </a:p>
          <a:p>
            <a:pPr indent="0" lvl="0" marL="457200" rtl="0" algn="l">
              <a:spcBef>
                <a:spcPts val="600"/>
              </a:spcBef>
              <a:spcAft>
                <a:spcPts val="0"/>
              </a:spcAft>
              <a:buNone/>
            </a:pPr>
            <a:r>
              <a:rPr b="1" lang="en" sz="1600">
                <a:latin typeface="Consolas"/>
                <a:ea typeface="Consolas"/>
                <a:cs typeface="Consolas"/>
                <a:sym typeface="Consolas"/>
              </a:rPr>
              <a:t>}</a:t>
            </a:r>
            <a:endParaRPr b="1" sz="1600">
              <a:latin typeface="Consolas"/>
              <a:ea typeface="Consolas"/>
              <a:cs typeface="Consolas"/>
              <a:sym typeface="Consolas"/>
            </a:endParaRPr>
          </a:p>
          <a:p>
            <a:pPr indent="-381000" lvl="0" marL="457200" rtl="0" algn="l">
              <a:spcBef>
                <a:spcPts val="600"/>
              </a:spcBef>
              <a:spcAft>
                <a:spcPts val="0"/>
              </a:spcAft>
              <a:buSzPts val="2400"/>
              <a:buChar char="◎"/>
            </a:pPr>
            <a:r>
              <a:rPr lang="en"/>
              <a:t>Define the variable:</a:t>
            </a:r>
            <a:endParaRPr/>
          </a:p>
          <a:p>
            <a:pPr indent="0" lvl="0" marL="457200" rtl="0" algn="l">
              <a:spcBef>
                <a:spcPts val="600"/>
              </a:spcBef>
              <a:spcAft>
                <a:spcPts val="0"/>
              </a:spcAft>
              <a:buNone/>
            </a:pPr>
            <a:r>
              <a:rPr b="1" lang="en" sz="1600">
                <a:latin typeface="Consolas"/>
                <a:ea typeface="Consolas"/>
                <a:cs typeface="Consolas"/>
                <a:sym typeface="Consolas"/>
              </a:rPr>
              <a:t>&lt;variable</a:t>
            </a:r>
            <a:endParaRPr b="1" sz="1600">
              <a:latin typeface="Consolas"/>
              <a:ea typeface="Consolas"/>
              <a:cs typeface="Consolas"/>
              <a:sym typeface="Consolas"/>
            </a:endParaRPr>
          </a:p>
          <a:p>
            <a:pPr indent="0" lvl="0" marL="457200" rtl="0" algn="l">
              <a:spcBef>
                <a:spcPts val="600"/>
              </a:spcBef>
              <a:spcAft>
                <a:spcPts val="0"/>
              </a:spcAft>
              <a:buNone/>
            </a:pPr>
            <a:r>
              <a:rPr b="1" lang="en" sz="1600">
                <a:latin typeface="Consolas"/>
                <a:ea typeface="Consolas"/>
                <a:cs typeface="Consolas"/>
                <a:sym typeface="Consolas"/>
              </a:rPr>
              <a:t>    name="listener"</a:t>
            </a:r>
            <a:endParaRPr b="1" sz="1600">
              <a:latin typeface="Consolas"/>
              <a:ea typeface="Consolas"/>
              <a:cs typeface="Consolas"/>
              <a:sym typeface="Consolas"/>
            </a:endParaRPr>
          </a:p>
          <a:p>
            <a:pPr indent="0" lvl="0" marL="457200" rtl="0" algn="l">
              <a:spcBef>
                <a:spcPts val="600"/>
              </a:spcBef>
              <a:spcAft>
                <a:spcPts val="0"/>
              </a:spcAft>
              <a:buNone/>
            </a:pPr>
            <a:r>
              <a:rPr b="1" lang="en" sz="1600">
                <a:latin typeface="Consolas"/>
                <a:ea typeface="Consolas"/>
                <a:cs typeface="Consolas"/>
                <a:sym typeface="Consolas"/>
              </a:rPr>
              <a:t>    type="com.jitusolution.todoapp.view.TodoSaveChangesClick" /&gt;</a:t>
            </a:r>
            <a:endParaRPr b="1" sz="1600">
              <a:latin typeface="Consolas"/>
              <a:ea typeface="Consolas"/>
              <a:cs typeface="Consolas"/>
              <a:sym typeface="Consolas"/>
            </a:endParaRPr>
          </a:p>
          <a:p>
            <a:pPr indent="0" lvl="0" marL="457200" rtl="0" algn="l">
              <a:spcBef>
                <a:spcPts val="600"/>
              </a:spcBef>
              <a:spcAft>
                <a:spcPts val="0"/>
              </a:spcAft>
              <a:buNone/>
            </a:pPr>
            <a:r>
              <a:t/>
            </a:r>
            <a:endParaRPr/>
          </a:p>
        </p:txBody>
      </p:sp>
      <p:sp>
        <p:nvSpPr>
          <p:cNvPr id="531" name="Google Shape;531;p7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Expression Language &amp; Implement Interface</a:t>
            </a:r>
            <a:endParaRPr/>
          </a:p>
        </p:txBody>
      </p:sp>
      <p:sp>
        <p:nvSpPr>
          <p:cNvPr id="537" name="Google Shape;537;p73"/>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The save changes button</a:t>
            </a:r>
            <a:r>
              <a:rPr lang="en"/>
              <a:t>:</a:t>
            </a:r>
            <a:endParaRPr/>
          </a:p>
          <a:p>
            <a:pPr indent="0" lvl="0" marL="457200" rtl="0" algn="l">
              <a:spcBef>
                <a:spcPts val="600"/>
              </a:spcBef>
              <a:spcAft>
                <a:spcPts val="0"/>
              </a:spcAft>
              <a:buNone/>
            </a:pPr>
            <a:r>
              <a:rPr b="1" lang="en" sz="1600">
                <a:latin typeface="Consolas"/>
                <a:ea typeface="Consolas"/>
                <a:cs typeface="Consolas"/>
                <a:sym typeface="Consolas"/>
              </a:rPr>
              <a:t>android:onClick=</a:t>
            </a:r>
            <a:endParaRPr b="1" sz="1600">
              <a:latin typeface="Consolas"/>
              <a:ea typeface="Consolas"/>
              <a:cs typeface="Consolas"/>
              <a:sym typeface="Consolas"/>
            </a:endParaRPr>
          </a:p>
          <a:p>
            <a:pPr indent="457200" lvl="0" marL="1371600" rtl="0" algn="l">
              <a:spcBef>
                <a:spcPts val="600"/>
              </a:spcBef>
              <a:spcAft>
                <a:spcPts val="0"/>
              </a:spcAft>
              <a:buNone/>
            </a:pPr>
            <a:r>
              <a:rPr b="1" lang="en" sz="1600">
                <a:latin typeface="Consolas"/>
                <a:ea typeface="Consolas"/>
                <a:cs typeface="Consolas"/>
                <a:sym typeface="Consolas"/>
              </a:rPr>
              <a:t>"@{(view)-&gt;listener.onTodoSaveChangesClick(view,todo)}"</a:t>
            </a:r>
            <a:endParaRPr b="1" sz="1600">
              <a:latin typeface="Consolas"/>
              <a:ea typeface="Consolas"/>
              <a:cs typeface="Consolas"/>
              <a:sym typeface="Consolas"/>
            </a:endParaRPr>
          </a:p>
          <a:p>
            <a:pPr indent="457200" lvl="0" marL="1371600" rtl="0" algn="l">
              <a:spcBef>
                <a:spcPts val="600"/>
              </a:spcBef>
              <a:spcAft>
                <a:spcPts val="0"/>
              </a:spcAft>
              <a:buNone/>
            </a:pPr>
            <a:r>
              <a:t/>
            </a:r>
            <a:endParaRPr b="1" sz="1600">
              <a:latin typeface="Consolas"/>
              <a:ea typeface="Consolas"/>
              <a:cs typeface="Consolas"/>
              <a:sym typeface="Consolas"/>
            </a:endParaRPr>
          </a:p>
          <a:p>
            <a:pPr indent="-381000" lvl="0" marL="457200" rtl="0" algn="l">
              <a:spcBef>
                <a:spcPts val="600"/>
              </a:spcBef>
              <a:spcAft>
                <a:spcPts val="0"/>
              </a:spcAft>
              <a:buSzPts val="2400"/>
              <a:buChar char="◎"/>
            </a:pPr>
            <a:r>
              <a:rPr lang="en"/>
              <a:t>Implement Interface:</a:t>
            </a:r>
            <a:endParaRPr b="1" sz="1600">
              <a:latin typeface="Consolas"/>
              <a:ea typeface="Consolas"/>
              <a:cs typeface="Consolas"/>
              <a:sym typeface="Consolas"/>
            </a:endParaRPr>
          </a:p>
          <a:p>
            <a:pPr indent="0" lvl="0" marL="0" rtl="0" algn="l">
              <a:spcBef>
                <a:spcPts val="600"/>
              </a:spcBef>
              <a:spcAft>
                <a:spcPts val="0"/>
              </a:spcAft>
              <a:buNone/>
            </a:pPr>
            <a:r>
              <a:rPr b="1" lang="en" sz="1600">
                <a:latin typeface="Consolas"/>
                <a:ea typeface="Consolas"/>
                <a:cs typeface="Consolas"/>
                <a:sym typeface="Consolas"/>
              </a:rPr>
              <a:t>class EditTodoFragment : Fragment(), </a:t>
            </a:r>
            <a:r>
              <a:rPr b="1" lang="en" sz="1600">
                <a:solidFill>
                  <a:srgbClr val="FF0000"/>
                </a:solidFill>
                <a:latin typeface="Consolas"/>
                <a:ea typeface="Consolas"/>
                <a:cs typeface="Consolas"/>
                <a:sym typeface="Consolas"/>
              </a:rPr>
              <a:t>TodoSaveChangesClick</a:t>
            </a:r>
            <a:r>
              <a:rPr b="1" lang="en" sz="1600">
                <a:latin typeface="Consolas"/>
                <a:ea typeface="Consolas"/>
                <a:cs typeface="Consolas"/>
                <a:sym typeface="Consolas"/>
              </a:rPr>
              <a:t>, RadioClick {</a:t>
            </a:r>
            <a:endParaRPr b="1" sz="1600">
              <a:latin typeface="Consolas"/>
              <a:ea typeface="Consolas"/>
              <a:cs typeface="Consolas"/>
              <a:sym typeface="Consolas"/>
            </a:endParaRPr>
          </a:p>
        </p:txBody>
      </p:sp>
      <p:sp>
        <p:nvSpPr>
          <p:cNvPr id="538" name="Google Shape;538;p7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 Interface</a:t>
            </a:r>
            <a:endParaRPr/>
          </a:p>
        </p:txBody>
      </p:sp>
      <p:sp>
        <p:nvSpPr>
          <p:cNvPr id="544" name="Google Shape;544;p74"/>
          <p:cNvSpPr txBox="1"/>
          <p:nvPr>
            <p:ph idx="1" type="body"/>
          </p:nvPr>
        </p:nvSpPr>
        <p:spPr>
          <a:xfrm>
            <a:off x="786150" y="1261700"/>
            <a:ext cx="82428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solidFill>
                  <a:schemeClr val="accent2"/>
                </a:solidFill>
                <a:latin typeface="Consolas"/>
                <a:ea typeface="Consolas"/>
                <a:cs typeface="Consolas"/>
                <a:sym typeface="Consolas"/>
              </a:rPr>
              <a:t>override fun onTodoSaveChangesClick(v: View, obj: Todo) {        </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    viewModel.updateTodo(obj.title, obj.notes, obj.priority, obj.uuid)</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    Toast.makeText(v.context, "Todo Updated", Toast.LENGTH_SHORT).show()</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rPr b="1" lang="en" sz="1600">
                <a:solidFill>
                  <a:schemeClr val="accent2"/>
                </a:solidFill>
                <a:latin typeface="Consolas"/>
                <a:ea typeface="Consolas"/>
                <a:cs typeface="Consolas"/>
                <a:sym typeface="Consolas"/>
              </a:rPr>
              <a:t>}</a:t>
            </a:r>
            <a:endParaRPr b="1" sz="1600">
              <a:solidFill>
                <a:schemeClr val="accent2"/>
              </a:solidFill>
              <a:latin typeface="Consolas"/>
              <a:ea typeface="Consolas"/>
              <a:cs typeface="Consolas"/>
              <a:sym typeface="Consolas"/>
            </a:endParaRPr>
          </a:p>
          <a:p>
            <a:pPr indent="0" lvl="0" marL="0" rtl="0" algn="l">
              <a:spcBef>
                <a:spcPts val="600"/>
              </a:spcBef>
              <a:spcAft>
                <a:spcPts val="0"/>
              </a:spcAft>
              <a:buNone/>
            </a:pPr>
            <a:r>
              <a:t/>
            </a:r>
            <a:endParaRPr b="1" sz="1600">
              <a:solidFill>
                <a:schemeClr val="accent2"/>
              </a:solidFill>
              <a:latin typeface="Consolas"/>
              <a:ea typeface="Consolas"/>
              <a:cs typeface="Consolas"/>
              <a:sym typeface="Consolas"/>
            </a:endParaRPr>
          </a:p>
        </p:txBody>
      </p:sp>
      <p:sp>
        <p:nvSpPr>
          <p:cNvPr id="545" name="Google Shape;545;p7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6" name="Google Shape;546;p74"/>
          <p:cNvSpPr txBox="1"/>
          <p:nvPr>
            <p:ph idx="4294967295" type="body"/>
          </p:nvPr>
        </p:nvSpPr>
        <p:spPr>
          <a:xfrm>
            <a:off x="3454550" y="2782825"/>
            <a:ext cx="3355800" cy="9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Comment The Original Listener</a:t>
            </a:r>
            <a:endParaRPr b="1" sz="1800"/>
          </a:p>
          <a:p>
            <a:pPr indent="0" lvl="0" marL="0" rtl="0" algn="l">
              <a:spcBef>
                <a:spcPts val="600"/>
              </a:spcBef>
              <a:spcAft>
                <a:spcPts val="0"/>
              </a:spcAft>
              <a:buNone/>
            </a:pPr>
            <a:r>
              <a:rPr lang="en" sz="1200"/>
              <a:t>Dont forget to comment the btnAdd listener that originally created inside onViewCreated</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pic>
        <p:nvPicPr>
          <p:cNvPr id="547" name="Google Shape;547;p74"/>
          <p:cNvPicPr preferRelativeResize="0"/>
          <p:nvPr/>
        </p:nvPicPr>
        <p:blipFill>
          <a:blip r:embed="rId3">
            <a:alphaModFix/>
          </a:blip>
          <a:stretch>
            <a:fillRect/>
          </a:stretch>
        </p:blipFill>
        <p:spPr>
          <a:xfrm>
            <a:off x="3506950" y="3777794"/>
            <a:ext cx="2895100" cy="11647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5"/>
          <p:cNvSpPr txBox="1"/>
          <p:nvPr>
            <p:ph idx="4294967295" type="body"/>
          </p:nvPr>
        </p:nvSpPr>
        <p:spPr>
          <a:xfrm>
            <a:off x="457200" y="671138"/>
            <a:ext cx="4101900" cy="35241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chemeClr val="accent1"/>
                </a:solidFill>
                <a:highlight>
                  <a:schemeClr val="lt2"/>
                </a:highlight>
                <a:latin typeface="Roboto Slab"/>
                <a:ea typeface="Roboto Slab"/>
                <a:cs typeface="Roboto Slab"/>
                <a:sym typeface="Roboto Slab"/>
              </a:rPr>
              <a:t>Result</a:t>
            </a:r>
            <a:endParaRPr b="1">
              <a:solidFill>
                <a:schemeClr val="accent1"/>
              </a:solidFill>
              <a:highlight>
                <a:schemeClr val="lt2"/>
              </a:highlight>
              <a:latin typeface="Roboto Slab"/>
              <a:ea typeface="Roboto Slab"/>
              <a:cs typeface="Roboto Slab"/>
              <a:sym typeface="Roboto Slab"/>
            </a:endParaRPr>
          </a:p>
          <a:p>
            <a:pPr indent="0" lvl="0" marL="0" rtl="0" algn="l">
              <a:spcBef>
                <a:spcPts val="600"/>
              </a:spcBef>
              <a:spcAft>
                <a:spcPts val="0"/>
              </a:spcAft>
              <a:buNone/>
            </a:pPr>
            <a:r>
              <a:rPr lang="en" sz="2400">
                <a:highlight>
                  <a:schemeClr val="lt2"/>
                </a:highlight>
              </a:rPr>
              <a:t>Actually </a:t>
            </a:r>
            <a:r>
              <a:rPr lang="en" sz="2400">
                <a:highlight>
                  <a:schemeClr val="lt2"/>
                </a:highlight>
              </a:rPr>
              <a:t>nothing changed visually</a:t>
            </a:r>
            <a:endParaRPr sz="2400">
              <a:highlight>
                <a:schemeClr val="lt2"/>
              </a:highlight>
            </a:endParaRPr>
          </a:p>
          <a:p>
            <a:pPr indent="0" lvl="0" marL="0" rtl="0" algn="l">
              <a:spcBef>
                <a:spcPts val="600"/>
              </a:spcBef>
              <a:spcAft>
                <a:spcPts val="0"/>
              </a:spcAft>
              <a:buNone/>
            </a:pPr>
            <a:r>
              <a:rPr lang="en" sz="2400">
                <a:highlight>
                  <a:schemeClr val="lt2"/>
                </a:highlight>
              </a:rPr>
              <a:t>But your app now work more efficient</a:t>
            </a:r>
            <a:endParaRPr sz="2400">
              <a:highlight>
                <a:schemeClr val="lt2"/>
              </a:highlight>
            </a:endParaRPr>
          </a:p>
        </p:txBody>
      </p:sp>
      <p:sp>
        <p:nvSpPr>
          <p:cNvPr id="553" name="Google Shape;553;p7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54" name="Google Shape;554;p75"/>
          <p:cNvGrpSpPr/>
          <p:nvPr/>
        </p:nvGrpSpPr>
        <p:grpSpPr>
          <a:xfrm>
            <a:off x="5353200" y="373572"/>
            <a:ext cx="2119546" cy="4396359"/>
            <a:chOff x="2547150" y="238125"/>
            <a:chExt cx="2525675" cy="5238750"/>
          </a:xfrm>
        </p:grpSpPr>
        <p:sp>
          <p:nvSpPr>
            <p:cNvPr id="555" name="Google Shape;555;p75"/>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5"/>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5"/>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5"/>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59" name="Google Shape;559;p75"/>
          <p:cNvPicPr preferRelativeResize="0"/>
          <p:nvPr/>
        </p:nvPicPr>
        <p:blipFill>
          <a:blip r:embed="rId3">
            <a:alphaModFix/>
          </a:blip>
          <a:stretch>
            <a:fillRect/>
          </a:stretch>
        </p:blipFill>
        <p:spPr>
          <a:xfrm>
            <a:off x="5400275" y="822125"/>
            <a:ext cx="2014375" cy="352410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6"/>
          <p:cNvSpPr txBox="1"/>
          <p:nvPr>
            <p:ph idx="4294967295" type="ctrTitle"/>
          </p:nvPr>
        </p:nvSpPr>
        <p:spPr>
          <a:xfrm>
            <a:off x="685800" y="5165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Thanks!</a:t>
            </a:r>
            <a:endParaRPr b="1" sz="6000"/>
          </a:p>
        </p:txBody>
      </p:sp>
      <p:sp>
        <p:nvSpPr>
          <p:cNvPr id="565" name="Google Shape;565;p76"/>
          <p:cNvSpPr txBox="1"/>
          <p:nvPr>
            <p:ph idx="4294967295" type="subTitle"/>
          </p:nvPr>
        </p:nvSpPr>
        <p:spPr>
          <a:xfrm>
            <a:off x="685800" y="1639913"/>
            <a:ext cx="65937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Any questions?</a:t>
            </a:r>
            <a:endParaRPr b="1" sz="3600"/>
          </a:p>
        </p:txBody>
      </p:sp>
      <p:sp>
        <p:nvSpPr>
          <p:cNvPr id="566" name="Google Shape;566;p76"/>
          <p:cNvSpPr txBox="1"/>
          <p:nvPr>
            <p:ph idx="4294967295" type="body"/>
          </p:nvPr>
        </p:nvSpPr>
        <p:spPr>
          <a:xfrm>
            <a:off x="685800" y="2464406"/>
            <a:ext cx="4863900" cy="246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 can reach me at:</a:t>
            </a:r>
            <a:endParaRPr/>
          </a:p>
          <a:p>
            <a:pPr indent="0" lvl="0" marL="0" rtl="0" algn="l">
              <a:spcBef>
                <a:spcPts val="600"/>
              </a:spcBef>
              <a:spcAft>
                <a:spcPts val="0"/>
              </a:spcAft>
              <a:buNone/>
            </a:pPr>
            <a:r>
              <a:rPr lang="en"/>
              <a:t>andre@staff.ubaya.ac.id</a:t>
            </a:r>
            <a:endParaRPr/>
          </a:p>
        </p:txBody>
      </p:sp>
      <p:sp>
        <p:nvSpPr>
          <p:cNvPr id="567" name="Google Shape;567;p7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&lt;layout&gt; tag</a:t>
            </a:r>
            <a:endParaRPr/>
          </a:p>
        </p:txBody>
      </p:sp>
      <p:sp>
        <p:nvSpPr>
          <p:cNvPr id="111" name="Google Shape;111;p18"/>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Data binding layout files are slightly different and start with a root tag of </a:t>
            </a:r>
            <a:r>
              <a:rPr b="1" lang="en" sz="2200"/>
              <a:t>layout </a:t>
            </a:r>
            <a:r>
              <a:rPr lang="en" sz="2200"/>
              <a:t>followed by a data element and a view root element.</a:t>
            </a:r>
            <a:endParaRPr sz="2200"/>
          </a:p>
          <a:p>
            <a:pPr indent="-368300" lvl="0" marL="457200" rtl="0" algn="l">
              <a:spcBef>
                <a:spcPts val="0"/>
              </a:spcBef>
              <a:spcAft>
                <a:spcPts val="0"/>
              </a:spcAft>
              <a:buSzPts val="2200"/>
              <a:buChar char="◎"/>
            </a:pPr>
            <a:r>
              <a:rPr lang="en" sz="2200"/>
              <a:t>This tag encapsulates UI and enable the data binding </a:t>
            </a:r>
            <a:endParaRPr sz="2200"/>
          </a:p>
          <a:p>
            <a:pPr indent="0" lvl="0" marL="0" rtl="0" algn="l">
              <a:spcBef>
                <a:spcPts val="600"/>
              </a:spcBef>
              <a:spcAft>
                <a:spcPts val="0"/>
              </a:spcAft>
              <a:buNone/>
            </a:pPr>
            <a:r>
              <a:rPr lang="en" sz="2200"/>
              <a:t>	</a:t>
            </a:r>
            <a:r>
              <a:rPr b="1" lang="en" sz="1600">
                <a:latin typeface="Consolas"/>
                <a:ea typeface="Consolas"/>
                <a:cs typeface="Consolas"/>
                <a:sym typeface="Consolas"/>
              </a:rPr>
              <a:t>&lt;layout&gt;</a:t>
            </a:r>
            <a:endParaRPr b="1" sz="1600">
              <a:latin typeface="Consolas"/>
              <a:ea typeface="Consolas"/>
              <a:cs typeface="Consolas"/>
              <a:sym typeface="Consolas"/>
            </a:endParaRPr>
          </a:p>
          <a:p>
            <a:pPr indent="457200" lvl="0" marL="457200" rtl="0" algn="l">
              <a:spcBef>
                <a:spcPts val="600"/>
              </a:spcBef>
              <a:spcAft>
                <a:spcPts val="0"/>
              </a:spcAft>
              <a:buNone/>
            </a:pPr>
            <a:r>
              <a:rPr b="1" lang="en" sz="1600">
                <a:latin typeface="Consolas"/>
                <a:ea typeface="Consolas"/>
                <a:cs typeface="Consolas"/>
                <a:sym typeface="Consolas"/>
              </a:rPr>
              <a:t>. . . your layout UI structure here</a:t>
            </a:r>
            <a:endParaRPr b="1" sz="1600">
              <a:latin typeface="Consolas"/>
              <a:ea typeface="Consolas"/>
              <a:cs typeface="Consolas"/>
              <a:sym typeface="Consolas"/>
            </a:endParaRPr>
          </a:p>
          <a:p>
            <a:pPr indent="0" lvl="0" marL="457200" rtl="0" algn="l">
              <a:spcBef>
                <a:spcPts val="600"/>
              </a:spcBef>
              <a:spcAft>
                <a:spcPts val="0"/>
              </a:spcAft>
              <a:buNone/>
            </a:pPr>
            <a:r>
              <a:rPr b="1" lang="en" sz="1600">
                <a:latin typeface="Consolas"/>
                <a:ea typeface="Consolas"/>
                <a:cs typeface="Consolas"/>
                <a:sym typeface="Consolas"/>
              </a:rPr>
              <a:t>&lt;/layout&gt;</a:t>
            </a:r>
            <a:endParaRPr b="1" sz="1600">
              <a:latin typeface="Consolas"/>
              <a:ea typeface="Consolas"/>
              <a:cs typeface="Consolas"/>
              <a:sym typeface="Consolas"/>
            </a:endParaRPr>
          </a:p>
        </p:txBody>
      </p:sp>
      <p:sp>
        <p:nvSpPr>
          <p:cNvPr id="112" name="Google Shape;112;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Binding Variable</a:t>
            </a:r>
            <a:endParaRPr/>
          </a:p>
        </p:txBody>
      </p:sp>
      <p:sp>
        <p:nvSpPr>
          <p:cNvPr id="118" name="Google Shape;118;p19"/>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Data tag and variable tag is used to define the variable that can be bind inside the layout</a:t>
            </a:r>
            <a:endParaRPr sz="2200"/>
          </a:p>
          <a:p>
            <a:pPr indent="0" lvl="0" marL="914400" rtl="0" algn="l">
              <a:spcBef>
                <a:spcPts val="600"/>
              </a:spcBef>
              <a:spcAft>
                <a:spcPts val="0"/>
              </a:spcAft>
              <a:buNone/>
            </a:pPr>
            <a:r>
              <a:rPr lang="en" sz="2200"/>
              <a:t> </a:t>
            </a:r>
            <a:endParaRPr sz="2200"/>
          </a:p>
          <a:p>
            <a:pPr indent="0" lvl="0" marL="0" rtl="0" algn="l">
              <a:spcBef>
                <a:spcPts val="600"/>
              </a:spcBef>
              <a:spcAft>
                <a:spcPts val="0"/>
              </a:spcAft>
              <a:buNone/>
            </a:pPr>
            <a:r>
              <a:rPr lang="en" sz="2200"/>
              <a:t>	</a:t>
            </a:r>
            <a:r>
              <a:rPr b="1" lang="en" sz="1600">
                <a:latin typeface="Consolas"/>
                <a:ea typeface="Consolas"/>
                <a:cs typeface="Consolas"/>
                <a:sym typeface="Consolas"/>
              </a:rPr>
              <a:t>&lt;data&gt;</a:t>
            </a:r>
            <a:endParaRPr b="1" sz="1600">
              <a:latin typeface="Consolas"/>
              <a:ea typeface="Consolas"/>
              <a:cs typeface="Consolas"/>
              <a:sym typeface="Consolas"/>
            </a:endParaRPr>
          </a:p>
          <a:p>
            <a:pPr indent="457200" lvl="0" marL="457200" rtl="0" algn="l">
              <a:spcBef>
                <a:spcPts val="600"/>
              </a:spcBef>
              <a:spcAft>
                <a:spcPts val="0"/>
              </a:spcAft>
              <a:buNone/>
            </a:pPr>
            <a:r>
              <a:rPr b="1" lang="en" sz="1600">
                <a:latin typeface="Consolas"/>
                <a:ea typeface="Consolas"/>
                <a:cs typeface="Consolas"/>
                <a:sym typeface="Consolas"/>
              </a:rPr>
              <a:t>&lt;variable name=”user” type=”</a:t>
            </a:r>
            <a:r>
              <a:rPr b="1" lang="en" sz="1600">
                <a:latin typeface="Consolas"/>
                <a:ea typeface="Consolas"/>
                <a:cs typeface="Consolas"/>
                <a:sym typeface="Consolas"/>
              </a:rPr>
              <a:t>com.example.User</a:t>
            </a:r>
            <a:r>
              <a:rPr b="1" lang="en" sz="1600">
                <a:latin typeface="Consolas"/>
                <a:ea typeface="Consolas"/>
                <a:cs typeface="Consolas"/>
                <a:sym typeface="Consolas"/>
              </a:rPr>
              <a:t>”/&gt;</a:t>
            </a:r>
            <a:endParaRPr b="1" sz="1600">
              <a:latin typeface="Consolas"/>
              <a:ea typeface="Consolas"/>
              <a:cs typeface="Consolas"/>
              <a:sym typeface="Consolas"/>
            </a:endParaRPr>
          </a:p>
          <a:p>
            <a:pPr indent="0" lvl="0" marL="457200" rtl="0" algn="l">
              <a:spcBef>
                <a:spcPts val="600"/>
              </a:spcBef>
              <a:spcAft>
                <a:spcPts val="0"/>
              </a:spcAft>
              <a:buNone/>
            </a:pPr>
            <a:r>
              <a:rPr b="1" lang="en" sz="1600">
                <a:latin typeface="Consolas"/>
                <a:ea typeface="Consolas"/>
                <a:cs typeface="Consolas"/>
                <a:sym typeface="Consolas"/>
              </a:rPr>
              <a:t>&lt;/data&gt;</a:t>
            </a:r>
            <a:endParaRPr b="1" sz="1600">
              <a:latin typeface="Consolas"/>
              <a:ea typeface="Consolas"/>
              <a:cs typeface="Consolas"/>
              <a:sym typeface="Consolas"/>
            </a:endParaRPr>
          </a:p>
        </p:txBody>
      </p:sp>
      <p:sp>
        <p:nvSpPr>
          <p:cNvPr id="119" name="Google Shape;119;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Binding Class</a:t>
            </a:r>
            <a:endParaRPr/>
          </a:p>
        </p:txBody>
      </p:sp>
      <p:sp>
        <p:nvSpPr>
          <p:cNvPr id="125" name="Google Shape;125;p20"/>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A binding class is generated for each layout file.</a:t>
            </a:r>
            <a:endParaRPr sz="2200"/>
          </a:p>
          <a:p>
            <a:pPr indent="-368300" lvl="0" marL="457200" rtl="0" algn="l">
              <a:spcBef>
                <a:spcPts val="0"/>
              </a:spcBef>
              <a:spcAft>
                <a:spcPts val="0"/>
              </a:spcAft>
              <a:buSzPts val="2200"/>
              <a:buChar char="◎"/>
            </a:pPr>
            <a:r>
              <a:rPr lang="en" sz="2200"/>
              <a:t>This class holds all the bindings from the layout properties (for example, the user variable) to the layout's views and knows how to assign values for the binding expressions.</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rPr lang="en" sz="1600">
                <a:latin typeface="Consolas"/>
                <a:ea typeface="Consolas"/>
                <a:cs typeface="Consolas"/>
                <a:sym typeface="Consolas"/>
              </a:rPr>
              <a:t>val binding: ActivityMainBinding = DataBindingUtil.setContentView(</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            this, R.layout.activity_main)</a:t>
            </a:r>
            <a:endParaRPr sz="1600">
              <a:latin typeface="Consolas"/>
              <a:ea typeface="Consolas"/>
              <a:cs typeface="Consolas"/>
              <a:sym typeface="Consolas"/>
            </a:endParaRPr>
          </a:p>
          <a:p>
            <a:pPr indent="0" lvl="0" marL="0" rtl="0" algn="l">
              <a:spcBef>
                <a:spcPts val="600"/>
              </a:spcBef>
              <a:spcAft>
                <a:spcPts val="0"/>
              </a:spcAft>
              <a:buNone/>
            </a:pPr>
            <a:r>
              <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binding.user = User("Test", "User")</a:t>
            </a:r>
            <a:endParaRPr sz="1600">
              <a:latin typeface="Consolas"/>
              <a:ea typeface="Consolas"/>
              <a:cs typeface="Consolas"/>
              <a:sym typeface="Consolas"/>
            </a:endParaRPr>
          </a:p>
          <a:p>
            <a:pPr indent="0" lvl="0" marL="0" rtl="0" algn="l">
              <a:spcBef>
                <a:spcPts val="600"/>
              </a:spcBef>
              <a:spcAft>
                <a:spcPts val="0"/>
              </a:spcAft>
              <a:buNone/>
            </a:pPr>
            <a:r>
              <a:t/>
            </a:r>
            <a:endParaRPr sz="2200"/>
          </a:p>
        </p:txBody>
      </p:sp>
      <p:sp>
        <p:nvSpPr>
          <p:cNvPr id="126" name="Google Shape;126;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