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5143500" type="screen16x9"/>
  <p:notesSz cx="6858000" cy="9144000"/>
  <p:embeddedFontLst>
    <p:embeddedFont>
      <p:font typeface="Abel" panose="020B0604020202020204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Montserrat" panose="00000500000000000000" pitchFamily="2" charset="0"/>
      <p:regular r:id="rId57"/>
      <p:bold r:id="rId58"/>
      <p:italic r:id="rId59"/>
      <p:boldItalic r:id="rId60"/>
    </p:embeddedFont>
    <p:embeddedFont>
      <p:font typeface="Proxima Nova" panose="020B0604020202020204" charset="0"/>
      <p:regular r:id="rId61"/>
      <p:bold r:id="rId62"/>
      <p:italic r:id="rId63"/>
      <p:boldItalic r:id="rId64"/>
    </p:embeddedFont>
    <p:embeddedFont>
      <p:font typeface="Proxima Nova Semibold" panose="020B0604020202020204" charset="0"/>
      <p:regular r:id="rId65"/>
      <p:bold r:id="rId66"/>
      <p:boldItalic r:id="rId67"/>
    </p:embeddedFont>
    <p:embeddedFont>
      <p:font typeface="Roboto Condensed Light" panose="02000000000000000000" pitchFamily="2" charset="0"/>
      <p:regular r:id="rId68"/>
      <p:italic r:id="rId69"/>
    </p:embeddedFont>
    <p:embeddedFont>
      <p:font typeface="Rubik Medium" panose="020B0604020202020204" charset="-79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ea869bfb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ea869bfb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e257117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e257117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ea869bfb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ea869bfb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ea869bfb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ea869bfb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e1dfa0e4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e1dfa0e4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be1dfa0e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be1dfa0e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ea869bfb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ea869bfb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ea869bfb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ea869bfb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ea869bfb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ea869bfb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ea869bfb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ea869bfb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ea869bfb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ea869bfb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ea869bfb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ea869bfb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ea869bfb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ea869bfb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ea869bfb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ea869bfb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ea869bfb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ea869bfb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ea869bfb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ea869bfb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ea869bfb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ea869bfb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ea869bfb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bea869bfb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ea869bfb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bea869bfb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257117a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257117a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ea869bfb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ea869bfb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ea869bfb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ea869bfb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bea869bfb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bea869bfb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bea869bfb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bea869bfb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ea869bfb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ea869bfb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ea869bfb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ea869bfb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ea869bfb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bea869bfb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a869bfb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a869bfb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a869bfb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a869bfb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ea869bfb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ea869bfb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d3846710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d3846710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ea869bfb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ea869bfb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bea869bfb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bea869bfb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ea869bfb0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bea869bfb0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bea869bfb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bea869bfb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ea869bfb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bea869bfb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bea869bfb0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bea869bfb0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aea31311b_6_2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aea31311b_6_2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ea869bf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ea869bf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ea869bf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ea869bf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ea869bfb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ea869bfb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ea869bfb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ea869bfb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e257117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e257117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NAVIGATION </a:t>
            </a:r>
            <a:r>
              <a:rPr lang="en" sz="2400"/>
              <a:t>(part 2)</a:t>
            </a:r>
            <a:br>
              <a:rPr lang="en" sz="2400"/>
            </a:b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WEEK 3</a:t>
            </a: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41351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Advanced Native Mobile Programming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1604C062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Informatics Engineering - Universitas Surabaya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>
            <a:spLocks noGrp="1"/>
          </p:cNvSpPr>
          <p:nvPr>
            <p:ph type="subTitle" idx="2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Using popUpTo fragmentA, it will popup every item on backstack until it reaches the destination (fragmentA)</a:t>
            </a:r>
            <a:endParaRPr sz="1700" dirty="0"/>
          </a:p>
        </p:txBody>
      </p:sp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POPUPTO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2994850" y="182210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3017075" y="172562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"/>
          <p:cNvSpPr txBox="1">
            <a:spLocks noGrp="1"/>
          </p:cNvSpPr>
          <p:nvPr>
            <p:ph type="subTitle" idx="4"/>
          </p:nvPr>
        </p:nvSpPr>
        <p:spPr>
          <a:xfrm>
            <a:off x="3150725" y="4382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A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ubTitle" idx="4"/>
          </p:nvPr>
        </p:nvSpPr>
        <p:spPr>
          <a:xfrm>
            <a:off x="3145300" y="4000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Fragment B</a:t>
            </a:r>
            <a:endParaRPr strike="sngStrike"/>
          </a:p>
        </p:txBody>
      </p:sp>
      <p:sp>
        <p:nvSpPr>
          <p:cNvPr id="437" name="Google Shape;437;p38"/>
          <p:cNvSpPr txBox="1">
            <a:spLocks noGrp="1"/>
          </p:cNvSpPr>
          <p:nvPr>
            <p:ph type="subTitle" idx="4"/>
          </p:nvPr>
        </p:nvSpPr>
        <p:spPr>
          <a:xfrm>
            <a:off x="3145300" y="35687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Fragment C</a:t>
            </a:r>
            <a:endParaRPr strike="sngStrike"/>
          </a:p>
        </p:txBody>
      </p:sp>
      <p:sp>
        <p:nvSpPr>
          <p:cNvPr id="438" name="Google Shape;438;p38"/>
          <p:cNvSpPr/>
          <p:nvPr/>
        </p:nvSpPr>
        <p:spPr>
          <a:xfrm rot="5400000">
            <a:off x="6463324" y="1932191"/>
            <a:ext cx="1256141" cy="2784060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subTitle" idx="4"/>
          </p:nvPr>
        </p:nvSpPr>
        <p:spPr>
          <a:xfrm>
            <a:off x="5878300" y="2824025"/>
            <a:ext cx="24372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Fragment C &amp; B are popped out from backstack. Fragment A remains active on backstack</a:t>
            </a:r>
            <a:endParaRPr sz="1300" dirty="0"/>
          </a:p>
        </p:txBody>
      </p:sp>
      <p:sp>
        <p:nvSpPr>
          <p:cNvPr id="440" name="Google Shape;440;p38"/>
          <p:cNvSpPr txBox="1">
            <a:spLocks noGrp="1"/>
          </p:cNvSpPr>
          <p:nvPr>
            <p:ph type="subTitle" idx="4"/>
          </p:nvPr>
        </p:nvSpPr>
        <p:spPr>
          <a:xfrm>
            <a:off x="591225" y="226475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</a:t>
            </a:r>
            <a:endParaRPr/>
          </a:p>
        </p:txBody>
      </p:sp>
      <p:cxnSp>
        <p:nvCxnSpPr>
          <p:cNvPr id="441" name="Google Shape;441;p38"/>
          <p:cNvCxnSpPr>
            <a:stCxn id="437" idx="1"/>
            <a:endCxn id="440" idx="3"/>
          </p:cNvCxnSpPr>
          <p:nvPr/>
        </p:nvCxnSpPr>
        <p:spPr>
          <a:xfrm rot="10800000">
            <a:off x="2260900" y="2480375"/>
            <a:ext cx="884400" cy="1304100"/>
          </a:xfrm>
          <a:prstGeom prst="curvedConnector3">
            <a:avLst>
              <a:gd name="adj1" fmla="val 49993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" name="Google Shape;442;p38"/>
          <p:cNvSpPr txBox="1">
            <a:spLocks noGrp="1"/>
          </p:cNvSpPr>
          <p:nvPr>
            <p:ph type="subTitle" idx="4"/>
          </p:nvPr>
        </p:nvSpPr>
        <p:spPr>
          <a:xfrm>
            <a:off x="327175" y="317060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B</a:t>
            </a:r>
            <a:endParaRPr/>
          </a:p>
        </p:txBody>
      </p:sp>
      <p:cxnSp>
        <p:nvCxnSpPr>
          <p:cNvPr id="443" name="Google Shape;443;p38"/>
          <p:cNvCxnSpPr>
            <a:stCxn id="436" idx="1"/>
            <a:endCxn id="442" idx="3"/>
          </p:cNvCxnSpPr>
          <p:nvPr/>
        </p:nvCxnSpPr>
        <p:spPr>
          <a:xfrm rot="10800000">
            <a:off x="1996900" y="3386375"/>
            <a:ext cx="1148400" cy="8295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>
            <a:spLocks noGrp="1"/>
          </p:cNvSpPr>
          <p:nvPr>
            <p:ph type="subTitle" idx="1"/>
          </p:nvPr>
        </p:nvSpPr>
        <p:spPr>
          <a:xfrm>
            <a:off x="636800" y="1501058"/>
            <a:ext cx="7689900" cy="12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Open your navigation graph, click arrow (action) from game fragment to main fragment. Change the popUpTo attributes to mainFragment</a:t>
            </a:r>
            <a:endParaRPr sz="1700"/>
          </a:p>
        </p:txBody>
      </p:sp>
      <p:sp>
        <p:nvSpPr>
          <p:cNvPr id="449" name="Google Shape;449;p39"/>
          <p:cNvSpPr txBox="1">
            <a:spLocks noGrp="1"/>
          </p:cNvSpPr>
          <p:nvPr>
            <p:ph type="title"/>
          </p:nvPr>
        </p:nvSpPr>
        <p:spPr>
          <a:xfrm>
            <a:off x="1996950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TRY IT</a:t>
            </a:r>
            <a:endParaRPr dirty="0"/>
          </a:p>
        </p:txBody>
      </p:sp>
      <p:pic>
        <p:nvPicPr>
          <p:cNvPr id="450" name="Google Shape;4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25" y="2738858"/>
            <a:ext cx="32766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>
            <a:spLocks noGrp="1"/>
          </p:cNvSpPr>
          <p:nvPr>
            <p:ph type="subTitle" idx="2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popUpToInclusive attributes will remove each stack object until it reach</a:t>
            </a:r>
            <a:r>
              <a:rPr lang="en-US" sz="1700" dirty="0"/>
              <a:t>es</a:t>
            </a:r>
            <a:r>
              <a:rPr lang="en" sz="1700" dirty="0"/>
              <a:t> the destination, </a:t>
            </a:r>
            <a:r>
              <a:rPr lang="en" sz="1700" b="1" dirty="0"/>
              <a:t>including</a:t>
            </a:r>
            <a:r>
              <a:rPr lang="en" sz="1700" dirty="0"/>
              <a:t> the destination itself</a:t>
            </a:r>
            <a:endParaRPr sz="1700" dirty="0"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POPUPTOINCLUSIVE</a:t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2994850" y="182210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3017075" y="172562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0"/>
          <p:cNvSpPr txBox="1">
            <a:spLocks noGrp="1"/>
          </p:cNvSpPr>
          <p:nvPr>
            <p:ph type="subTitle" idx="4"/>
          </p:nvPr>
        </p:nvSpPr>
        <p:spPr>
          <a:xfrm>
            <a:off x="3150725" y="4382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Fragment A</a:t>
            </a:r>
            <a:endParaRPr strike="sngStrike"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4"/>
          </p:nvPr>
        </p:nvSpPr>
        <p:spPr>
          <a:xfrm>
            <a:off x="3145300" y="4000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Fragment B</a:t>
            </a:r>
            <a:endParaRPr strike="sngStrike"/>
          </a:p>
        </p:txBody>
      </p:sp>
      <p:sp>
        <p:nvSpPr>
          <p:cNvPr id="461" name="Google Shape;461;p40"/>
          <p:cNvSpPr txBox="1">
            <a:spLocks noGrp="1"/>
          </p:cNvSpPr>
          <p:nvPr>
            <p:ph type="subTitle" idx="4"/>
          </p:nvPr>
        </p:nvSpPr>
        <p:spPr>
          <a:xfrm>
            <a:off x="3145300" y="35687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Fragment C</a:t>
            </a:r>
            <a:endParaRPr strike="sngStrike"/>
          </a:p>
        </p:txBody>
      </p:sp>
      <p:sp>
        <p:nvSpPr>
          <p:cNvPr id="462" name="Google Shape;462;p40"/>
          <p:cNvSpPr/>
          <p:nvPr/>
        </p:nvSpPr>
        <p:spPr>
          <a:xfrm rot="5400000">
            <a:off x="6162748" y="2232767"/>
            <a:ext cx="1857295" cy="2784060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4"/>
          </p:nvPr>
        </p:nvSpPr>
        <p:spPr>
          <a:xfrm>
            <a:off x="5878300" y="2824025"/>
            <a:ext cx="24372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Fragment A is also popped out of the backstack. Android will create a new instance of Fragment A. This is useful if you need to get latest data to fragment A (from server maybe?)</a:t>
            </a:r>
            <a:endParaRPr sz="1300" dirty="0"/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4"/>
          </p:nvPr>
        </p:nvSpPr>
        <p:spPr>
          <a:xfrm>
            <a:off x="591225" y="226475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</a:t>
            </a:r>
            <a:endParaRPr/>
          </a:p>
        </p:txBody>
      </p:sp>
      <p:cxnSp>
        <p:nvCxnSpPr>
          <p:cNvPr id="465" name="Google Shape;465;p40"/>
          <p:cNvCxnSpPr>
            <a:stCxn id="461" idx="1"/>
            <a:endCxn id="464" idx="3"/>
          </p:cNvCxnSpPr>
          <p:nvPr/>
        </p:nvCxnSpPr>
        <p:spPr>
          <a:xfrm rot="10800000">
            <a:off x="2260900" y="2480375"/>
            <a:ext cx="884400" cy="1304100"/>
          </a:xfrm>
          <a:prstGeom prst="curvedConnector3">
            <a:avLst>
              <a:gd name="adj1" fmla="val 49993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40"/>
          <p:cNvSpPr txBox="1">
            <a:spLocks noGrp="1"/>
          </p:cNvSpPr>
          <p:nvPr>
            <p:ph type="subTitle" idx="4"/>
          </p:nvPr>
        </p:nvSpPr>
        <p:spPr>
          <a:xfrm>
            <a:off x="327175" y="317060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B</a:t>
            </a:r>
            <a:endParaRPr/>
          </a:p>
        </p:txBody>
      </p:sp>
      <p:cxnSp>
        <p:nvCxnSpPr>
          <p:cNvPr id="467" name="Google Shape;467;p40"/>
          <p:cNvCxnSpPr>
            <a:stCxn id="460" idx="1"/>
            <a:endCxn id="466" idx="3"/>
          </p:cNvCxnSpPr>
          <p:nvPr/>
        </p:nvCxnSpPr>
        <p:spPr>
          <a:xfrm rot="10800000">
            <a:off x="1996900" y="3386375"/>
            <a:ext cx="1148400" cy="8295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8" name="Google Shape;468;p40"/>
          <p:cNvSpPr txBox="1">
            <a:spLocks noGrp="1"/>
          </p:cNvSpPr>
          <p:nvPr>
            <p:ph type="subTitle" idx="4"/>
          </p:nvPr>
        </p:nvSpPr>
        <p:spPr>
          <a:xfrm>
            <a:off x="274925" y="42158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A</a:t>
            </a:r>
            <a:endParaRPr/>
          </a:p>
        </p:txBody>
      </p:sp>
      <p:cxnSp>
        <p:nvCxnSpPr>
          <p:cNvPr id="469" name="Google Shape;469;p40"/>
          <p:cNvCxnSpPr>
            <a:stCxn id="459" idx="1"/>
            <a:endCxn id="468" idx="3"/>
          </p:cNvCxnSpPr>
          <p:nvPr/>
        </p:nvCxnSpPr>
        <p:spPr>
          <a:xfrm rot="10800000">
            <a:off x="1944725" y="4431675"/>
            <a:ext cx="1206000" cy="16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navigation component</a:t>
            </a:r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BottomBar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42"/>
          <p:cNvGrpSpPr/>
          <p:nvPr/>
        </p:nvGrpSpPr>
        <p:grpSpPr>
          <a:xfrm>
            <a:off x="4535283" y="1308914"/>
            <a:ext cx="4821690" cy="2659280"/>
            <a:chOff x="1248486" y="738825"/>
            <a:chExt cx="6646939" cy="3665950"/>
          </a:xfrm>
        </p:grpSpPr>
        <p:sp>
          <p:nvSpPr>
            <p:cNvPr id="481" name="Google Shape;481;p42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42"/>
          <p:cNvPicPr preferRelativeResize="0"/>
          <p:nvPr/>
        </p:nvPicPr>
        <p:blipFill rotWithShape="1">
          <a:blip r:embed="rId3">
            <a:alphaModFix/>
          </a:blip>
          <a:srcRect t="8290" r="16219" b="5076"/>
          <a:stretch/>
        </p:blipFill>
        <p:spPr>
          <a:xfrm>
            <a:off x="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2"/>
          <p:cNvSpPr txBox="1">
            <a:spLocks noGrp="1"/>
          </p:cNvSpPr>
          <p:nvPr>
            <p:ph type="subTitle" idx="1"/>
          </p:nvPr>
        </p:nvSpPr>
        <p:spPr>
          <a:xfrm>
            <a:off x="5021025" y="2334675"/>
            <a:ext cx="385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in Native course, you need at least three things: ViewPager, BottomBar Navigation, Kotlin codes that manually handle the navigation</a:t>
            </a:r>
            <a:endParaRPr/>
          </a:p>
        </p:txBody>
      </p:sp>
      <p:sp>
        <p:nvSpPr>
          <p:cNvPr id="485" name="Google Shape;485;p42"/>
          <p:cNvSpPr txBox="1">
            <a:spLocks noGrp="1"/>
          </p:cNvSpPr>
          <p:nvPr>
            <p:ph type="title"/>
          </p:nvPr>
        </p:nvSpPr>
        <p:spPr>
          <a:xfrm>
            <a:off x="5110100" y="1748325"/>
            <a:ext cx="3941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BAR NAVIGATION</a:t>
            </a:r>
            <a:endParaRPr/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826" y="395238"/>
            <a:ext cx="2616050" cy="43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subTitle" idx="4294967295"/>
          </p:nvPr>
        </p:nvSpPr>
        <p:spPr>
          <a:xfrm>
            <a:off x="614525" y="1412012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First we need three icons for bottom bar navigation. 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Right click on res &gt; new &gt; Vector assets, and then create three icons: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492" name="Google Shape;492;p43"/>
          <p:cNvSpPr txBox="1">
            <a:spLocks noGrp="1"/>
          </p:cNvSpPr>
          <p:nvPr>
            <p:ph type="title" idx="4294967295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BAR WITH NAV COMPONENT</a:t>
            </a:r>
            <a:endParaRPr/>
          </a:p>
        </p:txBody>
      </p:sp>
      <p:pic>
        <p:nvPicPr>
          <p:cNvPr id="493" name="Google Shape;493;p43"/>
          <p:cNvPicPr preferRelativeResize="0"/>
          <p:nvPr/>
        </p:nvPicPr>
        <p:blipFill rotWithShape="1">
          <a:blip r:embed="rId3">
            <a:alphaModFix/>
          </a:blip>
          <a:srcRect t="91484" b="2895"/>
          <a:stretch/>
        </p:blipFill>
        <p:spPr>
          <a:xfrm>
            <a:off x="1419825" y="3534599"/>
            <a:ext cx="5775925" cy="5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3"/>
          <p:cNvSpPr txBox="1">
            <a:spLocks noGrp="1"/>
          </p:cNvSpPr>
          <p:nvPr>
            <p:ph type="subTitle" idx="4294967295"/>
          </p:nvPr>
        </p:nvSpPr>
        <p:spPr>
          <a:xfrm>
            <a:off x="1545000" y="263775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4294967295"/>
          </p:nvPr>
        </p:nvSpPr>
        <p:spPr>
          <a:xfrm>
            <a:off x="3472888" y="263775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4294967295"/>
          </p:nvPr>
        </p:nvSpPr>
        <p:spPr>
          <a:xfrm>
            <a:off x="5525950" y="2637750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cxnSp>
        <p:nvCxnSpPr>
          <p:cNvPr id="497" name="Google Shape;497;p43"/>
          <p:cNvCxnSpPr>
            <a:stCxn id="494" idx="2"/>
          </p:cNvCxnSpPr>
          <p:nvPr/>
        </p:nvCxnSpPr>
        <p:spPr>
          <a:xfrm rot="-5400000" flipH="1">
            <a:off x="2140050" y="3309000"/>
            <a:ext cx="571500" cy="91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43"/>
          <p:cNvCxnSpPr>
            <a:stCxn id="495" idx="2"/>
          </p:cNvCxnSpPr>
          <p:nvPr/>
        </p:nvCxnSpPr>
        <p:spPr>
          <a:xfrm rot="-5400000" flipH="1">
            <a:off x="4039138" y="3337800"/>
            <a:ext cx="660600" cy="12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43"/>
          <p:cNvCxnSpPr>
            <a:stCxn id="496" idx="2"/>
          </p:cNvCxnSpPr>
          <p:nvPr/>
        </p:nvCxnSpPr>
        <p:spPr>
          <a:xfrm rot="5400000">
            <a:off x="5967550" y="3291750"/>
            <a:ext cx="615900" cy="170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Each bottom bar icon will navigate to its respective fragments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		= MainFragment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		= HistoryFragment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		= ProfileFragment</a:t>
            </a:r>
            <a:endParaRPr sz="1700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pic>
        <p:nvPicPr>
          <p:cNvPr id="506" name="Google Shape;5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75" y="1597168"/>
            <a:ext cx="534537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75" y="2265170"/>
            <a:ext cx="534525" cy="39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575" y="2966567"/>
            <a:ext cx="534525" cy="48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>
            <a:spLocks noGrp="1"/>
          </p:cNvSpPr>
          <p:nvPr>
            <p:ph type="subTitle" idx="1"/>
          </p:nvPr>
        </p:nvSpPr>
        <p:spPr>
          <a:xfrm>
            <a:off x="625650" y="1022325"/>
            <a:ext cx="45177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Create two new fragments, name them HistoryFragment and ProfileFragment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Make sure you follow similar steps in week 2 to cleanup codes in fragment class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For each fragment, set the layout like screenshot on the right</a:t>
            </a:r>
            <a:endParaRPr sz="1700" dirty="0"/>
          </a:p>
        </p:txBody>
      </p:sp>
      <p:sp>
        <p:nvSpPr>
          <p:cNvPr id="514" name="Google Shape;514;p4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FRAGMENTS</a:t>
            </a:r>
            <a:endParaRPr/>
          </a:p>
        </p:txBody>
      </p:sp>
      <p:pic>
        <p:nvPicPr>
          <p:cNvPr id="515" name="Google Shape;5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25" y="1540983"/>
            <a:ext cx="1615813" cy="28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050" y="1567212"/>
            <a:ext cx="1563125" cy="27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Next step is creating bottom bar menu resource file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Right click on res &gt; new &gt; Android resource file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Fill in file name to “bottom_menu”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Choose resource type as “menu” (this will generate menu folder within res)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Press OK</a:t>
            </a:r>
            <a:endParaRPr sz="1700" dirty="0"/>
          </a:p>
        </p:txBody>
      </p:sp>
      <p:sp>
        <p:nvSpPr>
          <p:cNvPr id="522" name="Google Shape;522;p4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BOTTOM MENU RESOURCE</a:t>
            </a:r>
            <a:endParaRPr/>
          </a:p>
        </p:txBody>
      </p:sp>
      <p:pic>
        <p:nvPicPr>
          <p:cNvPr id="523" name="Google Shape;5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800" y="3091775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Drag three Menu Items and set attributes as indicated here: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Home Icon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Id = itemHome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Icon = drawable home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showAsAction = always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Title = home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History Icon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Id = itemHistory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Icon = drawable list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showAsAction = always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 dirty="0"/>
              <a:t>Title = history</a:t>
            </a:r>
            <a:endParaRPr sz="1700" dirty="0"/>
          </a:p>
        </p:txBody>
      </p:sp>
      <p:sp>
        <p:nvSpPr>
          <p:cNvPr id="529" name="Google Shape;529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BOTTOM MENU RESOURCE</a:t>
            </a:r>
            <a:endParaRPr/>
          </a:p>
        </p:txBody>
      </p:sp>
      <p:sp>
        <p:nvSpPr>
          <p:cNvPr id="530" name="Google Shape;530;p47"/>
          <p:cNvSpPr txBox="1">
            <a:spLocks noGrp="1"/>
          </p:cNvSpPr>
          <p:nvPr>
            <p:ph type="subTitle" idx="1"/>
          </p:nvPr>
        </p:nvSpPr>
        <p:spPr>
          <a:xfrm>
            <a:off x="4820650" y="1174725"/>
            <a:ext cx="36474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4"/>
            </a:pPr>
            <a:r>
              <a:rPr lang="en" sz="1700"/>
              <a:t>Profile Icon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Id = itemProfile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Icon = drawable person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showAsAction = always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Title = profile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popUpTo &amp; popUpToInclusive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Navigation Component with BottomBar Navigation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Navigation Component with Dialog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Navigation Component with Drawer</a:t>
            </a:r>
            <a:endParaRPr sz="17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HIGHLIGHTS</a:t>
            </a:r>
            <a:endParaRPr dirty="0"/>
          </a:p>
        </p:txBody>
      </p:sp>
      <p:sp>
        <p:nvSpPr>
          <p:cNvPr id="336" name="Google Shape;336;p30"/>
          <p:cNvSpPr/>
          <p:nvPr/>
        </p:nvSpPr>
        <p:spPr>
          <a:xfrm rot="5400000">
            <a:off x="4694984" y="2129729"/>
            <a:ext cx="1130766" cy="3306609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4294967295"/>
          </p:nvPr>
        </p:nvSpPr>
        <p:spPr>
          <a:xfrm>
            <a:off x="3829800" y="3348800"/>
            <a:ext cx="26832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re-open previous week project to follow this week tutorial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Next step is adding bottom navigation to MainActivity layout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Open activity_main.xml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Drag and drop BottomNavigationView component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Change id to “bottomNav”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Set menu to “@menu/bottom_menu”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Set layout_width = match_constraint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Set layout_height = wrap_content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Constrained to very bottom of screen</a:t>
            </a:r>
            <a:endParaRPr sz="1700" dirty="0"/>
          </a:p>
        </p:txBody>
      </p:sp>
      <p:sp>
        <p:nvSpPr>
          <p:cNvPr id="536" name="Google Shape;536;p4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BOTTOM NAVIGATION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BOTTOM NAVIGATION</a:t>
            </a:r>
            <a:endParaRPr/>
          </a:p>
        </p:txBody>
      </p:sp>
      <p:pic>
        <p:nvPicPr>
          <p:cNvPr id="542" name="Google Shape;5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75" y="1301425"/>
            <a:ext cx="30575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025" y="1078775"/>
            <a:ext cx="2160338" cy="386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49"/>
          <p:cNvCxnSpPr/>
          <p:nvPr/>
        </p:nvCxnSpPr>
        <p:spPr>
          <a:xfrm>
            <a:off x="2371350" y="2504950"/>
            <a:ext cx="3306600" cy="223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Next step, we should update navigation graph by adding new destinations (fragment profile and history). Open game navigations and add two destinations</a:t>
            </a:r>
            <a:endParaRPr sz="1700" dirty="0"/>
          </a:p>
        </p:txBody>
      </p:sp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NAVIGATION GRAPH</a:t>
            </a:r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50" y="2136575"/>
            <a:ext cx="7830299" cy="2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To create a connection between navigation controller with navigation bar you need to set same ID on both of Destinations Object and Menu Item ID</a:t>
            </a:r>
            <a:endParaRPr sz="1700" b="1"/>
          </a:p>
        </p:txBody>
      </p:sp>
      <p:sp>
        <p:nvSpPr>
          <p:cNvPr id="557" name="Google Shape;557;p5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!! IMPORTANT !!</a:t>
            </a:r>
            <a:endParaRPr/>
          </a:p>
        </p:txBody>
      </p:sp>
      <p:pic>
        <p:nvPicPr>
          <p:cNvPr id="558" name="Google Shape;5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20" y="2026250"/>
            <a:ext cx="1745575" cy="2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025" y="2566575"/>
            <a:ext cx="2990850" cy="186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51"/>
          <p:cNvCxnSpPr/>
          <p:nvPr/>
        </p:nvCxnSpPr>
        <p:spPr>
          <a:xfrm>
            <a:off x="1614300" y="2260025"/>
            <a:ext cx="2616300" cy="1547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46" y="1751250"/>
            <a:ext cx="1769825" cy="31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2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It means that for MainFragment destinations you should rename the id as “itemHome”</a:t>
            </a:r>
            <a:endParaRPr sz="1700" b="1"/>
          </a:p>
        </p:txBody>
      </p:sp>
      <p:sp>
        <p:nvSpPr>
          <p:cNvPr id="567" name="Google Shape;567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!! IMPORTANT !!</a:t>
            </a:r>
            <a:endParaRPr/>
          </a:p>
        </p:txBody>
      </p:sp>
      <p:pic>
        <p:nvPicPr>
          <p:cNvPr id="568" name="Google Shape;5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025" y="2566575"/>
            <a:ext cx="2990850" cy="186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9" name="Google Shape;569;p52"/>
          <p:cNvCxnSpPr/>
          <p:nvPr/>
        </p:nvCxnSpPr>
        <p:spPr>
          <a:xfrm>
            <a:off x="1725625" y="1992825"/>
            <a:ext cx="2571900" cy="1503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For this case, its unnecessary to draws connection/arrow between those fragments. Bottom bar navigation allows user to jump in various fragment without specific flow order.</a:t>
            </a:r>
            <a:endParaRPr sz="1700" dirty="0"/>
          </a:p>
        </p:txBody>
      </p:sp>
      <p:sp>
        <p:nvSpPr>
          <p:cNvPr id="575" name="Google Shape;575;p5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ACTION/ARROW</a:t>
            </a:r>
            <a:endParaRPr/>
          </a:p>
        </p:txBody>
      </p:sp>
      <p:pic>
        <p:nvPicPr>
          <p:cNvPr id="576" name="Google Shape;576;p53"/>
          <p:cNvPicPr preferRelativeResize="0"/>
          <p:nvPr/>
        </p:nvPicPr>
        <p:blipFill rotWithShape="1">
          <a:blip r:embed="rId3">
            <a:alphaModFix/>
          </a:blip>
          <a:srcRect r="48245"/>
          <a:stretch/>
        </p:blipFill>
        <p:spPr>
          <a:xfrm>
            <a:off x="2444375" y="2069775"/>
            <a:ext cx="4052451" cy="2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Final step is to establish connection between nav controller and the bottom bar. Remember: nav controller holds navigation host that relies on navigation graph.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Open main activity, add following codes inside onCreate method: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bottomNav.setupWithNavController(navController)</a:t>
            </a:r>
            <a:endParaRPr sz="15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582" name="Google Shape;582;p5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CONNECTION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Try to click different menu</a:t>
            </a:r>
            <a:endParaRPr sz="1700"/>
          </a:p>
        </p:txBody>
      </p:sp>
      <p:sp>
        <p:nvSpPr>
          <p:cNvPr id="588" name="Google Shape;588;p5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89" name="Google Shape;5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48" y="1470150"/>
            <a:ext cx="2118292" cy="35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547" y="1472078"/>
            <a:ext cx="2118300" cy="352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650" y="1441412"/>
            <a:ext cx="2118300" cy="3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navigation component</a:t>
            </a:r>
            <a:endParaRPr/>
          </a:p>
        </p:txBody>
      </p:sp>
      <p:sp>
        <p:nvSpPr>
          <p:cNvPr id="597" name="Google Shape;597;p56"/>
          <p:cNvSpPr txBox="1">
            <a:spLocks noGrp="1"/>
          </p:cNvSpPr>
          <p:nvPr>
            <p:ph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57"/>
          <p:cNvGrpSpPr/>
          <p:nvPr/>
        </p:nvGrpSpPr>
        <p:grpSpPr>
          <a:xfrm>
            <a:off x="4535283" y="1308914"/>
            <a:ext cx="4821690" cy="2659280"/>
            <a:chOff x="1248486" y="738825"/>
            <a:chExt cx="6646939" cy="3665950"/>
          </a:xfrm>
        </p:grpSpPr>
        <p:sp>
          <p:nvSpPr>
            <p:cNvPr id="603" name="Google Shape;603;p5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5" name="Google Shape;605;p57"/>
          <p:cNvPicPr preferRelativeResize="0"/>
          <p:nvPr/>
        </p:nvPicPr>
        <p:blipFill rotWithShape="1">
          <a:blip r:embed="rId3">
            <a:alphaModFix/>
          </a:blip>
          <a:srcRect t="8290" r="16219" b="5076"/>
          <a:stretch/>
        </p:blipFill>
        <p:spPr>
          <a:xfrm>
            <a:off x="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7"/>
          <p:cNvSpPr txBox="1">
            <a:spLocks noGrp="1"/>
          </p:cNvSpPr>
          <p:nvPr>
            <p:ph type="subTitle" idx="1"/>
          </p:nvPr>
        </p:nvSpPr>
        <p:spPr>
          <a:xfrm>
            <a:off x="5021025" y="2334675"/>
            <a:ext cx="385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Previously in Native course, you use AlertDialog builder or custom dialog fragment to show a dialog</a:t>
            </a:r>
            <a:endParaRPr dirty="0"/>
          </a:p>
        </p:txBody>
      </p:sp>
      <p:sp>
        <p:nvSpPr>
          <p:cNvPr id="607" name="Google Shape;607;p57"/>
          <p:cNvSpPr txBox="1">
            <a:spLocks noGrp="1"/>
          </p:cNvSpPr>
          <p:nvPr>
            <p:ph type="title"/>
          </p:nvPr>
        </p:nvSpPr>
        <p:spPr>
          <a:xfrm>
            <a:off x="5110100" y="1748325"/>
            <a:ext cx="3941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</a:t>
            </a:r>
            <a:endParaRPr/>
          </a:p>
        </p:txBody>
      </p:sp>
      <p:pic>
        <p:nvPicPr>
          <p:cNvPr id="608" name="Google Shape;6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149" y="384100"/>
            <a:ext cx="2633700" cy="43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popUpTo &amp; popUpToInclusive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First step, of course we need dialog fragment. Create a new fragment and set name as OptionFragment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Extend the fragment class to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OptionFragment : BottomSheetDialogFragment() {</a:t>
            </a:r>
            <a:endParaRPr sz="15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BottomSheetDialogFragment just fundamentally acts as regular dialog, but will slide up from bottom screen (with animation)</a:t>
            </a:r>
            <a:endParaRPr sz="1700" dirty="0"/>
          </a:p>
        </p:txBody>
      </p:sp>
      <p:sp>
        <p:nvSpPr>
          <p:cNvPr id="614" name="Google Shape;614;p5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FRAGMENT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Create layout based on reference below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/>
            </a:b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620" name="Google Shape;620;p5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FRAGMENT LAYOUT</a:t>
            </a:r>
            <a:endParaRPr/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50" y="1609913"/>
            <a:ext cx="33528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875" y="1581213"/>
            <a:ext cx="3596250" cy="2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 txBox="1">
            <a:spLocks noGrp="1"/>
          </p:cNvSpPr>
          <p:nvPr>
            <p:ph type="subTitle" idx="1"/>
          </p:nvPr>
        </p:nvSpPr>
        <p:spPr>
          <a:xfrm>
            <a:off x="4617725" y="1022325"/>
            <a:ext cx="36978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ConstraintLayout parent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Layout_width = match_parent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Layout_height = wrap_content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Three checkboxes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Margin_bottom = 32 dp</a:t>
            </a:r>
            <a:endParaRPr sz="1700"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FRAGMENT LAYOUT</a:t>
            </a:r>
            <a:endParaRPr/>
          </a:p>
        </p:txBody>
      </p:sp>
      <p:pic>
        <p:nvPicPr>
          <p:cNvPr id="629" name="Google Shape;6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38" y="1596000"/>
            <a:ext cx="38766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1"/>
          <p:cNvSpPr txBox="1">
            <a:spLocks noGrp="1"/>
          </p:cNvSpPr>
          <p:nvPr>
            <p:ph type="subTitle" idx="1"/>
          </p:nvPr>
        </p:nvSpPr>
        <p:spPr>
          <a:xfrm>
            <a:off x="625650" y="1022325"/>
            <a:ext cx="4773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Open navigation graph, add dialog optionFragment as new destination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Draw arrow/actions from itemHome (main Fragment) to optionFragment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As usual rename actions as “actionOptionFragment”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Don’t create opposite arrow from optionFragment, because dialog should close itself if user tap on outside of dialog body</a:t>
            </a:r>
            <a:endParaRPr sz="1700" dirty="0"/>
          </a:p>
        </p:txBody>
      </p:sp>
      <p:sp>
        <p:nvSpPr>
          <p:cNvPr id="635" name="Google Shape;635;p6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NAVIGATION GRAPH</a:t>
            </a:r>
            <a:endParaRPr/>
          </a:p>
        </p:txBody>
      </p:sp>
      <p:pic>
        <p:nvPicPr>
          <p:cNvPr id="636" name="Google Shape;6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849" y="1146725"/>
            <a:ext cx="2997175" cy="37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2"/>
          <p:cNvSpPr txBox="1">
            <a:spLocks noGrp="1"/>
          </p:cNvSpPr>
          <p:nvPr>
            <p:ph type="subTitle" idx="1"/>
          </p:nvPr>
        </p:nvSpPr>
        <p:spPr>
          <a:xfrm>
            <a:off x="625650" y="1022325"/>
            <a:ext cx="77352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invoke the dialog, we need a button in main fragment layout.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Button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 = btnOption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Style = @style/Widget.MaterialComponents.Button.TextButton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642" name="Google Shape;642;p6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OPTIONS BUTTON</a:t>
            </a:r>
            <a:endParaRPr/>
          </a:p>
        </p:txBody>
      </p:sp>
      <p:pic>
        <p:nvPicPr>
          <p:cNvPr id="643" name="Google Shape;6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25" y="2965546"/>
            <a:ext cx="3285625" cy="12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 txBox="1">
            <a:spLocks noGrp="1"/>
          </p:cNvSpPr>
          <p:nvPr>
            <p:ph type="subTitle" idx="1"/>
          </p:nvPr>
        </p:nvSpPr>
        <p:spPr>
          <a:xfrm>
            <a:off x="625650" y="1022325"/>
            <a:ext cx="77352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trigger the dialog, it doesn't requires alert dialog. Use the same method like navigating to other screens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 MainFragment.kt (onViewCreated), add following codes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btnOption.setOnClickListener </a:t>
            </a:r>
            <a:r>
              <a:rPr lang="en" sz="1500" b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 b="1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action = MainFragmentDirections.actionOptionFragment()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Navigation.findNavController(</a:t>
            </a:r>
            <a:r>
              <a:rPr lang="en" sz="1500" b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).navigate(action)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649" name="Google Shape;649;p6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THE DIALOG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4"/>
          <p:cNvSpPr txBox="1">
            <a:spLocks noGrp="1"/>
          </p:cNvSpPr>
          <p:nvPr>
            <p:ph type="subTitle" idx="1"/>
          </p:nvPr>
        </p:nvSpPr>
        <p:spPr>
          <a:xfrm>
            <a:off x="625650" y="1022325"/>
            <a:ext cx="77352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Click option button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dialog should appear from bottom screen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Click on outside of dialog body to close the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dialog</a:t>
            </a:r>
            <a:endParaRPr sz="1700"/>
          </a:p>
        </p:txBody>
      </p:sp>
      <p:sp>
        <p:nvSpPr>
          <p:cNvPr id="655" name="Google Shape;655;p6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656" name="Google Shape;6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949" y="439750"/>
            <a:ext cx="2633700" cy="43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5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navigation component</a:t>
            </a:r>
            <a:endParaRPr/>
          </a:p>
        </p:txBody>
      </p:sp>
      <p:sp>
        <p:nvSpPr>
          <p:cNvPr id="662" name="Google Shape;662;p65"/>
          <p:cNvSpPr txBox="1">
            <a:spLocks noGrp="1"/>
          </p:cNvSpPr>
          <p:nvPr>
            <p:ph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66"/>
          <p:cNvGrpSpPr/>
          <p:nvPr/>
        </p:nvGrpSpPr>
        <p:grpSpPr>
          <a:xfrm>
            <a:off x="4535283" y="1308914"/>
            <a:ext cx="4821690" cy="2659280"/>
            <a:chOff x="1248486" y="738825"/>
            <a:chExt cx="6646939" cy="3665950"/>
          </a:xfrm>
        </p:grpSpPr>
        <p:sp>
          <p:nvSpPr>
            <p:cNvPr id="668" name="Google Shape;668;p6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0" name="Google Shape;670;p66"/>
          <p:cNvPicPr preferRelativeResize="0"/>
          <p:nvPr/>
        </p:nvPicPr>
        <p:blipFill rotWithShape="1">
          <a:blip r:embed="rId3">
            <a:alphaModFix/>
          </a:blip>
          <a:srcRect t="8290" r="16219" b="5076"/>
          <a:stretch/>
        </p:blipFill>
        <p:spPr>
          <a:xfrm>
            <a:off x="0" y="1242125"/>
            <a:ext cx="4572000" cy="26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6"/>
          <p:cNvSpPr txBox="1">
            <a:spLocks noGrp="1"/>
          </p:cNvSpPr>
          <p:nvPr>
            <p:ph type="subTitle" idx="1"/>
          </p:nvPr>
        </p:nvSpPr>
        <p:spPr>
          <a:xfrm>
            <a:off x="5021025" y="2334675"/>
            <a:ext cx="385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Previously in Native course, you must implement navigation manually for each menu items on drawer</a:t>
            </a:r>
            <a:endParaRPr dirty="0"/>
          </a:p>
        </p:txBody>
      </p:sp>
      <p:sp>
        <p:nvSpPr>
          <p:cNvPr id="672" name="Google Shape;672;p66"/>
          <p:cNvSpPr txBox="1">
            <a:spLocks noGrp="1"/>
          </p:cNvSpPr>
          <p:nvPr>
            <p:ph type="title"/>
          </p:nvPr>
        </p:nvSpPr>
        <p:spPr>
          <a:xfrm>
            <a:off x="5110100" y="1748325"/>
            <a:ext cx="3941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DRAWER</a:t>
            </a:r>
            <a:endParaRPr/>
          </a:p>
        </p:txBody>
      </p:sp>
      <p:pic>
        <p:nvPicPr>
          <p:cNvPr id="673" name="Google Shape;67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49" y="406375"/>
            <a:ext cx="2608325" cy="43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7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Navigation drawer can co-exist with bottom navigation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To create a navigation drawer, the first step is to wrap your layout under DrawerLayout component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This need to be done manually, in XML codes</a:t>
            </a:r>
            <a:br>
              <a:rPr lang="en" sz="1700" dirty="0"/>
            </a:br>
            <a:br>
              <a:rPr lang="en" sz="1700" dirty="0"/>
            </a:br>
            <a:br>
              <a:rPr lang="en" sz="1700" dirty="0"/>
            </a:br>
            <a:r>
              <a:rPr lang="en" sz="1700" dirty="0"/>
              <a:t>Note: please refer to Native course for more information about drawer layout</a:t>
            </a:r>
            <a:endParaRPr sz="1700" dirty="0"/>
          </a:p>
        </p:txBody>
      </p:sp>
      <p:sp>
        <p:nvSpPr>
          <p:cNvPr id="679" name="Google Shape;679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subTitle" idx="4294967295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Lets start with an example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 idx="4294967295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4" y="1697124"/>
            <a:ext cx="3969449" cy="30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>
            <a:spLocks noGrp="1"/>
          </p:cNvSpPr>
          <p:nvPr>
            <p:ph type="subTitle" idx="4294967295"/>
          </p:nvPr>
        </p:nvSpPr>
        <p:spPr>
          <a:xfrm>
            <a:off x="5299675" y="23426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fragments. Main can navigate to game fragment, vice versa.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8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Open activity_main.xml, click on             button to switch view from design to XML codes. Write following codes at the top of the layout.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="1.0" 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="utf-8"</a:t>
            </a:r>
            <a:r>
              <a:rPr lang="en" sz="1500" dirty="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500" dirty="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&lt;androidx.drawerlayout.widget.DrawerLayout 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="http://schemas.android.com/apk/res/android"</a:t>
            </a:r>
            <a:endParaRPr sz="1500" dirty="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="http://schemas.android.com/apk/res-auto"</a:t>
            </a:r>
            <a:endParaRPr sz="1500" dirty="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xmlns: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="http://schemas.android.com/tools"</a:t>
            </a:r>
            <a:endParaRPr sz="1500" dirty="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="@+id/drawerLayout"</a:t>
            </a:r>
            <a:endParaRPr sz="1500" dirty="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endParaRPr sz="1500" dirty="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endParaRPr sz="1500" dirty="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 dirty="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:fitsSystemWindows</a:t>
            </a:r>
            <a:r>
              <a:rPr lang="en" sz="1500" dirty="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="true"</a:t>
            </a:r>
            <a:r>
              <a:rPr lang="en" sz="1500" dirty="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 dirty="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685" name="Google Shape;685;p6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pic>
        <p:nvPicPr>
          <p:cNvPr id="686" name="Google Shape;68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88" y="1085087"/>
            <a:ext cx="563280" cy="287763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8"/>
          <p:cNvSpPr/>
          <p:nvPr/>
        </p:nvSpPr>
        <p:spPr>
          <a:xfrm>
            <a:off x="6935925" y="2638550"/>
            <a:ext cx="211200" cy="623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8"/>
          <p:cNvSpPr txBox="1">
            <a:spLocks noGrp="1"/>
          </p:cNvSpPr>
          <p:nvPr>
            <p:ph type="subTitle" idx="4294967295"/>
          </p:nvPr>
        </p:nvSpPr>
        <p:spPr>
          <a:xfrm>
            <a:off x="7225400" y="2506250"/>
            <a:ext cx="1741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Cut paste these three xml codes from Constraint layout tags</a:t>
            </a:r>
            <a:endParaRPr sz="1200"/>
          </a:p>
        </p:txBody>
      </p:sp>
      <p:sp>
        <p:nvSpPr>
          <p:cNvPr id="689" name="Google Shape;689;p68"/>
          <p:cNvSpPr txBox="1">
            <a:spLocks noGrp="1"/>
          </p:cNvSpPr>
          <p:nvPr>
            <p:ph type="subTitle" idx="4294967295"/>
          </p:nvPr>
        </p:nvSpPr>
        <p:spPr>
          <a:xfrm>
            <a:off x="5975025" y="3771950"/>
            <a:ext cx="1741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drawer layout id is “drawerLayout”</a:t>
            </a:r>
            <a:endParaRPr sz="1200"/>
          </a:p>
        </p:txBody>
      </p:sp>
      <p:cxnSp>
        <p:nvCxnSpPr>
          <p:cNvPr id="690" name="Google Shape;690;p68"/>
          <p:cNvCxnSpPr/>
          <p:nvPr/>
        </p:nvCxnSpPr>
        <p:spPr>
          <a:xfrm rot="10800000">
            <a:off x="4375425" y="3473450"/>
            <a:ext cx="1599600" cy="742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9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&lt;androidx.drawerlayout.widget.DrawerLayout . . .&gt;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&lt;androidx.constraintlayout.widget.ConstraintLayout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:layout_width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endParaRPr sz="15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:layout_height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="match_parent"</a:t>
            </a:r>
            <a:endParaRPr sz="15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tools</a:t>
            </a:r>
            <a:r>
              <a:rPr lang="en" sz="1500">
                <a:solidFill>
                  <a:srgbClr val="BABAB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:context</a:t>
            </a:r>
            <a:r>
              <a:rPr lang="en" sz="15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=".MainActivity"</a:t>
            </a: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&lt;/androidx.constraintlayout.widget.ConstraintLayout&gt;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BF6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&lt;/androidx.drawerlayout.widget.DrawerLayout&gt;</a:t>
            </a: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E8BF6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696" name="Google Shape;696;p6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97" name="Google Shape;697;p69"/>
          <p:cNvSpPr/>
          <p:nvPr/>
        </p:nvSpPr>
        <p:spPr>
          <a:xfrm>
            <a:off x="6735525" y="2037350"/>
            <a:ext cx="211200" cy="1402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9"/>
          <p:cNvSpPr txBox="1">
            <a:spLocks noGrp="1"/>
          </p:cNvSpPr>
          <p:nvPr>
            <p:ph type="subTitle" idx="4294967295"/>
          </p:nvPr>
        </p:nvSpPr>
        <p:spPr>
          <a:xfrm>
            <a:off x="7102525" y="2342625"/>
            <a:ext cx="18597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Wrap constraint layout within drawer layout tags</a:t>
            </a:r>
            <a:endParaRPr sz="1200"/>
          </a:p>
        </p:txBody>
      </p:sp>
      <p:sp>
        <p:nvSpPr>
          <p:cNvPr id="699" name="Google Shape;699;p69"/>
          <p:cNvSpPr txBox="1">
            <a:spLocks noGrp="1"/>
          </p:cNvSpPr>
          <p:nvPr>
            <p:ph type="subTitle" idx="4294967295"/>
          </p:nvPr>
        </p:nvSpPr>
        <p:spPr>
          <a:xfrm>
            <a:off x="6319750" y="4020250"/>
            <a:ext cx="18597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Enclosed drawer layout tag</a:t>
            </a:r>
            <a:endParaRPr sz="1200"/>
          </a:p>
        </p:txBody>
      </p:sp>
      <p:cxnSp>
        <p:nvCxnSpPr>
          <p:cNvPr id="700" name="Google Shape;700;p69"/>
          <p:cNvCxnSpPr>
            <a:endCxn id="699" idx="1"/>
          </p:cNvCxnSpPr>
          <p:nvPr/>
        </p:nvCxnSpPr>
        <p:spPr>
          <a:xfrm>
            <a:off x="5510950" y="3896650"/>
            <a:ext cx="808800" cy="567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0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Switch back to design view, drag and drop a navigation view component, and arrange it like following screenshot</a:t>
            </a:r>
            <a:endParaRPr sz="1700"/>
          </a:p>
        </p:txBody>
      </p:sp>
      <p:sp>
        <p:nvSpPr>
          <p:cNvPr id="706" name="Google Shape;706;p7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VIEW</a:t>
            </a:r>
            <a:endParaRPr/>
          </a:p>
        </p:txBody>
      </p:sp>
      <p:sp>
        <p:nvSpPr>
          <p:cNvPr id="707" name="Google Shape;707;p70"/>
          <p:cNvSpPr/>
          <p:nvPr/>
        </p:nvSpPr>
        <p:spPr>
          <a:xfrm rot="5400000">
            <a:off x="2195798" y="2956442"/>
            <a:ext cx="1300645" cy="2784060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70"/>
          <p:cNvSpPr txBox="1">
            <a:spLocks noGrp="1"/>
          </p:cNvSpPr>
          <p:nvPr>
            <p:ph type="subTitle" idx="4294967295"/>
          </p:nvPr>
        </p:nvSpPr>
        <p:spPr>
          <a:xfrm>
            <a:off x="1633025" y="3826025"/>
            <a:ext cx="24372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IMPORTANT! Navigation View must be placed on the bottom of layout. Not under Constraint layout</a:t>
            </a:r>
            <a:endParaRPr sz="1300"/>
          </a:p>
        </p:txBody>
      </p:sp>
      <p:pic>
        <p:nvPicPr>
          <p:cNvPr id="709" name="Google Shape;7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8" y="1867450"/>
            <a:ext cx="2157625" cy="17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0"/>
          <p:cNvSpPr txBox="1">
            <a:spLocks noGrp="1"/>
          </p:cNvSpPr>
          <p:nvPr>
            <p:ph type="subTitle" idx="1"/>
          </p:nvPr>
        </p:nvSpPr>
        <p:spPr>
          <a:xfrm>
            <a:off x="4575700" y="2037350"/>
            <a:ext cx="40971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Navigation View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Id = navView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layout_gravity =”start”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layout_width = wrap_content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layout_height = match_parent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Menu = @menu/bottom_menu</a:t>
            </a:r>
            <a:endParaRPr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1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Notice that navigation view is using the same menu resource files as bottom navigation bar.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It means that the drawer will render the same menu structure and item as the navigation bar. Therefore, no need to update navigation graph.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Of course you can create separate menu for the drawer</a:t>
            </a:r>
            <a:endParaRPr sz="1700" dirty="0"/>
          </a:p>
        </p:txBody>
      </p:sp>
      <p:sp>
        <p:nvSpPr>
          <p:cNvPr id="716" name="Google Shape;716;p7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VIEW</a:t>
            </a:r>
            <a:endParaRPr/>
          </a:p>
        </p:txBody>
      </p:sp>
      <p:sp>
        <p:nvSpPr>
          <p:cNvPr id="717" name="Google Shape;717;p71"/>
          <p:cNvSpPr/>
          <p:nvPr/>
        </p:nvSpPr>
        <p:spPr>
          <a:xfrm rot="5400000">
            <a:off x="6465328" y="2672562"/>
            <a:ext cx="1089134" cy="2784060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71"/>
          <p:cNvSpPr txBox="1">
            <a:spLocks noGrp="1"/>
          </p:cNvSpPr>
          <p:nvPr>
            <p:ph type="subTitle" idx="4294967295"/>
          </p:nvPr>
        </p:nvSpPr>
        <p:spPr>
          <a:xfrm>
            <a:off x="5796800" y="3647900"/>
            <a:ext cx="24372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simplicity purpose, we don't use a navigation header during the tutorial</a:t>
            </a:r>
            <a:endParaRPr sz="1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2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Final step is to establish connection between drawer &amp; navigation view to navigation controller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Open MainActivity.kt, write following codes under onCreate: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indent="0">
              <a:lnSpc>
                <a:spcPct val="115000"/>
              </a:lnSpc>
              <a:buNone/>
            </a:pPr>
            <a:r>
              <a:rPr lang="id-ID" sz="1400" dirty="0" err="1">
                <a:solidFill>
                  <a:srgbClr val="9876AA"/>
                </a:solidFill>
                <a:highlight>
                  <a:srgbClr val="2B2B2B"/>
                </a:highlight>
                <a:latin typeface="Consolas"/>
                <a:sym typeface="Consolas"/>
              </a:rPr>
              <a:t>navController</a:t>
            </a:r>
            <a:r>
              <a:rPr lang="id-ID" sz="14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id-ID" sz="1400" i="1" dirty="0" err="1">
                <a:solidFill>
                  <a:srgbClr val="9876AA"/>
                </a:solidFill>
                <a:highlight>
                  <a:srgbClr val="2B2B2B"/>
                </a:highlight>
                <a:latin typeface="Consolas"/>
                <a:sym typeface="Consolas"/>
              </a:rPr>
              <a:t>supportFragmentManager</a:t>
            </a:r>
            <a:r>
              <a:rPr lang="id-ID" sz="1400" dirty="0" err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.findFragmentById</a:t>
            </a:r>
            <a:r>
              <a:rPr lang="id-ID" sz="14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d-ID" sz="1400" dirty="0" err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R.id.</a:t>
            </a:r>
            <a:r>
              <a:rPr lang="id-ID" sz="1400" i="1" dirty="0" err="1">
                <a:solidFill>
                  <a:srgbClr val="9876AA"/>
                </a:solidFill>
                <a:highlight>
                  <a:srgbClr val="2B2B2B"/>
                </a:highlight>
                <a:latin typeface="Consolas"/>
                <a:sym typeface="Consolas"/>
              </a:rPr>
              <a:t>hostFragment</a:t>
            </a:r>
            <a:r>
              <a:rPr lang="id-ID" sz="14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id-ID" sz="1400" dirty="0" err="1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NavHostFragment</a:t>
            </a:r>
            <a:r>
              <a:rPr lang="id-ID" sz="14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id-ID" sz="1400" dirty="0" err="1">
                <a:solidFill>
                  <a:srgbClr val="9876AA"/>
                </a:solidFill>
                <a:highlight>
                  <a:srgbClr val="2B2B2B"/>
                </a:highlight>
                <a:latin typeface="Consolas"/>
                <a:sym typeface="Consolas"/>
              </a:rPr>
              <a:t>navController</a:t>
            </a:r>
            <a:endParaRPr lang="id-ID" sz="13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NavigationUI.setupActionBarWithNavController(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this, </a:t>
            </a:r>
            <a:r>
              <a:rPr lang="en" sz="13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navController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drawerLayout)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NavigationUI.setupWithNavController(navView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navController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bottomNav.</a:t>
            </a:r>
            <a:r>
              <a:rPr lang="en" sz="1300" i="1" dirty="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setupWithNavController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navController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724" name="Google Shape;724;p7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CONNECTION</a:t>
            </a:r>
            <a:endParaRPr/>
          </a:p>
        </p:txBody>
      </p:sp>
      <p:sp>
        <p:nvSpPr>
          <p:cNvPr id="725" name="Google Shape;725;p72"/>
          <p:cNvSpPr txBox="1">
            <a:spLocks noGrp="1"/>
          </p:cNvSpPr>
          <p:nvPr>
            <p:ph type="subTitle" idx="4294967295"/>
          </p:nvPr>
        </p:nvSpPr>
        <p:spPr>
          <a:xfrm>
            <a:off x="7492600" y="3682425"/>
            <a:ext cx="14538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refer to drawer layout component </a:t>
            </a:r>
            <a:endParaRPr sz="1300"/>
          </a:p>
        </p:txBody>
      </p:sp>
      <p:cxnSp>
        <p:nvCxnSpPr>
          <p:cNvPr id="726" name="Google Shape;726;p72"/>
          <p:cNvCxnSpPr>
            <a:cxnSpLocks/>
            <a:stCxn id="725" idx="1"/>
          </p:cNvCxnSpPr>
          <p:nvPr/>
        </p:nvCxnSpPr>
        <p:spPr>
          <a:xfrm rot="10800000">
            <a:off x="7147076" y="3551475"/>
            <a:ext cx="345525" cy="565200"/>
          </a:xfrm>
          <a:prstGeom prst="curved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7" name="Google Shape;727;p72"/>
          <p:cNvSpPr txBox="1">
            <a:spLocks noGrp="1"/>
          </p:cNvSpPr>
          <p:nvPr>
            <p:ph type="subTitle" idx="4294967295"/>
          </p:nvPr>
        </p:nvSpPr>
        <p:spPr>
          <a:xfrm>
            <a:off x="4806050" y="4116675"/>
            <a:ext cx="22524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Navigation view also need to be handled by NavController</a:t>
            </a:r>
            <a:endParaRPr sz="1300"/>
          </a:p>
        </p:txBody>
      </p:sp>
      <p:cxnSp>
        <p:nvCxnSpPr>
          <p:cNvPr id="728" name="Google Shape;728;p72"/>
          <p:cNvCxnSpPr>
            <a:cxnSpLocks/>
            <a:stCxn id="727" idx="0"/>
          </p:cNvCxnSpPr>
          <p:nvPr/>
        </p:nvCxnSpPr>
        <p:spPr>
          <a:xfrm rot="16200000" flipV="1">
            <a:off x="5498838" y="3683263"/>
            <a:ext cx="352395" cy="514430"/>
          </a:xfrm>
          <a:prstGeom prst="curved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3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Update onSupportNavigateUp method: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500" dirty="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onSupportNavigateUp</a:t>
            </a: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(): Boolean {</a:t>
            </a:r>
            <a:endParaRPr sz="15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NavigationUI.navigateUp(</a:t>
            </a:r>
            <a:r>
              <a:rPr lang="en" sz="1500" dirty="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navController</a:t>
            </a:r>
            <a:r>
              <a:rPr lang="en" sz="15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drawerLayout) </a:t>
            </a:r>
            <a:b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		 || </a:t>
            </a:r>
            <a:r>
              <a:rPr lang="en" sz="1500" dirty="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.onSupportNavigateUp()</a:t>
            </a:r>
            <a:endParaRPr sz="15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734" name="Google Shape;734;p7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CONNECTION</a:t>
            </a:r>
            <a:endParaRPr/>
          </a:p>
        </p:txBody>
      </p:sp>
      <p:sp>
        <p:nvSpPr>
          <p:cNvPr id="735" name="Google Shape;735;p73"/>
          <p:cNvSpPr txBox="1">
            <a:spLocks noGrp="1"/>
          </p:cNvSpPr>
          <p:nvPr>
            <p:ph type="subTitle" idx="4294967295"/>
          </p:nvPr>
        </p:nvSpPr>
        <p:spPr>
          <a:xfrm>
            <a:off x="6947075" y="2682975"/>
            <a:ext cx="18480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Previously this set to null (without drawer)</a:t>
            </a:r>
            <a:endParaRPr sz="1300"/>
          </a:p>
        </p:txBody>
      </p:sp>
      <p:cxnSp>
        <p:nvCxnSpPr>
          <p:cNvPr id="736" name="Google Shape;736;p73"/>
          <p:cNvCxnSpPr>
            <a:stCxn id="735" idx="1"/>
          </p:cNvCxnSpPr>
          <p:nvPr/>
        </p:nvCxnSpPr>
        <p:spPr>
          <a:xfrm rot="10800000">
            <a:off x="6568475" y="2351625"/>
            <a:ext cx="378600" cy="765600"/>
          </a:xfrm>
          <a:prstGeom prst="curved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73"/>
          <p:cNvSpPr txBox="1">
            <a:spLocks noGrp="1"/>
          </p:cNvSpPr>
          <p:nvPr>
            <p:ph type="subTitle" idx="4294967295"/>
          </p:nvPr>
        </p:nvSpPr>
        <p:spPr>
          <a:xfrm>
            <a:off x="2434725" y="3170375"/>
            <a:ext cx="3065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This code automatically detects if the user is on the top level of backstack: the drawer icon will show instead of the back button</a:t>
            </a:r>
            <a:endParaRPr sz="1300" dirty="0"/>
          </a:p>
        </p:txBody>
      </p:sp>
      <p:cxnSp>
        <p:nvCxnSpPr>
          <p:cNvPr id="738" name="Google Shape;738;p73"/>
          <p:cNvCxnSpPr/>
          <p:nvPr/>
        </p:nvCxnSpPr>
        <p:spPr>
          <a:xfrm rot="5400000" flipH="1">
            <a:off x="2911775" y="2743925"/>
            <a:ext cx="565200" cy="287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7140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 Controller automatically handles item click navigation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user is not in top level of backstack then back icon will displayed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Remember that you must use same id both for navigation graph destinations and menu item</a:t>
            </a:r>
            <a:endParaRPr b="1" dirty="0"/>
          </a:p>
        </p:txBody>
      </p:sp>
      <p:sp>
        <p:nvSpPr>
          <p:cNvPr id="744" name="Google Shape;744;p7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745" name="Google Shape;74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24" y="450900"/>
            <a:ext cx="2608325" cy="43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999" y="3663300"/>
            <a:ext cx="2057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5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andre@staff.ubaya.ac.id</a:t>
            </a:r>
            <a:endParaRPr/>
          </a:p>
        </p:txBody>
      </p:sp>
      <p:sp>
        <p:nvSpPr>
          <p:cNvPr id="752" name="Google Shape;752;p75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753" name="Google Shape;753;p7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75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75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756" name="Google Shape;756;p7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75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761" name="Google Shape;761;p7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7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7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subTitle" idx="4294967295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MainFragment serves as the “default” or “main” fragment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 idx="4294967295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4294967295"/>
          </p:nvPr>
        </p:nvSpPr>
        <p:spPr>
          <a:xfrm>
            <a:off x="4485225" y="4678975"/>
            <a:ext cx="12354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BackStack </a:t>
            </a:r>
            <a:endParaRPr/>
          </a:p>
        </p:txBody>
      </p:sp>
      <p:pic>
        <p:nvPicPr>
          <p:cNvPr id="359" name="Google Shape;3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48" y="1566050"/>
            <a:ext cx="1790250" cy="3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/>
          <p:nvPr/>
        </p:nvSpPr>
        <p:spPr>
          <a:xfrm>
            <a:off x="4041375" y="156605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4063600" y="146957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subTitle" idx="4294967295"/>
          </p:nvPr>
        </p:nvSpPr>
        <p:spPr>
          <a:xfrm>
            <a:off x="4197175" y="41455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MainFragment</a:t>
            </a:r>
            <a:endParaRPr/>
          </a:p>
        </p:txBody>
      </p:sp>
      <p:cxnSp>
        <p:nvCxnSpPr>
          <p:cNvPr id="363" name="Google Shape;363;p33"/>
          <p:cNvCxnSpPr>
            <a:endCxn id="362" idx="1"/>
          </p:cNvCxnSpPr>
          <p:nvPr/>
        </p:nvCxnSpPr>
        <p:spPr>
          <a:xfrm>
            <a:off x="1591975" y="3384475"/>
            <a:ext cx="2605200" cy="976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33"/>
          <p:cNvSpPr/>
          <p:nvPr/>
        </p:nvSpPr>
        <p:spPr>
          <a:xfrm rot="5400000">
            <a:off x="6949472" y="1433938"/>
            <a:ext cx="1130766" cy="2449291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ubTitle" idx="4294967295"/>
          </p:nvPr>
        </p:nvSpPr>
        <p:spPr>
          <a:xfrm>
            <a:off x="6512875" y="2224350"/>
            <a:ext cx="20913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backstack only have one fragment (main)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26" y="1521190"/>
            <a:ext cx="1937100" cy="351098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 txBox="1">
            <a:spLocks noGrp="1"/>
          </p:cNvSpPr>
          <p:nvPr>
            <p:ph type="subTitle" idx="4294967295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Player then presses start button (navigate to game fragment)</a:t>
            </a:r>
            <a:endParaRPr sz="1700" dirty="0"/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 idx="4294967295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4294967295"/>
          </p:nvPr>
        </p:nvSpPr>
        <p:spPr>
          <a:xfrm>
            <a:off x="4485225" y="4678975"/>
            <a:ext cx="12354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BackStack </a:t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>
            <a:off x="4041375" y="156605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4063600" y="146957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4294967295"/>
          </p:nvPr>
        </p:nvSpPr>
        <p:spPr>
          <a:xfrm>
            <a:off x="4197175" y="41455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MainFragment</a:t>
            </a:r>
            <a:endParaRPr/>
          </a:p>
        </p:txBody>
      </p:sp>
      <p:cxnSp>
        <p:nvCxnSpPr>
          <p:cNvPr id="377" name="Google Shape;377;p34"/>
          <p:cNvCxnSpPr>
            <a:endCxn id="378" idx="1"/>
          </p:cNvCxnSpPr>
          <p:nvPr/>
        </p:nvCxnSpPr>
        <p:spPr>
          <a:xfrm>
            <a:off x="1592025" y="3384475"/>
            <a:ext cx="2599800" cy="545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34"/>
          <p:cNvSpPr/>
          <p:nvPr/>
        </p:nvSpPr>
        <p:spPr>
          <a:xfrm rot="5400000">
            <a:off x="6868370" y="1561977"/>
            <a:ext cx="1380320" cy="2449291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subTitle" idx="4294967295"/>
          </p:nvPr>
        </p:nvSpPr>
        <p:spPr>
          <a:xfrm>
            <a:off x="6512875" y="2224350"/>
            <a:ext cx="20913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backstact contain to fragments. What happen if back button pressed?</a:t>
            </a:r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4294967295"/>
          </p:nvPr>
        </p:nvSpPr>
        <p:spPr>
          <a:xfrm>
            <a:off x="4191825" y="3714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Fragment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48" y="1566050"/>
            <a:ext cx="1790250" cy="3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>
            <a:spLocks noGrp="1"/>
          </p:cNvSpPr>
          <p:nvPr>
            <p:ph type="subTitle" idx="4294967295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Player presses back button (soft) or hard or call navigate codes</a:t>
            </a:r>
            <a:endParaRPr sz="1700" dirty="0"/>
          </a:p>
        </p:txBody>
      </p:sp>
      <p:sp>
        <p:nvSpPr>
          <p:cNvPr id="387" name="Google Shape;387;p35"/>
          <p:cNvSpPr txBox="1">
            <a:spLocks noGrp="1"/>
          </p:cNvSpPr>
          <p:nvPr>
            <p:ph type="title" idx="4294967295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4294967295"/>
          </p:nvPr>
        </p:nvSpPr>
        <p:spPr>
          <a:xfrm>
            <a:off x="4485225" y="4678975"/>
            <a:ext cx="12354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BackStack </a:t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4041375" y="156605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4063600" y="146957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4294967295"/>
          </p:nvPr>
        </p:nvSpPr>
        <p:spPr>
          <a:xfrm>
            <a:off x="4197175" y="41455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MainFragment</a:t>
            </a:r>
            <a:endParaRPr/>
          </a:p>
        </p:txBody>
      </p:sp>
      <p:cxnSp>
        <p:nvCxnSpPr>
          <p:cNvPr id="392" name="Google Shape;392;p35"/>
          <p:cNvCxnSpPr>
            <a:endCxn id="393" idx="1"/>
          </p:cNvCxnSpPr>
          <p:nvPr/>
        </p:nvCxnSpPr>
        <p:spPr>
          <a:xfrm>
            <a:off x="1592025" y="3384475"/>
            <a:ext cx="2599800" cy="114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35"/>
          <p:cNvSpPr/>
          <p:nvPr/>
        </p:nvSpPr>
        <p:spPr>
          <a:xfrm rot="5400000">
            <a:off x="6597223" y="1833142"/>
            <a:ext cx="1922614" cy="2449291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4294967295"/>
          </p:nvPr>
        </p:nvSpPr>
        <p:spPr>
          <a:xfrm>
            <a:off x="6512875" y="2224350"/>
            <a:ext cx="20913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default behavior is a new instance of destinations fragment created. Now backstack contains three fragments with two instances of MainFragment</a:t>
            </a:r>
            <a:endParaRPr sz="120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4191825" y="3714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Fragment</a:t>
            </a:r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4294967295"/>
          </p:nvPr>
        </p:nvSpPr>
        <p:spPr>
          <a:xfrm>
            <a:off x="4191825" y="32827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MainFragment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26" y="1521190"/>
            <a:ext cx="1937100" cy="351098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6"/>
          <p:cNvSpPr txBox="1">
            <a:spLocks noGrp="1"/>
          </p:cNvSpPr>
          <p:nvPr>
            <p:ph type="subTitle" idx="4294967295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And then player presses start button (navigate to game fragment)</a:t>
            </a:r>
            <a:endParaRPr sz="1700"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title" idx="4294967295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4485225" y="4678975"/>
            <a:ext cx="12354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BackStack </a:t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4041375" y="156605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063600" y="146957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4294967295"/>
          </p:nvPr>
        </p:nvSpPr>
        <p:spPr>
          <a:xfrm>
            <a:off x="4197175" y="41455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MainFragment</a:t>
            </a:r>
            <a:endParaRPr/>
          </a:p>
        </p:txBody>
      </p:sp>
      <p:cxnSp>
        <p:nvCxnSpPr>
          <p:cNvPr id="408" name="Google Shape;408;p36"/>
          <p:cNvCxnSpPr>
            <a:endCxn id="409" idx="1"/>
          </p:cNvCxnSpPr>
          <p:nvPr/>
        </p:nvCxnSpPr>
        <p:spPr>
          <a:xfrm rot="10800000" flipH="1">
            <a:off x="1592025" y="3067075"/>
            <a:ext cx="2599800" cy="317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Google Shape;410;p36"/>
          <p:cNvSpPr/>
          <p:nvPr/>
        </p:nvSpPr>
        <p:spPr>
          <a:xfrm rot="5400000">
            <a:off x="6868370" y="1561977"/>
            <a:ext cx="1380320" cy="2449291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subTitle" idx="4294967295"/>
          </p:nvPr>
        </p:nvSpPr>
        <p:spPr>
          <a:xfrm>
            <a:off x="6512875" y="2224350"/>
            <a:ext cx="20913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Another instance of GameFragment created on backstack. How to change this behavior?</a:t>
            </a:r>
            <a:endParaRPr sz="1300"/>
          </a:p>
        </p:txBody>
      </p:sp>
      <p:sp>
        <p:nvSpPr>
          <p:cNvPr id="412" name="Google Shape;412;p36"/>
          <p:cNvSpPr txBox="1">
            <a:spLocks noGrp="1"/>
          </p:cNvSpPr>
          <p:nvPr>
            <p:ph type="subTitle" idx="4294967295"/>
          </p:nvPr>
        </p:nvSpPr>
        <p:spPr>
          <a:xfrm>
            <a:off x="4191825" y="3714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Fragment</a:t>
            </a: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4294967295"/>
          </p:nvPr>
        </p:nvSpPr>
        <p:spPr>
          <a:xfrm>
            <a:off x="4191825" y="32827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MainFragment</a:t>
            </a: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subTitle" idx="4294967295"/>
          </p:nvPr>
        </p:nvSpPr>
        <p:spPr>
          <a:xfrm>
            <a:off x="4191825" y="28513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Fragment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subTitle" idx="2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popUpTo attributes can be applied to an action (arrow) to remove backstack content until </a:t>
            </a:r>
            <a:r>
              <a:rPr lang="en-US" sz="1700" dirty="0"/>
              <a:t>it</a:t>
            </a:r>
            <a:r>
              <a:rPr lang="id-ID" sz="1700" dirty="0"/>
              <a:t> </a:t>
            </a:r>
            <a:r>
              <a:rPr lang="en" sz="1700" dirty="0"/>
              <a:t>reaches the destination fragment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example:</a:t>
            </a:r>
            <a:endParaRPr sz="1700" dirty="0"/>
          </a:p>
        </p:txBody>
      </p:sp>
      <p:sp>
        <p:nvSpPr>
          <p:cNvPr id="419" name="Google Shape;419;p3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POPUPTO</a:t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2994850" y="1822100"/>
            <a:ext cx="1970700" cy="3128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3017075" y="1725625"/>
            <a:ext cx="1937100" cy="59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4"/>
          </p:nvPr>
        </p:nvSpPr>
        <p:spPr>
          <a:xfrm>
            <a:off x="3150725" y="4382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A</a:t>
            </a:r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subTitle" idx="4"/>
          </p:nvPr>
        </p:nvSpPr>
        <p:spPr>
          <a:xfrm>
            <a:off x="3145300" y="40001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B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subTitle" idx="4"/>
          </p:nvPr>
        </p:nvSpPr>
        <p:spPr>
          <a:xfrm>
            <a:off x="3145300" y="3568775"/>
            <a:ext cx="1669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</a:t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 rot="5400000">
            <a:off x="6374258" y="2021257"/>
            <a:ext cx="1434274" cy="2784060"/>
          </a:xfrm>
          <a:custGeom>
            <a:avLst/>
            <a:gdLst/>
            <a:ahLst/>
            <a:cxnLst/>
            <a:rect l="l" t="t" r="r" b="b"/>
            <a:pathLst>
              <a:path w="47853" h="59330" extrusionOk="0">
                <a:moveTo>
                  <a:pt x="47852" y="59330"/>
                </a:moveTo>
                <a:lnTo>
                  <a:pt x="1" y="59330"/>
                </a:lnTo>
                <a:lnTo>
                  <a:pt x="1" y="1"/>
                </a:lnTo>
                <a:lnTo>
                  <a:pt x="47852" y="1"/>
                </a:lnTo>
                <a:close/>
                <a:moveTo>
                  <a:pt x="441" y="58877"/>
                </a:moveTo>
                <a:lnTo>
                  <a:pt x="47412" y="58877"/>
                </a:lnTo>
                <a:lnTo>
                  <a:pt x="47412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 txBox="1">
            <a:spLocks noGrp="1"/>
          </p:cNvSpPr>
          <p:nvPr>
            <p:ph type="subTitle" idx="4"/>
          </p:nvPr>
        </p:nvSpPr>
        <p:spPr>
          <a:xfrm>
            <a:off x="5878300" y="2824025"/>
            <a:ext cx="24372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Let’s say there are three fragments currently on the backstack.  Next from fragment C it can navigate to Fragment A</a:t>
            </a:r>
            <a:endParaRPr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1788</Words>
  <Application>Microsoft Office PowerPoint</Application>
  <PresentationFormat>Peragaan Layar (16:9)</PresentationFormat>
  <Paragraphs>296</Paragraphs>
  <Slides>48</Slides>
  <Notes>48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48</vt:i4>
      </vt:variant>
    </vt:vector>
  </HeadingPairs>
  <TitlesOfParts>
    <vt:vector size="59" baseType="lpstr">
      <vt:lpstr>Livvic</vt:lpstr>
      <vt:lpstr>Proxima Nova Semibold</vt:lpstr>
      <vt:lpstr>Arial</vt:lpstr>
      <vt:lpstr>Abel</vt:lpstr>
      <vt:lpstr>Roboto Condensed Light</vt:lpstr>
      <vt:lpstr>Rubik Medium</vt:lpstr>
      <vt:lpstr>Montserrat</vt:lpstr>
      <vt:lpstr>Proxima Nova</vt:lpstr>
      <vt:lpstr>Consolas</vt:lpstr>
      <vt:lpstr>Custal Project Proposal by Slidesgo</vt:lpstr>
      <vt:lpstr>Slidesgo Final Pages</vt:lpstr>
      <vt:lpstr>NAVIGATION (part 2)  WEEK 3</vt:lpstr>
      <vt:lpstr>HIGHLIGHTS</vt:lpstr>
      <vt:lpstr>PopUp</vt:lpstr>
      <vt:lpstr>POPUP</vt:lpstr>
      <vt:lpstr>POPUP</vt:lpstr>
      <vt:lpstr>POPUP</vt:lpstr>
      <vt:lpstr>POPUP</vt:lpstr>
      <vt:lpstr>POPUP</vt:lpstr>
      <vt:lpstr>USING POPUPTO</vt:lpstr>
      <vt:lpstr>USING POPUPTO</vt:lpstr>
      <vt:lpstr>LET’S TRY IT</vt:lpstr>
      <vt:lpstr>USING POPUPTOINCLUSIVE</vt:lpstr>
      <vt:lpstr>BottomBar</vt:lpstr>
      <vt:lpstr>BOTTOM BAR NAVIGATION</vt:lpstr>
      <vt:lpstr>BOTTOM BAR WITH NAV COMPONENT</vt:lpstr>
      <vt:lpstr>FRAGMENTS</vt:lpstr>
      <vt:lpstr>CREATE FRAGMENTS</vt:lpstr>
      <vt:lpstr>CREATE BOTTOM MENU RESOURCE</vt:lpstr>
      <vt:lpstr>CREATE BOTTOM MENU RESOURCE</vt:lpstr>
      <vt:lpstr>ADD BOTTOM NAVIGATION</vt:lpstr>
      <vt:lpstr>ADD BOTTOM NAVIGATION</vt:lpstr>
      <vt:lpstr>UPDATE NAVIGATION GRAPH</vt:lpstr>
      <vt:lpstr>!! IMPORTANT !!</vt:lpstr>
      <vt:lpstr>!! IMPORTANT !!</vt:lpstr>
      <vt:lpstr>NO ACTION/ARROW</vt:lpstr>
      <vt:lpstr>ESTABLISH CONNECTION</vt:lpstr>
      <vt:lpstr>RESULTS</vt:lpstr>
      <vt:lpstr>Dialog</vt:lpstr>
      <vt:lpstr>DIALOG</vt:lpstr>
      <vt:lpstr>DIALOG FRAGMENT</vt:lpstr>
      <vt:lpstr>DIALOG FRAGMENT LAYOUT</vt:lpstr>
      <vt:lpstr>DIALOG FRAGMENT LAYOUT</vt:lpstr>
      <vt:lpstr>UPDATE NAVIGATION GRAPH</vt:lpstr>
      <vt:lpstr>ADD OPTIONS BUTTON</vt:lpstr>
      <vt:lpstr>TRIGGER THE DIALOG</vt:lpstr>
      <vt:lpstr>RESULT</vt:lpstr>
      <vt:lpstr>Drawer</vt:lpstr>
      <vt:lpstr>NAV DRAWER</vt:lpstr>
      <vt:lpstr>NAVIGATION DRAWER</vt:lpstr>
      <vt:lpstr>NAVIGATION DRAWER</vt:lpstr>
      <vt:lpstr>NAVIGATION DRAWER</vt:lpstr>
      <vt:lpstr>NAVIGATION VIEW</vt:lpstr>
      <vt:lpstr>NAVIGATION VIEW</vt:lpstr>
      <vt:lpstr>ESTABLISH CONNECTION</vt:lpstr>
      <vt:lpstr>ESTABLISH CONNECTION</vt:lpstr>
      <vt:lpstr>RESULT</vt:lpstr>
      <vt:lpstr>THANKS!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(part 2)  WEEK 3</dc:title>
  <cp:lastModifiedBy>Ferdinand</cp:lastModifiedBy>
  <cp:revision>2</cp:revision>
  <dcterms:modified xsi:type="dcterms:W3CDTF">2022-02-19T04:50:17Z</dcterms:modified>
</cp:coreProperties>
</file>