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2"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25" d="100"/>
          <a:sy n="125" d="100"/>
        </p:scale>
        <p:origin x="0"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9097BC-21FE-4F66-8454-54CE54205771}"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BB8BA-61F9-4184-AD71-532D1D3A86C7}" type="slidenum">
              <a:rPr lang="en-US" smtClean="0"/>
              <a:t>‹#›</a:t>
            </a:fld>
            <a:endParaRPr lang="en-US"/>
          </a:p>
        </p:txBody>
      </p:sp>
    </p:spTree>
    <p:extLst>
      <p:ext uri="{BB962C8B-B14F-4D97-AF65-F5344CB8AC3E}">
        <p14:creationId xmlns:p14="http://schemas.microsoft.com/office/powerpoint/2010/main" val="4051684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9097BC-21FE-4F66-8454-54CE54205771}" type="datetimeFigureOut">
              <a:rPr lang="en-US" smtClean="0"/>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BB8BA-61F9-4184-AD71-532D1D3A86C7}" type="slidenum">
              <a:rPr lang="en-US" smtClean="0"/>
              <a:t>‹#›</a:t>
            </a:fld>
            <a:endParaRPr lang="en-US"/>
          </a:p>
        </p:txBody>
      </p:sp>
    </p:spTree>
    <p:extLst>
      <p:ext uri="{BB962C8B-B14F-4D97-AF65-F5344CB8AC3E}">
        <p14:creationId xmlns:p14="http://schemas.microsoft.com/office/powerpoint/2010/main" val="252662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19097BC-21FE-4F66-8454-54CE54205771}"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BB8BA-61F9-4184-AD71-532D1D3A86C7}" type="slidenum">
              <a:rPr lang="en-US" smtClean="0"/>
              <a:t>‹#›</a:t>
            </a:fld>
            <a:endParaRPr lang="en-US"/>
          </a:p>
        </p:txBody>
      </p:sp>
    </p:spTree>
    <p:extLst>
      <p:ext uri="{BB962C8B-B14F-4D97-AF65-F5344CB8AC3E}">
        <p14:creationId xmlns:p14="http://schemas.microsoft.com/office/powerpoint/2010/main" val="857465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19097BC-21FE-4F66-8454-54CE54205771}"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BB8BA-61F9-4184-AD71-532D1D3A86C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13316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9097BC-21FE-4F66-8454-54CE54205771}"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BB8BA-61F9-4184-AD71-532D1D3A86C7}" type="slidenum">
              <a:rPr lang="en-US" smtClean="0"/>
              <a:t>‹#›</a:t>
            </a:fld>
            <a:endParaRPr lang="en-US"/>
          </a:p>
        </p:txBody>
      </p:sp>
    </p:spTree>
    <p:extLst>
      <p:ext uri="{BB962C8B-B14F-4D97-AF65-F5344CB8AC3E}">
        <p14:creationId xmlns:p14="http://schemas.microsoft.com/office/powerpoint/2010/main" val="3270522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19097BC-21FE-4F66-8454-54CE54205771}" type="datetimeFigureOut">
              <a:rPr lang="en-US" smtClean="0"/>
              <a:t>6/14/2021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BB8BA-61F9-4184-AD71-532D1D3A86C7}" type="slidenum">
              <a:rPr lang="en-US" smtClean="0"/>
              <a:t>‹#›</a:t>
            </a:fld>
            <a:endParaRPr lang="en-US"/>
          </a:p>
        </p:txBody>
      </p:sp>
    </p:spTree>
    <p:extLst>
      <p:ext uri="{BB962C8B-B14F-4D97-AF65-F5344CB8AC3E}">
        <p14:creationId xmlns:p14="http://schemas.microsoft.com/office/powerpoint/2010/main" val="3415491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19097BC-21FE-4F66-8454-54CE54205771}" type="datetimeFigureOut">
              <a:rPr lang="en-US" smtClean="0"/>
              <a:t>6/14/2021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BB8BA-61F9-4184-AD71-532D1D3A86C7}" type="slidenum">
              <a:rPr lang="en-US" smtClean="0"/>
              <a:t>‹#›</a:t>
            </a:fld>
            <a:endParaRPr lang="en-US"/>
          </a:p>
        </p:txBody>
      </p:sp>
    </p:spTree>
    <p:extLst>
      <p:ext uri="{BB962C8B-B14F-4D97-AF65-F5344CB8AC3E}">
        <p14:creationId xmlns:p14="http://schemas.microsoft.com/office/powerpoint/2010/main" val="3135231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9097BC-21FE-4F66-8454-54CE54205771}"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BB8BA-61F9-4184-AD71-532D1D3A86C7}" type="slidenum">
              <a:rPr lang="en-US" smtClean="0"/>
              <a:t>‹#›</a:t>
            </a:fld>
            <a:endParaRPr lang="en-US"/>
          </a:p>
        </p:txBody>
      </p:sp>
    </p:spTree>
    <p:extLst>
      <p:ext uri="{BB962C8B-B14F-4D97-AF65-F5344CB8AC3E}">
        <p14:creationId xmlns:p14="http://schemas.microsoft.com/office/powerpoint/2010/main" val="430584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9097BC-21FE-4F66-8454-54CE54205771}"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BB8BA-61F9-4184-AD71-532D1D3A86C7}" type="slidenum">
              <a:rPr lang="en-US" smtClean="0"/>
              <a:t>‹#›</a:t>
            </a:fld>
            <a:endParaRPr lang="en-US"/>
          </a:p>
        </p:txBody>
      </p:sp>
    </p:spTree>
    <p:extLst>
      <p:ext uri="{BB962C8B-B14F-4D97-AF65-F5344CB8AC3E}">
        <p14:creationId xmlns:p14="http://schemas.microsoft.com/office/powerpoint/2010/main" val="3312535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19097BC-21FE-4F66-8454-54CE54205771}"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BB8BA-61F9-4184-AD71-532D1D3A86C7}" type="slidenum">
              <a:rPr lang="en-US" smtClean="0"/>
              <a:t>‹#›</a:t>
            </a:fld>
            <a:endParaRPr lang="en-US"/>
          </a:p>
        </p:txBody>
      </p:sp>
    </p:spTree>
    <p:extLst>
      <p:ext uri="{BB962C8B-B14F-4D97-AF65-F5344CB8AC3E}">
        <p14:creationId xmlns:p14="http://schemas.microsoft.com/office/powerpoint/2010/main" val="3187325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9097BC-21FE-4F66-8454-54CE54205771}"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BB8BA-61F9-4184-AD71-532D1D3A86C7}" type="slidenum">
              <a:rPr lang="en-US" smtClean="0"/>
              <a:t>‹#›</a:t>
            </a:fld>
            <a:endParaRPr lang="en-US"/>
          </a:p>
        </p:txBody>
      </p:sp>
    </p:spTree>
    <p:extLst>
      <p:ext uri="{BB962C8B-B14F-4D97-AF65-F5344CB8AC3E}">
        <p14:creationId xmlns:p14="http://schemas.microsoft.com/office/powerpoint/2010/main" val="106074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9097BC-21FE-4F66-8454-54CE54205771}" type="datetimeFigureOut">
              <a:rPr lang="en-US" smtClean="0"/>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BB8BA-61F9-4184-AD71-532D1D3A86C7}" type="slidenum">
              <a:rPr lang="en-US" smtClean="0"/>
              <a:t>‹#›</a:t>
            </a:fld>
            <a:endParaRPr lang="en-US"/>
          </a:p>
        </p:txBody>
      </p:sp>
    </p:spTree>
    <p:extLst>
      <p:ext uri="{BB962C8B-B14F-4D97-AF65-F5344CB8AC3E}">
        <p14:creationId xmlns:p14="http://schemas.microsoft.com/office/powerpoint/2010/main" val="1478513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9097BC-21FE-4F66-8454-54CE54205771}" type="datetimeFigureOut">
              <a:rPr lang="en-US" smtClean="0"/>
              <a:t>6/14/2021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FBB8BA-61F9-4184-AD71-532D1D3A86C7}" type="slidenum">
              <a:rPr lang="en-US" smtClean="0"/>
              <a:t>‹#›</a:t>
            </a:fld>
            <a:endParaRPr lang="en-US"/>
          </a:p>
        </p:txBody>
      </p:sp>
    </p:spTree>
    <p:extLst>
      <p:ext uri="{BB962C8B-B14F-4D97-AF65-F5344CB8AC3E}">
        <p14:creationId xmlns:p14="http://schemas.microsoft.com/office/powerpoint/2010/main" val="3895268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19097BC-21FE-4F66-8454-54CE54205771}" type="datetimeFigureOut">
              <a:rPr lang="en-US" smtClean="0"/>
              <a:t>6/14/2021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FFBB8BA-61F9-4184-AD71-532D1D3A86C7}" type="slidenum">
              <a:rPr lang="en-US" smtClean="0"/>
              <a:t>‹#›</a:t>
            </a:fld>
            <a:endParaRPr lang="en-US"/>
          </a:p>
        </p:txBody>
      </p:sp>
    </p:spTree>
    <p:extLst>
      <p:ext uri="{BB962C8B-B14F-4D97-AF65-F5344CB8AC3E}">
        <p14:creationId xmlns:p14="http://schemas.microsoft.com/office/powerpoint/2010/main" val="2554200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19097BC-21FE-4F66-8454-54CE54205771}" type="datetimeFigureOut">
              <a:rPr lang="en-US" smtClean="0"/>
              <a:t>6/14/2021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FFBB8BA-61F9-4184-AD71-532D1D3A86C7}" type="slidenum">
              <a:rPr lang="en-US" smtClean="0"/>
              <a:t>‹#›</a:t>
            </a:fld>
            <a:endParaRPr lang="en-US"/>
          </a:p>
        </p:txBody>
      </p:sp>
    </p:spTree>
    <p:extLst>
      <p:ext uri="{BB962C8B-B14F-4D97-AF65-F5344CB8AC3E}">
        <p14:creationId xmlns:p14="http://schemas.microsoft.com/office/powerpoint/2010/main" val="3472742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19097BC-21FE-4F66-8454-54CE54205771}" type="datetimeFigureOut">
              <a:rPr lang="en-US" smtClean="0"/>
              <a:t>6/14/2021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FFBB8BA-61F9-4184-AD71-532D1D3A86C7}" type="slidenum">
              <a:rPr lang="en-US" smtClean="0"/>
              <a:t>‹#›</a:t>
            </a:fld>
            <a:endParaRPr lang="en-US"/>
          </a:p>
        </p:txBody>
      </p:sp>
    </p:spTree>
    <p:extLst>
      <p:ext uri="{BB962C8B-B14F-4D97-AF65-F5344CB8AC3E}">
        <p14:creationId xmlns:p14="http://schemas.microsoft.com/office/powerpoint/2010/main" val="949687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9097BC-21FE-4F66-8454-54CE54205771}" type="datetimeFigureOut">
              <a:rPr lang="en-US" smtClean="0"/>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BB8BA-61F9-4184-AD71-532D1D3A86C7}" type="slidenum">
              <a:rPr lang="en-US" smtClean="0"/>
              <a:t>‹#›</a:t>
            </a:fld>
            <a:endParaRPr lang="en-US"/>
          </a:p>
        </p:txBody>
      </p:sp>
    </p:spTree>
    <p:extLst>
      <p:ext uri="{BB962C8B-B14F-4D97-AF65-F5344CB8AC3E}">
        <p14:creationId xmlns:p14="http://schemas.microsoft.com/office/powerpoint/2010/main" val="3470207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19097BC-21FE-4F66-8454-54CE54205771}" type="datetimeFigureOut">
              <a:rPr lang="en-US" smtClean="0"/>
              <a:t>6/14/2021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FFBB8BA-61F9-4184-AD71-532D1D3A86C7}" type="slidenum">
              <a:rPr lang="en-US" smtClean="0"/>
              <a:t>‹#›</a:t>
            </a:fld>
            <a:endParaRPr lang="en-US"/>
          </a:p>
        </p:txBody>
      </p:sp>
    </p:spTree>
    <p:extLst>
      <p:ext uri="{BB962C8B-B14F-4D97-AF65-F5344CB8AC3E}">
        <p14:creationId xmlns:p14="http://schemas.microsoft.com/office/powerpoint/2010/main" val="371447563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6EB3E-9EBD-4BB4-8CBE-68E6D4979882}"/>
              </a:ext>
            </a:extLst>
          </p:cNvPr>
          <p:cNvSpPr>
            <a:spLocks noGrp="1"/>
          </p:cNvSpPr>
          <p:nvPr>
            <p:ph type="ctrTitle"/>
          </p:nvPr>
        </p:nvSpPr>
        <p:spPr/>
        <p:txBody>
          <a:bodyPr/>
          <a:lstStyle/>
          <a:p>
            <a:r>
              <a:rPr lang="en-US" sz="4000" b="1" i="0" dirty="0">
                <a:solidFill>
                  <a:schemeClr val="tx1"/>
                </a:solidFill>
                <a:effectLst/>
                <a:latin typeface="-apple-system"/>
              </a:rPr>
              <a:t>SIA “</a:t>
            </a:r>
            <a:r>
              <a:rPr lang="en-US" sz="4000" b="1" i="0" dirty="0" err="1">
                <a:solidFill>
                  <a:schemeClr val="tx1"/>
                </a:solidFill>
                <a:effectLst/>
                <a:latin typeface="-apple-system"/>
              </a:rPr>
              <a:t>Pirmā</a:t>
            </a:r>
            <a:r>
              <a:rPr lang="en-US" sz="4000" b="1" i="0" dirty="0">
                <a:solidFill>
                  <a:schemeClr val="tx1"/>
                </a:solidFill>
                <a:effectLst/>
                <a:latin typeface="-apple-system"/>
              </a:rPr>
              <a:t> </a:t>
            </a:r>
            <a:r>
              <a:rPr lang="en-US" sz="4000" b="1" i="0" dirty="0" err="1">
                <a:solidFill>
                  <a:schemeClr val="tx1"/>
                </a:solidFill>
                <a:effectLst/>
                <a:latin typeface="-apple-system"/>
              </a:rPr>
              <a:t>programmēšanas</a:t>
            </a:r>
            <a:r>
              <a:rPr lang="en-US" sz="4000" b="1" i="0" dirty="0">
                <a:solidFill>
                  <a:schemeClr val="tx1"/>
                </a:solidFill>
                <a:effectLst/>
                <a:latin typeface="-apple-system"/>
              </a:rPr>
              <a:t> </a:t>
            </a:r>
            <a:r>
              <a:rPr lang="en-US" sz="4000" b="1" i="0" dirty="0" err="1">
                <a:solidFill>
                  <a:schemeClr val="tx1"/>
                </a:solidFill>
                <a:effectLst/>
                <a:latin typeface="-apple-system"/>
              </a:rPr>
              <a:t>skola</a:t>
            </a:r>
            <a:r>
              <a:rPr lang="en-US" sz="4000" b="1" i="0" dirty="0">
                <a:solidFill>
                  <a:schemeClr val="tx1"/>
                </a:solidFill>
                <a:effectLst/>
                <a:latin typeface="-apple-system"/>
              </a:rPr>
              <a:t>” </a:t>
            </a:r>
            <a:r>
              <a:rPr lang="en-US" sz="4000" b="1" i="0" dirty="0" err="1">
                <a:solidFill>
                  <a:schemeClr val="tx1"/>
                </a:solidFill>
                <a:effectLst/>
                <a:latin typeface="-apple-system"/>
              </a:rPr>
              <a:t>Mācību</a:t>
            </a:r>
            <a:r>
              <a:rPr lang="en-US" sz="4000" b="1" i="0" dirty="0">
                <a:solidFill>
                  <a:schemeClr val="tx1"/>
                </a:solidFill>
                <a:effectLst/>
                <a:latin typeface="-apple-system"/>
              </a:rPr>
              <a:t> </a:t>
            </a:r>
            <a:r>
              <a:rPr lang="en-US" sz="4000" b="1" i="0" dirty="0" err="1">
                <a:solidFill>
                  <a:schemeClr val="tx1"/>
                </a:solidFill>
                <a:effectLst/>
                <a:latin typeface="-apple-system"/>
              </a:rPr>
              <a:t>sistēmas</a:t>
            </a:r>
            <a:r>
              <a:rPr lang="en-US" sz="4000" b="1" i="0" dirty="0">
                <a:solidFill>
                  <a:schemeClr val="tx1"/>
                </a:solidFill>
                <a:effectLst/>
                <a:latin typeface="-apple-system"/>
              </a:rPr>
              <a:t> </a:t>
            </a:r>
            <a:r>
              <a:rPr lang="en-US" sz="4000" b="1" i="0" dirty="0" err="1">
                <a:solidFill>
                  <a:schemeClr val="tx1"/>
                </a:solidFill>
                <a:effectLst/>
                <a:latin typeface="-apple-system"/>
              </a:rPr>
              <a:t>izveide</a:t>
            </a:r>
            <a:r>
              <a:rPr lang="en-US" sz="4000" b="1" i="0" dirty="0">
                <a:solidFill>
                  <a:schemeClr val="tx1"/>
                </a:solidFill>
                <a:effectLst/>
                <a:latin typeface="-apple-system"/>
              </a:rPr>
              <a:t> </a:t>
            </a:r>
            <a:r>
              <a:rPr lang="en-US" sz="4000" b="1" i="0" dirty="0" err="1">
                <a:solidFill>
                  <a:schemeClr val="tx1"/>
                </a:solidFill>
                <a:effectLst/>
                <a:latin typeface="-apple-system"/>
              </a:rPr>
              <a:t>ar</a:t>
            </a:r>
            <a:r>
              <a:rPr lang="en-US" sz="4000" b="1" i="0" dirty="0">
                <a:solidFill>
                  <a:schemeClr val="tx1"/>
                </a:solidFill>
                <a:effectLst/>
                <a:latin typeface="-apple-system"/>
              </a:rPr>
              <a:t> </a:t>
            </a:r>
            <a:r>
              <a:rPr lang="en-US" sz="4000" b="1" i="0" dirty="0" err="1">
                <a:solidFill>
                  <a:schemeClr val="tx1"/>
                </a:solidFill>
                <a:effectLst/>
                <a:latin typeface="-apple-system"/>
              </a:rPr>
              <a:t>automatizētu</a:t>
            </a:r>
            <a:r>
              <a:rPr lang="en-US" sz="4000" b="1" i="0" dirty="0">
                <a:solidFill>
                  <a:schemeClr val="tx1"/>
                </a:solidFill>
                <a:effectLst/>
                <a:latin typeface="-apple-system"/>
              </a:rPr>
              <a:t> </a:t>
            </a:r>
            <a:r>
              <a:rPr lang="en-US" sz="4000" b="1" i="0" dirty="0" err="1">
                <a:solidFill>
                  <a:schemeClr val="tx1"/>
                </a:solidFill>
                <a:effectLst/>
                <a:latin typeface="-apple-system"/>
              </a:rPr>
              <a:t>uzdevumu</a:t>
            </a:r>
            <a:r>
              <a:rPr lang="en-US" sz="4000" b="1" i="0" dirty="0">
                <a:solidFill>
                  <a:schemeClr val="tx1"/>
                </a:solidFill>
                <a:effectLst/>
                <a:latin typeface="-apple-system"/>
              </a:rPr>
              <a:t> </a:t>
            </a:r>
            <a:r>
              <a:rPr lang="en-US" sz="4000" b="1" i="0" dirty="0" err="1">
                <a:solidFill>
                  <a:schemeClr val="tx1"/>
                </a:solidFill>
                <a:effectLst/>
                <a:latin typeface="-apple-system"/>
              </a:rPr>
              <a:t>risināšanu</a:t>
            </a:r>
            <a:endParaRPr lang="en-US" sz="4000" dirty="0">
              <a:solidFill>
                <a:schemeClr val="tx1"/>
              </a:solidFill>
            </a:endParaRPr>
          </a:p>
        </p:txBody>
      </p:sp>
      <p:sp>
        <p:nvSpPr>
          <p:cNvPr id="3" name="Subtitle 2">
            <a:extLst>
              <a:ext uri="{FF2B5EF4-FFF2-40B4-BE49-F238E27FC236}">
                <a16:creationId xmlns:a16="http://schemas.microsoft.com/office/drawing/2014/main" id="{D3287F03-C49B-458D-8545-720B7A7AA465}"/>
              </a:ext>
            </a:extLst>
          </p:cNvPr>
          <p:cNvSpPr>
            <a:spLocks noGrp="1"/>
          </p:cNvSpPr>
          <p:nvPr>
            <p:ph type="subTitle" idx="1"/>
          </p:nvPr>
        </p:nvSpPr>
        <p:spPr/>
        <p:txBody>
          <a:bodyPr/>
          <a:lstStyle/>
          <a:p>
            <a:r>
              <a:rPr lang="en-US" dirty="0"/>
              <a:t>Linards Liepenieks 2020./2021. </a:t>
            </a:r>
            <a:r>
              <a:rPr lang="en-US" dirty="0" err="1"/>
              <a:t>m.g.</a:t>
            </a:r>
            <a:endParaRPr lang="en-US" dirty="0"/>
          </a:p>
        </p:txBody>
      </p:sp>
    </p:spTree>
    <p:extLst>
      <p:ext uri="{BB962C8B-B14F-4D97-AF65-F5344CB8AC3E}">
        <p14:creationId xmlns:p14="http://schemas.microsoft.com/office/powerpoint/2010/main" val="84423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DB435-9858-4C5F-9379-FF6DEF00D9BE}"/>
              </a:ext>
            </a:extLst>
          </p:cNvPr>
          <p:cNvSpPr>
            <a:spLocks noGrp="1"/>
          </p:cNvSpPr>
          <p:nvPr>
            <p:ph type="title"/>
          </p:nvPr>
        </p:nvSpPr>
        <p:spPr/>
        <p:txBody>
          <a:bodyPr/>
          <a:lstStyle/>
          <a:p>
            <a:r>
              <a:rPr lang="en-US" dirty="0" err="1"/>
              <a:t>Uzdevuma</a:t>
            </a:r>
            <a:r>
              <a:rPr lang="en-US" dirty="0"/>
              <a:t> </a:t>
            </a:r>
            <a:r>
              <a:rPr lang="en-US" dirty="0" err="1"/>
              <a:t>nost</a:t>
            </a:r>
            <a:r>
              <a:rPr lang="lv-LV" dirty="0"/>
              <a:t>ādne</a:t>
            </a:r>
            <a:endParaRPr lang="en-US" dirty="0"/>
          </a:p>
        </p:txBody>
      </p:sp>
      <p:sp>
        <p:nvSpPr>
          <p:cNvPr id="3" name="Content Placeholder 2">
            <a:extLst>
              <a:ext uri="{FF2B5EF4-FFF2-40B4-BE49-F238E27FC236}">
                <a16:creationId xmlns:a16="http://schemas.microsoft.com/office/drawing/2014/main" id="{B2C9C31A-5315-4F68-97AA-6AAAC656A6EF}"/>
              </a:ext>
            </a:extLst>
          </p:cNvPr>
          <p:cNvSpPr>
            <a:spLocks noGrp="1"/>
          </p:cNvSpPr>
          <p:nvPr>
            <p:ph idx="1"/>
          </p:nvPr>
        </p:nvSpPr>
        <p:spPr/>
        <p:txBody>
          <a:bodyPr>
            <a:normAutofit/>
          </a:bodyPr>
          <a:lstStyle/>
          <a:p>
            <a:pPr marL="0" indent="0">
              <a:buNone/>
            </a:pPr>
            <a:r>
              <a:rPr lang="lv-LV" sz="2400" dirty="0">
                <a:effectLst/>
                <a:latin typeface="Times New Roman" panose="02020603050405020304" pitchFamily="18" charset="0"/>
                <a:ea typeface="Calibri" panose="020F0502020204030204" pitchFamily="34" charset="0"/>
                <a:cs typeface="Times New Roman" panose="02020603050405020304" pitchFamily="18" charset="0"/>
              </a:rPr>
              <a:t>Kavalifikācijas darba uzdevums ir izveidot mācību sistēmu ar automatizētu testa serveri, priekš SIA “Pirmā programmēšnas skola”. Ar tās palīdzību skolēni var iesūtīt savus uzdevumu risinājumus un sistēma atrisina, vai dotais algoritms iekļaujas uzdevuma nosacījumos. Lietotājam ir iespēja ne tikai iesūtīt uzdevumu, bet arī apskatīt rezultātu, pareizi atrisinātos uzdevumus, neatrisinātos uzdevumus un savu kopējo statistiku. Admin lietotāja galvenais uzdevums ir pievienot un pārvaldīt uzdevumus, kā arī lietotājus - piešķirt lietotājam admin statusu vai dzēst lietotāju.</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800" dirty="0"/>
          </a:p>
        </p:txBody>
      </p:sp>
    </p:spTree>
    <p:extLst>
      <p:ext uri="{BB962C8B-B14F-4D97-AF65-F5344CB8AC3E}">
        <p14:creationId xmlns:p14="http://schemas.microsoft.com/office/powerpoint/2010/main" val="1947458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0FAB-472E-44EC-8AF8-F1DA1ACAD745}"/>
              </a:ext>
            </a:extLst>
          </p:cNvPr>
          <p:cNvSpPr>
            <a:spLocks noGrp="1"/>
          </p:cNvSpPr>
          <p:nvPr>
            <p:ph type="title"/>
          </p:nvPr>
        </p:nvSpPr>
        <p:spPr/>
        <p:txBody>
          <a:bodyPr/>
          <a:lstStyle/>
          <a:p>
            <a:r>
              <a:rPr lang="lv-LV" dirty="0"/>
              <a:t>Izmantotās izstrādes tehnoloģijas</a:t>
            </a:r>
            <a:endParaRPr lang="en-US" dirty="0"/>
          </a:p>
        </p:txBody>
      </p:sp>
      <p:sp>
        <p:nvSpPr>
          <p:cNvPr id="3" name="Content Placeholder 2">
            <a:extLst>
              <a:ext uri="{FF2B5EF4-FFF2-40B4-BE49-F238E27FC236}">
                <a16:creationId xmlns:a16="http://schemas.microsoft.com/office/drawing/2014/main" id="{7C49BF2C-3D38-442C-B3A9-352ADF3EB07B}"/>
              </a:ext>
            </a:extLst>
          </p:cNvPr>
          <p:cNvSpPr>
            <a:spLocks noGrp="1"/>
          </p:cNvSpPr>
          <p:nvPr>
            <p:ph idx="1"/>
          </p:nvPr>
        </p:nvSpPr>
        <p:spPr/>
        <p:txBody>
          <a:bodyPr>
            <a:normAutofit lnSpcReduction="10000"/>
          </a:bodyPr>
          <a:lstStyle/>
          <a:p>
            <a:r>
              <a:rPr lang="lv-LV" dirty="0"/>
              <a:t>Veidne - AdminLTE</a:t>
            </a:r>
          </a:p>
          <a:p>
            <a:r>
              <a:rPr lang="lv-LV" dirty="0"/>
              <a:t>Spraudņi</a:t>
            </a:r>
          </a:p>
          <a:p>
            <a:pPr lvl="1"/>
            <a:r>
              <a:rPr lang="lv-LV" dirty="0"/>
              <a:t>Codemirror</a:t>
            </a:r>
          </a:p>
          <a:p>
            <a:pPr lvl="1"/>
            <a:r>
              <a:rPr lang="lv-LV" dirty="0"/>
              <a:t>TinyMCE</a:t>
            </a:r>
          </a:p>
          <a:p>
            <a:pPr lvl="1"/>
            <a:r>
              <a:rPr lang="lv-LV" dirty="0"/>
              <a:t>MORRIS JS</a:t>
            </a:r>
          </a:p>
          <a:p>
            <a:r>
              <a:rPr lang="lv-LV" dirty="0"/>
              <a:t>JUDGE0 API</a:t>
            </a:r>
          </a:p>
          <a:p>
            <a:r>
              <a:rPr lang="lv-LV" dirty="0"/>
              <a:t>Laravel ietvars</a:t>
            </a:r>
          </a:p>
          <a:p>
            <a:pPr lvl="1"/>
            <a:r>
              <a:rPr lang="lv-LV" dirty="0"/>
              <a:t>PHP (Ar Eloquent mapper)</a:t>
            </a:r>
          </a:p>
          <a:p>
            <a:pPr lvl="1"/>
            <a:r>
              <a:rPr lang="lv-LV" dirty="0"/>
              <a:t>HTML (Blade)</a:t>
            </a:r>
          </a:p>
          <a:p>
            <a:pPr lvl="1"/>
            <a:r>
              <a:rPr lang="lv-LV" dirty="0"/>
              <a:t>JavaScript (VUE.JS ietvars un AJAX)</a:t>
            </a:r>
          </a:p>
          <a:p>
            <a:pPr lvl="1"/>
            <a:r>
              <a:rPr lang="lv-LV" dirty="0"/>
              <a:t>CSS (Bootstrap ietvars)</a:t>
            </a:r>
          </a:p>
        </p:txBody>
      </p:sp>
    </p:spTree>
    <p:extLst>
      <p:ext uri="{BB962C8B-B14F-4D97-AF65-F5344CB8AC3E}">
        <p14:creationId xmlns:p14="http://schemas.microsoft.com/office/powerpoint/2010/main" val="3157865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6BAD2-63BB-4B7F-8423-34574838D7BF}"/>
              </a:ext>
            </a:extLst>
          </p:cNvPr>
          <p:cNvSpPr>
            <a:spLocks noGrp="1"/>
          </p:cNvSpPr>
          <p:nvPr>
            <p:ph type="title"/>
          </p:nvPr>
        </p:nvSpPr>
        <p:spPr/>
        <p:txBody>
          <a:bodyPr/>
          <a:lstStyle/>
          <a:p>
            <a:r>
              <a:rPr lang="en-US" b="0" i="0" dirty="0" err="1">
                <a:solidFill>
                  <a:schemeClr val="tx1"/>
                </a:solidFill>
                <a:effectLst/>
                <a:latin typeface="Trebuchet MS" panose="020B0603020202020204" pitchFamily="34" charset="0"/>
              </a:rPr>
              <a:t>Funkcionālas</a:t>
            </a:r>
            <a:r>
              <a:rPr lang="en-US" b="0" i="0" dirty="0">
                <a:solidFill>
                  <a:schemeClr val="tx1"/>
                </a:solidFill>
                <a:effectLst/>
                <a:latin typeface="Trebuchet MS" panose="020B0603020202020204" pitchFamily="34" charset="0"/>
              </a:rPr>
              <a:t> </a:t>
            </a:r>
            <a:r>
              <a:rPr lang="en-US" b="0" i="0" dirty="0" err="1">
                <a:solidFill>
                  <a:schemeClr val="tx1"/>
                </a:solidFill>
                <a:effectLst/>
                <a:latin typeface="Trebuchet MS" panose="020B0603020202020204" pitchFamily="34" charset="0"/>
              </a:rPr>
              <a:t>dekompozīcijas</a:t>
            </a:r>
            <a:r>
              <a:rPr lang="en-US" b="0" i="0" dirty="0">
                <a:solidFill>
                  <a:schemeClr val="tx1"/>
                </a:solidFill>
                <a:effectLst/>
                <a:latin typeface="Trebuchet MS" panose="020B0603020202020204" pitchFamily="34" charset="0"/>
              </a:rPr>
              <a:t> </a:t>
            </a:r>
            <a:r>
              <a:rPr lang="en-US" b="0" i="0" dirty="0" err="1">
                <a:solidFill>
                  <a:schemeClr val="tx1"/>
                </a:solidFill>
                <a:effectLst/>
                <a:latin typeface="Trebuchet MS" panose="020B0603020202020204" pitchFamily="34" charset="0"/>
              </a:rPr>
              <a:t>diagramma</a:t>
            </a:r>
            <a:endParaRPr lang="en-US" dirty="0">
              <a:solidFill>
                <a:schemeClr val="tx1"/>
              </a:solidFill>
            </a:endParaRPr>
          </a:p>
        </p:txBody>
      </p:sp>
      <p:pic>
        <p:nvPicPr>
          <p:cNvPr id="5" name="Content Placeholder 4">
            <a:extLst>
              <a:ext uri="{FF2B5EF4-FFF2-40B4-BE49-F238E27FC236}">
                <a16:creationId xmlns:a16="http://schemas.microsoft.com/office/drawing/2014/main" id="{3854AA7E-3EF3-4D3F-B1AA-745F47A4A7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4618" y="1261708"/>
            <a:ext cx="5842268" cy="5516382"/>
          </a:xfrm>
        </p:spPr>
      </p:pic>
    </p:spTree>
    <p:extLst>
      <p:ext uri="{BB962C8B-B14F-4D97-AF65-F5344CB8AC3E}">
        <p14:creationId xmlns:p14="http://schemas.microsoft.com/office/powerpoint/2010/main" val="4106405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8605-FF10-4761-8453-639B2B65FD32}"/>
              </a:ext>
            </a:extLst>
          </p:cNvPr>
          <p:cNvSpPr>
            <a:spLocks noGrp="1"/>
          </p:cNvSpPr>
          <p:nvPr>
            <p:ph type="title"/>
          </p:nvPr>
        </p:nvSpPr>
        <p:spPr/>
        <p:txBody>
          <a:bodyPr/>
          <a:lstStyle/>
          <a:p>
            <a:r>
              <a:rPr lang="lv-LV" dirty="0"/>
              <a:t>ER diagramma</a:t>
            </a:r>
            <a:endParaRPr lang="en-US" dirty="0"/>
          </a:p>
        </p:txBody>
      </p:sp>
      <p:pic>
        <p:nvPicPr>
          <p:cNvPr id="5" name="Content Placeholder 4">
            <a:extLst>
              <a:ext uri="{FF2B5EF4-FFF2-40B4-BE49-F238E27FC236}">
                <a16:creationId xmlns:a16="http://schemas.microsoft.com/office/drawing/2014/main" id="{17028813-CBEB-4E3D-BAFF-9E610D75C6DD}"/>
              </a:ext>
            </a:extLst>
          </p:cNvPr>
          <p:cNvPicPr>
            <a:picLocks noGrp="1" noChangeAspect="1"/>
          </p:cNvPicPr>
          <p:nvPr>
            <p:ph idx="1"/>
          </p:nvPr>
        </p:nvPicPr>
        <p:blipFill>
          <a:blip r:embed="rId2"/>
          <a:stretch>
            <a:fillRect/>
          </a:stretch>
        </p:blipFill>
        <p:spPr>
          <a:xfrm rot="16200000">
            <a:off x="3512014" y="-1213392"/>
            <a:ext cx="5167971" cy="10069376"/>
          </a:xfrm>
          <a:prstGeom prst="rect">
            <a:avLst/>
          </a:prstGeom>
        </p:spPr>
      </p:pic>
    </p:spTree>
    <p:extLst>
      <p:ext uri="{BB962C8B-B14F-4D97-AF65-F5344CB8AC3E}">
        <p14:creationId xmlns:p14="http://schemas.microsoft.com/office/powerpoint/2010/main" val="4166976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34A48-CF68-4EEE-925E-FB991F6260C1}"/>
              </a:ext>
            </a:extLst>
          </p:cNvPr>
          <p:cNvSpPr>
            <a:spLocks noGrp="1"/>
          </p:cNvSpPr>
          <p:nvPr>
            <p:ph type="title"/>
          </p:nvPr>
        </p:nvSpPr>
        <p:spPr/>
        <p:txBody>
          <a:bodyPr/>
          <a:lstStyle/>
          <a:p>
            <a:r>
              <a:rPr lang="lv-LV" dirty="0"/>
              <a:t>Tabulu saišu shēma</a:t>
            </a:r>
            <a:endParaRPr lang="en-US" dirty="0"/>
          </a:p>
        </p:txBody>
      </p:sp>
      <p:pic>
        <p:nvPicPr>
          <p:cNvPr id="4" name="Content Placeholder 3">
            <a:extLst>
              <a:ext uri="{FF2B5EF4-FFF2-40B4-BE49-F238E27FC236}">
                <a16:creationId xmlns:a16="http://schemas.microsoft.com/office/drawing/2014/main" id="{8B2F3E2F-F533-4B4B-9C3E-9FD19996DFE2}"/>
              </a:ext>
            </a:extLst>
          </p:cNvPr>
          <p:cNvPicPr>
            <a:picLocks noGrp="1" noChangeAspect="1"/>
          </p:cNvPicPr>
          <p:nvPr>
            <p:ph idx="1"/>
          </p:nvPr>
        </p:nvPicPr>
        <p:blipFill>
          <a:blip r:embed="rId2"/>
          <a:stretch>
            <a:fillRect/>
          </a:stretch>
        </p:blipFill>
        <p:spPr>
          <a:xfrm rot="16200000">
            <a:off x="4215369" y="-1861206"/>
            <a:ext cx="4118996" cy="11547904"/>
          </a:xfrm>
          <a:prstGeom prst="rect">
            <a:avLst/>
          </a:prstGeom>
        </p:spPr>
      </p:pic>
    </p:spTree>
    <p:extLst>
      <p:ext uri="{BB962C8B-B14F-4D97-AF65-F5344CB8AC3E}">
        <p14:creationId xmlns:p14="http://schemas.microsoft.com/office/powerpoint/2010/main" val="1317313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B337C-9138-4349-BA0C-7C733CA4CE83}"/>
              </a:ext>
            </a:extLst>
          </p:cNvPr>
          <p:cNvSpPr>
            <a:spLocks noGrp="1"/>
          </p:cNvSpPr>
          <p:nvPr>
            <p:ph type="title"/>
          </p:nvPr>
        </p:nvSpPr>
        <p:spPr/>
        <p:txBody>
          <a:bodyPr/>
          <a:lstStyle/>
          <a:p>
            <a:r>
              <a:rPr lang="lv-LV" dirty="0"/>
              <a:t>Datu plūsmu shēma – uzdevuma iesūtīšana</a:t>
            </a:r>
            <a:endParaRPr lang="en-US" dirty="0"/>
          </a:p>
        </p:txBody>
      </p:sp>
      <p:pic>
        <p:nvPicPr>
          <p:cNvPr id="4" name="Content Placeholder 3">
            <a:extLst>
              <a:ext uri="{FF2B5EF4-FFF2-40B4-BE49-F238E27FC236}">
                <a16:creationId xmlns:a16="http://schemas.microsoft.com/office/drawing/2014/main" id="{C29FDCEB-061C-4819-B3FD-E344184F7D3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26854" y="1152983"/>
            <a:ext cx="5894891" cy="5274677"/>
          </a:xfrm>
          <a:prstGeom prst="rect">
            <a:avLst/>
          </a:prstGeom>
          <a:noFill/>
          <a:ln>
            <a:noFill/>
          </a:ln>
        </p:spPr>
      </p:pic>
    </p:spTree>
    <p:extLst>
      <p:ext uri="{BB962C8B-B14F-4D97-AF65-F5344CB8AC3E}">
        <p14:creationId xmlns:p14="http://schemas.microsoft.com/office/powerpoint/2010/main" val="22821402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85</TotalTime>
  <Words>164</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-apple-system</vt:lpstr>
      <vt:lpstr>Arial</vt:lpstr>
      <vt:lpstr>Century Gothic</vt:lpstr>
      <vt:lpstr>Times New Roman</vt:lpstr>
      <vt:lpstr>Trebuchet MS</vt:lpstr>
      <vt:lpstr>Wingdings 3</vt:lpstr>
      <vt:lpstr>Ion</vt:lpstr>
      <vt:lpstr>SIA “Pirmā programmēšanas skola” Mācību sistēmas izveide ar automatizētu uzdevumu risināšanu</vt:lpstr>
      <vt:lpstr>Uzdevuma nostādne</vt:lpstr>
      <vt:lpstr>Izmantotās izstrādes tehnoloģijas</vt:lpstr>
      <vt:lpstr>Funkcionālas dekompozīcijas diagramma</vt:lpstr>
      <vt:lpstr>ER diagramma</vt:lpstr>
      <vt:lpstr>Tabulu saišu shēma</vt:lpstr>
      <vt:lpstr>Datu plūsmu shēma – uzdevuma iesūtīšana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SIA “Pirmā programmēšanas skola” Mācību sistēmas izveide ar automatizētu uzdevumu risināšanu</dc:title>
  <dc:creator>Linards Liepenieks</dc:creator>
  <cp:lastModifiedBy>Linards Liepenieks</cp:lastModifiedBy>
  <cp:revision>4</cp:revision>
  <dcterms:created xsi:type="dcterms:W3CDTF">2021-06-14T13:06:04Z</dcterms:created>
  <dcterms:modified xsi:type="dcterms:W3CDTF">2021-06-14T14:31:21Z</dcterms:modified>
</cp:coreProperties>
</file>