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8" r:id="rId2"/>
    <p:sldId id="276" r:id="rId3"/>
    <p:sldId id="279" r:id="rId4"/>
    <p:sldId id="278" r:id="rId5"/>
    <p:sldId id="277"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0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D19B3-A8BF-4651-9C94-5C59F1154874}" type="datetimeFigureOut">
              <a:rPr lang="en-US" smtClean="0"/>
              <a:t>6/30/2014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25E63D-BBAD-4306-A7AB-904EC93274A0}" type="slidenum">
              <a:rPr lang="en-US" smtClean="0"/>
              <a:t>‹#›</a:t>
            </a:fld>
            <a:endParaRPr lang="en-US"/>
          </a:p>
        </p:txBody>
      </p:sp>
    </p:spTree>
    <p:extLst>
      <p:ext uri="{BB962C8B-B14F-4D97-AF65-F5344CB8AC3E}">
        <p14:creationId xmlns:p14="http://schemas.microsoft.com/office/powerpoint/2010/main" val="4162250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371742"/>
            <a:ext cx="8229600" cy="155427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defPPr>
              <a:defRPr lang="en-US"/>
            </a:defPPr>
            <a:lvl1pPr>
              <a:spcBef>
                <a:spcPts val="1200"/>
              </a:spcBef>
              <a:defRPr sz="2000" b="1">
                <a:solidFill>
                  <a:schemeClr val="bg1">
                    <a:lumMod val="50000"/>
                  </a:schemeClr>
                </a:solidFill>
              </a:defRPr>
            </a:lvl1pPr>
          </a:lstStyle>
          <a:p>
            <a:r>
              <a:rPr lang="en-US" dirty="0" smtClean="0"/>
              <a:t>New data snapshot</a:t>
            </a:r>
          </a:p>
          <a:p>
            <a:endParaRPr lang="en-US" sz="1050" dirty="0" smtClean="0"/>
          </a:p>
          <a:p>
            <a:r>
              <a:rPr lang="en-US" dirty="0" smtClean="0"/>
              <a:t>Custom </a:t>
            </a:r>
            <a:r>
              <a:rPr lang="en-US" dirty="0"/>
              <a:t>axcept functions in query window</a:t>
            </a:r>
          </a:p>
          <a:p>
            <a:pPr marL="742950" lvl="1" indent="-285750">
              <a:spcBef>
                <a:spcPts val="600"/>
              </a:spcBef>
              <a:buFont typeface="Wingdings" panose="05000000000000000000" pitchFamily="2" charset="2"/>
              <a:buChar char="§"/>
            </a:pPr>
            <a:r>
              <a:rPr lang="en-US" sz="1600" dirty="0">
                <a:solidFill>
                  <a:schemeClr val="bg1">
                    <a:lumMod val="50000"/>
                  </a:schemeClr>
                </a:solidFill>
              </a:rPr>
              <a:t>Insert SQL select and SQL procedure into a temp tables</a:t>
            </a:r>
            <a:endParaRPr lang="en-US" dirty="0"/>
          </a:p>
        </p:txBody>
      </p:sp>
    </p:spTree>
    <p:extLst>
      <p:ext uri="{BB962C8B-B14F-4D97-AF65-F5344CB8AC3E}">
        <p14:creationId xmlns:p14="http://schemas.microsoft.com/office/powerpoint/2010/main" val="1208482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5857"/>
            <a:ext cx="8229600" cy="1143000"/>
          </a:xfrm>
        </p:spPr>
        <p:txBody>
          <a:bodyPr>
            <a:normAutofit/>
          </a:bodyPr>
          <a:lstStyle/>
          <a:p>
            <a:r>
              <a:rPr lang="en-US" sz="4000" b="1" dirty="0" smtClean="0">
                <a:solidFill>
                  <a:schemeClr val="bg1">
                    <a:lumMod val="50000"/>
                  </a:schemeClr>
                </a:solidFill>
              </a:rPr>
              <a:t>New data snapshot</a:t>
            </a:r>
            <a:endParaRPr lang="en-US" sz="4000" b="1" dirty="0">
              <a:solidFill>
                <a:schemeClr val="bg1">
                  <a:lumMod val="50000"/>
                </a:schemeClr>
              </a:solidFill>
            </a:endParaRPr>
          </a:p>
        </p:txBody>
      </p:sp>
    </p:spTree>
    <p:extLst>
      <p:ext uri="{BB962C8B-B14F-4D97-AF65-F5344CB8AC3E}">
        <p14:creationId xmlns:p14="http://schemas.microsoft.com/office/powerpoint/2010/main" val="2445853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9571" y="152400"/>
            <a:ext cx="2135029" cy="369332"/>
          </a:xfrm>
          <a:prstGeom prst="rect">
            <a:avLst/>
          </a:prstGeom>
          <a:solidFill>
            <a:schemeClr val="tx1">
              <a:lumMod val="50000"/>
              <a:lumOff val="50000"/>
            </a:schemeClr>
          </a:solidFill>
        </p:spPr>
        <p:txBody>
          <a:bodyPr wrap="square">
            <a:spAutoFit/>
          </a:bodyPr>
          <a:lstStyle/>
          <a:p>
            <a:r>
              <a:rPr lang="en-US" dirty="0" smtClean="0">
                <a:solidFill>
                  <a:schemeClr val="bg1"/>
                </a:solidFill>
              </a:rPr>
              <a:t>New data snapshot</a:t>
            </a:r>
            <a:endParaRPr lang="en-US" dirty="0">
              <a:solidFill>
                <a:schemeClr val="bg1"/>
              </a:solidFill>
            </a:endParaRPr>
          </a:p>
        </p:txBody>
      </p:sp>
      <p:sp>
        <p:nvSpPr>
          <p:cNvPr id="12" name="TextBox 11"/>
          <p:cNvSpPr txBox="1"/>
          <p:nvPr/>
        </p:nvSpPr>
        <p:spPr>
          <a:xfrm>
            <a:off x="379571" y="738186"/>
            <a:ext cx="8463185" cy="3108543"/>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1400"/>
            </a:lvl1pPr>
          </a:lstStyle>
          <a:p>
            <a:pPr marL="0" indent="0">
              <a:buNone/>
            </a:pPr>
            <a:r>
              <a:rPr lang="en-US" dirty="0" smtClean="0"/>
              <a:t>In </a:t>
            </a:r>
            <a:r>
              <a:rPr lang="en-US" dirty="0"/>
              <a:t>the Editing axcept </a:t>
            </a:r>
            <a:r>
              <a:rPr lang="en-US" dirty="0" smtClean="0"/>
              <a:t>Pages section we described how to Build expected results by copy form database, but if there could be situations where the current out put of sql query should be taken as expected result.</a:t>
            </a:r>
          </a:p>
          <a:p>
            <a:pPr marL="0" indent="0">
              <a:buNone/>
            </a:pPr>
            <a:endParaRPr lang="en-US" dirty="0"/>
          </a:p>
          <a:p>
            <a:pPr marL="0" indent="0">
              <a:buNone/>
            </a:pPr>
            <a:r>
              <a:rPr lang="en-US" dirty="0" smtClean="0"/>
              <a:t>New data snapshot helps in taking the entire output from a sql query execute as expected results. This will help in save time incase of bulk updates of expected result</a:t>
            </a:r>
          </a:p>
          <a:p>
            <a:pPr marL="0" indent="0">
              <a:buNone/>
            </a:pPr>
            <a:endParaRPr lang="en-US" dirty="0"/>
          </a:p>
          <a:p>
            <a:pPr marL="0" indent="0">
              <a:buNone/>
            </a:pPr>
            <a:r>
              <a:rPr lang="en-US" b="1" dirty="0" smtClean="0"/>
              <a:t>Steps to Follow:</a:t>
            </a:r>
          </a:p>
          <a:p>
            <a:pPr marL="342900" indent="-342900">
              <a:buFont typeface="+mj-lt"/>
              <a:buAutoNum type="arabicPeriod"/>
            </a:pPr>
            <a:r>
              <a:rPr lang="en-US" dirty="0" smtClean="0"/>
              <a:t>Select a Test</a:t>
            </a:r>
          </a:p>
          <a:p>
            <a:pPr marL="342900" indent="-342900">
              <a:buFont typeface="+mj-lt"/>
              <a:buAutoNum type="arabicPeriod"/>
            </a:pPr>
            <a:r>
              <a:rPr lang="en-US" dirty="0" smtClean="0"/>
              <a:t>Click on New data snapshot button</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p:txBody>
      </p:sp>
      <p:grpSp>
        <p:nvGrpSpPr>
          <p:cNvPr id="2" name="Group 1"/>
          <p:cNvGrpSpPr/>
          <p:nvPr/>
        </p:nvGrpSpPr>
        <p:grpSpPr>
          <a:xfrm>
            <a:off x="762000" y="2727541"/>
            <a:ext cx="7467600" cy="2238375"/>
            <a:chOff x="762000" y="2727541"/>
            <a:chExt cx="7467600" cy="2238375"/>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27541"/>
              <a:ext cx="7467600" cy="2238375"/>
            </a:xfrm>
            <a:prstGeom prst="rect">
              <a:avLst/>
            </a:prstGeom>
            <a:noFill/>
            <a:ln w="9525">
              <a:solidFill>
                <a:schemeClr val="bg1">
                  <a:lumMod val="65000"/>
                </a:schemeClr>
              </a:solidFill>
              <a:miter lim="800000"/>
              <a:headEnd/>
              <a:tailEnd/>
            </a:ln>
            <a:effectLst>
              <a:outerShdw blurRad="50800" dist="1016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489818" y="3179035"/>
              <a:ext cx="520581" cy="295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379570" y="5541258"/>
            <a:ext cx="8150555" cy="738664"/>
          </a:xfrm>
          <a:prstGeom prst="rect">
            <a:avLst/>
          </a:prstGeom>
        </p:spPr>
        <p:txBody>
          <a:bodyPr wrap="square">
            <a:spAutoFit/>
          </a:bodyPr>
          <a:lstStyle/>
          <a:p>
            <a:r>
              <a:rPr lang="en-US" sz="1400" dirty="0" smtClean="0">
                <a:solidFill>
                  <a:schemeClr val="accent2"/>
                </a:solidFill>
              </a:rPr>
              <a:t>Note:  Following are the prerequisites for this feature to work</a:t>
            </a:r>
          </a:p>
          <a:p>
            <a:pPr marL="285750" indent="-285750">
              <a:buFont typeface="Wingdings" panose="05000000000000000000" pitchFamily="2" charset="2"/>
              <a:buChar char="§"/>
            </a:pPr>
            <a:r>
              <a:rPr lang="en-US" sz="1400" dirty="0" smtClean="0">
                <a:solidFill>
                  <a:schemeClr val="accent2"/>
                </a:solidFill>
              </a:rPr>
              <a:t>Page has to be a test page for this button to be available (It is not available in suite Pages)</a:t>
            </a:r>
          </a:p>
          <a:p>
            <a:pPr marL="285750" indent="-285750">
              <a:buFont typeface="Wingdings" panose="05000000000000000000" pitchFamily="2" charset="2"/>
              <a:buChar char="§"/>
            </a:pPr>
            <a:r>
              <a:rPr lang="en-US" sz="1400" dirty="0" smtClean="0">
                <a:solidFill>
                  <a:schemeClr val="accent2"/>
                </a:solidFill>
              </a:rPr>
              <a:t>Query should already be written and saved inside a test page</a:t>
            </a:r>
            <a:endParaRPr lang="en-US" sz="1400" dirty="0">
              <a:solidFill>
                <a:schemeClr val="accent2"/>
              </a:solidFill>
            </a:endParaRPr>
          </a:p>
        </p:txBody>
      </p:sp>
    </p:spTree>
    <p:extLst>
      <p:ext uri="{BB962C8B-B14F-4D97-AF65-F5344CB8AC3E}">
        <p14:creationId xmlns:p14="http://schemas.microsoft.com/office/powerpoint/2010/main" val="3573376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5857"/>
            <a:ext cx="8229600" cy="1143000"/>
          </a:xfrm>
        </p:spPr>
        <p:txBody>
          <a:bodyPr>
            <a:normAutofit/>
          </a:bodyPr>
          <a:lstStyle/>
          <a:p>
            <a:r>
              <a:rPr lang="en-US" sz="4000" b="1" dirty="0" smtClean="0">
                <a:solidFill>
                  <a:schemeClr val="bg1">
                    <a:lumMod val="50000"/>
                  </a:schemeClr>
                </a:solidFill>
              </a:rPr>
              <a:t>Custom Functions</a:t>
            </a:r>
            <a:endParaRPr lang="en-US" sz="4000" b="1" dirty="0">
              <a:solidFill>
                <a:schemeClr val="bg1">
                  <a:lumMod val="50000"/>
                </a:schemeClr>
              </a:solidFill>
            </a:endParaRPr>
          </a:p>
        </p:txBody>
      </p:sp>
    </p:spTree>
    <p:extLst>
      <p:ext uri="{BB962C8B-B14F-4D97-AF65-F5344CB8AC3E}">
        <p14:creationId xmlns:p14="http://schemas.microsoft.com/office/powerpoint/2010/main" val="3094450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9571" y="152400"/>
            <a:ext cx="1849433" cy="369332"/>
          </a:xfrm>
          <a:prstGeom prst="rect">
            <a:avLst/>
          </a:prstGeom>
          <a:solidFill>
            <a:schemeClr val="tx1">
              <a:lumMod val="50000"/>
              <a:lumOff val="50000"/>
            </a:schemeClr>
          </a:solidFill>
        </p:spPr>
        <p:txBody>
          <a:bodyPr wrap="square">
            <a:spAutoFit/>
          </a:bodyPr>
          <a:lstStyle/>
          <a:p>
            <a:r>
              <a:rPr lang="en-US" dirty="0" smtClean="0">
                <a:solidFill>
                  <a:schemeClr val="bg1"/>
                </a:solidFill>
              </a:rPr>
              <a:t>Custom Functions</a:t>
            </a:r>
            <a:r>
              <a:rPr lang="en-US" dirty="0" smtClean="0">
                <a:solidFill>
                  <a:schemeClr val="bg1"/>
                </a:solidFill>
              </a:rPr>
              <a:t> </a:t>
            </a:r>
            <a:endParaRPr lang="en-US" dirty="0">
              <a:solidFill>
                <a:schemeClr val="bg1"/>
              </a:solidFill>
            </a:endParaRPr>
          </a:p>
        </p:txBody>
      </p:sp>
      <p:sp>
        <p:nvSpPr>
          <p:cNvPr id="12" name="TextBox 11"/>
          <p:cNvSpPr txBox="1"/>
          <p:nvPr/>
        </p:nvSpPr>
        <p:spPr>
          <a:xfrm>
            <a:off x="452215" y="738187"/>
            <a:ext cx="8463185" cy="1600438"/>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1400"/>
            </a:lvl1pPr>
          </a:lstStyle>
          <a:p>
            <a:pPr marL="0" indent="0">
              <a:buNone/>
            </a:pPr>
            <a:r>
              <a:rPr lang="en-US" dirty="0" smtClean="0"/>
              <a:t>There would be few scenarios where output of a stored procedure can not be assigned to a variable, or can not be inserted into a temp table.</a:t>
            </a:r>
          </a:p>
          <a:p>
            <a:pPr marL="0" indent="0">
              <a:buNone/>
            </a:pPr>
            <a:endParaRPr lang="en-US" dirty="0"/>
          </a:p>
          <a:p>
            <a:pPr marL="0" indent="0">
              <a:buNone/>
            </a:pPr>
            <a:r>
              <a:rPr lang="en-US" dirty="0" smtClean="0">
                <a:solidFill>
                  <a:srgbClr val="C00000"/>
                </a:solidFill>
              </a:rPr>
              <a:t>&lt;&lt;</a:t>
            </a:r>
            <a:r>
              <a:rPr lang="en-US" dirty="0" err="1" smtClean="0">
                <a:solidFill>
                  <a:srgbClr val="C00000"/>
                </a:solidFill>
              </a:rPr>
              <a:t>toTable</a:t>
            </a:r>
            <a:r>
              <a:rPr lang="en-US" dirty="0" smtClean="0">
                <a:solidFill>
                  <a:srgbClr val="C00000"/>
                </a:solidFill>
              </a:rPr>
              <a:t>{}</a:t>
            </a:r>
            <a:r>
              <a:rPr lang="en-US" dirty="0" smtClean="0"/>
              <a:t>  keyword can be used to insert output from stored procedure into temp table</a:t>
            </a:r>
            <a:r>
              <a:rPr lang="en-US" dirty="0" smtClean="0"/>
              <a:t>.</a:t>
            </a:r>
          </a:p>
          <a:p>
            <a:pPr marL="0" indent="0">
              <a:buNone/>
            </a:pPr>
            <a:endParaRPr lang="en-US" dirty="0" smtClean="0"/>
          </a:p>
          <a:p>
            <a:pPr marL="0" indent="0">
              <a:buNone/>
            </a:pPr>
            <a:r>
              <a:rPr lang="en-US" dirty="0" smtClean="0"/>
              <a:t>Syntax</a:t>
            </a:r>
          </a:p>
          <a:p>
            <a:pPr marL="0" indent="0">
              <a:buNone/>
            </a:pPr>
            <a:endParaRPr lang="en-US" dirty="0" smtClean="0"/>
          </a:p>
        </p:txBody>
      </p:sp>
      <p:sp>
        <p:nvSpPr>
          <p:cNvPr id="13" name="Rectangle 12"/>
          <p:cNvSpPr/>
          <p:nvPr/>
        </p:nvSpPr>
        <p:spPr>
          <a:xfrm>
            <a:off x="556190" y="2102494"/>
            <a:ext cx="485401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C00000"/>
                </a:solidFill>
              </a:rPr>
              <a:t>insert into </a:t>
            </a:r>
            <a:r>
              <a:rPr lang="en-US" sz="1600" dirty="0" smtClean="0">
                <a:solidFill>
                  <a:srgbClr val="C00000"/>
                </a:solidFill>
              </a:rPr>
              <a:t>#</a:t>
            </a:r>
            <a:r>
              <a:rPr lang="en-US" sz="1600" dirty="0" err="1" smtClean="0">
                <a:solidFill>
                  <a:srgbClr val="C00000"/>
                </a:solidFill>
              </a:rPr>
              <a:t>tempTable</a:t>
            </a:r>
            <a:r>
              <a:rPr lang="en-US" sz="1600" dirty="0" smtClean="0">
                <a:solidFill>
                  <a:srgbClr val="C00000"/>
                </a:solidFill>
              </a:rPr>
              <a:t> &lt;&lt;</a:t>
            </a:r>
            <a:r>
              <a:rPr lang="en-US" sz="1600" dirty="0" err="1" smtClean="0">
                <a:solidFill>
                  <a:srgbClr val="C00000"/>
                </a:solidFill>
              </a:rPr>
              <a:t>toTable</a:t>
            </a:r>
            <a:r>
              <a:rPr lang="en-US" sz="1600" dirty="0" smtClean="0">
                <a:solidFill>
                  <a:srgbClr val="C00000"/>
                </a:solidFill>
              </a:rPr>
              <a:t>{exec&lt;</a:t>
            </a:r>
            <a:r>
              <a:rPr lang="en-US" sz="1600" dirty="0" err="1" smtClean="0">
                <a:solidFill>
                  <a:srgbClr val="C00000"/>
                </a:solidFill>
              </a:rPr>
              <a:t>sql</a:t>
            </a:r>
            <a:r>
              <a:rPr lang="en-US" sz="1600" dirty="0" smtClean="0">
                <a:solidFill>
                  <a:srgbClr val="C00000"/>
                </a:solidFill>
              </a:rPr>
              <a:t> </a:t>
            </a:r>
            <a:r>
              <a:rPr lang="en-US" sz="1600" dirty="0" err="1" smtClean="0">
                <a:solidFill>
                  <a:srgbClr val="C00000"/>
                </a:solidFill>
              </a:rPr>
              <a:t>procName</a:t>
            </a:r>
            <a:r>
              <a:rPr lang="en-US" sz="1600" dirty="0">
                <a:solidFill>
                  <a:srgbClr val="C00000"/>
                </a:solidFill>
              </a:rPr>
              <a:t>&gt;}</a:t>
            </a:r>
          </a:p>
        </p:txBody>
      </p:sp>
    </p:spTree>
    <p:extLst>
      <p:ext uri="{BB962C8B-B14F-4D97-AF65-F5344CB8AC3E}">
        <p14:creationId xmlns:p14="http://schemas.microsoft.com/office/powerpoint/2010/main" val="65081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2662</TotalTime>
  <Words>211</Words>
  <Application>Microsoft Office PowerPoint</Application>
  <PresentationFormat>On-screen Show (4:3)</PresentationFormat>
  <Paragraphs>27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New data snapshot</vt:lpstr>
      <vt:lpstr>PowerPoint Presentation</vt:lpstr>
      <vt:lpstr>Custom Functions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Vunnava, Raghu Kalyan (Tax&amp;Accounting)</dc:creator>
  <cp:lastModifiedBy>Vunnava, Raghu Kalyan (Tax&amp;Accounting)</cp:lastModifiedBy>
  <cp:revision>195</cp:revision>
  <dcterms:created xsi:type="dcterms:W3CDTF">2006-08-16T00:00:00Z</dcterms:created>
  <dcterms:modified xsi:type="dcterms:W3CDTF">2014-06-30T06:47:32Z</dcterms:modified>
</cp:coreProperties>
</file>