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1" r:id="rId5"/>
    <p:sldId id="257" r:id="rId6"/>
    <p:sldId id="289" r:id="rId7"/>
    <p:sldId id="299" r:id="rId8"/>
    <p:sldId id="283" r:id="rId9"/>
    <p:sldId id="268" r:id="rId10"/>
    <p:sldId id="264" r:id="rId11"/>
    <p:sldId id="265" r:id="rId12"/>
    <p:sldId id="293" r:id="rId13"/>
    <p:sldId id="296" r:id="rId14"/>
    <p:sldId id="295" r:id="rId15"/>
    <p:sldId id="266" r:id="rId16"/>
    <p:sldId id="267" r:id="rId17"/>
    <p:sldId id="291" r:id="rId18"/>
    <p:sldId id="290" r:id="rId19"/>
    <p:sldId id="292" r:id="rId20"/>
    <p:sldId id="298" r:id="rId21"/>
    <p:sldId id="294" r:id="rId22"/>
    <p:sldId id="269" r:id="rId23"/>
    <p:sldId id="259" r:id="rId24"/>
    <p:sldId id="260" r:id="rId25"/>
    <p:sldId id="261" r:id="rId26"/>
    <p:sldId id="262" r:id="rId27"/>
    <p:sldId id="263" r:id="rId28"/>
    <p:sldId id="270" r:id="rId29"/>
    <p:sldId id="258" r:id="rId30"/>
    <p:sldId id="297" r:id="rId31"/>
    <p:sldId id="271" r:id="rId32"/>
    <p:sldId id="272" r:id="rId33"/>
    <p:sldId id="303" r:id="rId34"/>
    <p:sldId id="279" r:id="rId35"/>
    <p:sldId id="273" r:id="rId36"/>
    <p:sldId id="274" r:id="rId37"/>
    <p:sldId id="275" r:id="rId38"/>
    <p:sldId id="276" r:id="rId39"/>
    <p:sldId id="278" r:id="rId40"/>
    <p:sldId id="282" r:id="rId41"/>
    <p:sldId id="281" r:id="rId42"/>
    <p:sldId id="280" r:id="rId43"/>
    <p:sldId id="286" r:id="rId44"/>
    <p:sldId id="284" r:id="rId45"/>
    <p:sldId id="287" r:id="rId46"/>
    <p:sldId id="288" r:id="rId47"/>
    <p:sldId id="28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  <a:srgbClr val="FF5722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2" y="4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BD56-0FA7-4C5F-917B-877906FE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680DA-9EE2-4384-AEAD-706E0C80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2F75-FCAA-4DF1-84DF-8F72F5E0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696F-4ECD-411D-A0C4-7362FA29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7E76-15F9-46AD-A747-26FC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9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E3E4-DC18-412D-A892-F85E291E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45BE7-36CA-4DDF-A3A2-D7F59EA9F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050A-8A9C-4744-AC3F-30706ACF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F0E8-B2F6-4909-A7E4-6262BCC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1CBA-6046-4C1E-8681-1E556F2E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C99CD-E541-4014-AD8C-E5D001BE7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20DE-7868-4D54-A9A0-F2E664EB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639-2B5A-4E4A-A5D8-0A869DA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A957-65BA-4BED-B061-8030073B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CE18-139F-4FAE-8187-6F7DA4C3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EE96-D89F-408A-B2CE-E32CFFDF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05C2-4A4E-46E9-917E-59E753B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A03D-2421-4A29-9C05-9EA91CB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A1D1-439D-4429-8DB0-0E3AB8B2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21C3-D8C5-426A-AEAD-FDC0C68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7560-4274-46C0-AEF1-CBA49256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35A6-C42C-455B-8DFC-5C7EFE81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C6DA-0058-47B7-868F-A1C20A4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3E7A-A7EA-4C7E-87EF-20031F6D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D0FD-4326-433E-AA98-41D374F2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4D66-5549-40EB-B365-10D1CC42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3888-ACA5-4516-940E-F0C18AF14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6432E-68DA-4FE8-9464-00CA51C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2D614-9CF3-4AC8-BE48-9734E66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8432-B6DE-4941-BBBE-128A2EEB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9B7A-2ED4-46D7-9E7C-580A5D26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6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FB3-3C8F-4953-904C-A6AC1E8C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3A55-D573-44E8-AC6B-009E9D62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F3E2-4798-474A-ABC8-A6FE48AB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39B1B-DC4A-41A1-A7D5-EF842A926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2530D-22E4-4D3C-AF31-BFEFDA8EA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F1EFF-C8DA-48E2-BBAF-670745C3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D21F7-9E75-41E4-94AB-BB1982D1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F4A2F-9B6A-4EB0-AD99-B9AC5F33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1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5513-9B0C-42B5-B8E8-5CA6F090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E6DA3-E3B4-4414-8D78-AE1F573E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E4301-2AAE-435A-97CE-BE4CD4C3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436DE-9286-4307-87AD-15919D0A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70DCD-F80C-434E-95C4-48863CA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9EDB7-7BA2-46C2-8EA4-8209515E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FCC9-782E-4CFF-BB7E-4F3C3946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4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8FA3-FFAA-448C-B48E-1CB09E23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D5AF-A363-4A97-9174-E8A179E1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D61CF-D91D-43EF-890B-F2090B058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8791-DA3A-4DC7-B583-3CEAE4B0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ADE65-0A0A-4C59-AD62-B69A8BA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76C38-6D9E-4178-846A-F270D53E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D612-89C7-4AFC-8EAA-A2C07827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6BF31-B8B7-4F5D-9A1B-EC3AA0577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3F588-30FA-4F12-A29C-7C5C31073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A287-5CA4-45E1-8A91-D1C8A285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5390-1BE4-4870-B301-19C3032D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4223-DFA1-4B1D-A8CB-F9474ED1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E77E-3B03-4216-91EC-681B54E9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74D7-3335-4DBC-BAE0-86E8BB86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D5C3-E511-451A-95EC-62A8342F1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1D89-468C-4089-95F4-45EC104AFEC6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1996-C1FE-467D-9C67-D47AE58E3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08D4-86E5-41B3-AD87-038EAD46A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1B90-7CA0-4E48-B811-D011F7965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7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tcountries.eu/rest/v2/capital/tallinn" TargetMode="External"/><Relationship Id="rId4" Type="http://schemas.openxmlformats.org/officeDocument/2006/relationships/hyperlink" Target="https://restcountries.eu/rest/v2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each2arunprakash/guvi-zen-code-sprint-javascript-practice-problems-in-json-objects-and-list-49ac3356a8a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each2arunprakash/guvi-zen-class-javascript-warm-up-programming-problems-15973c74b87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Datatypes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88643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7DBA-B931-49B5-A408-4040EE3F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Internals – Array is also an JSON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E230-EB83-4A6B-B215-7DC9D7E9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Everything is JSON object except primitives</a:t>
            </a:r>
          </a:p>
          <a:p>
            <a:r>
              <a:rPr lang="en-IN" dirty="0"/>
              <a:t>A </a:t>
            </a:r>
            <a:r>
              <a:rPr lang="en-IN" dirty="0" err="1"/>
              <a:t>Javascript</a:t>
            </a:r>
            <a:r>
              <a:rPr lang="en-IN" dirty="0"/>
              <a:t> Array is exclusively numerically indexed</a:t>
            </a:r>
          </a:p>
          <a:p>
            <a:r>
              <a:rPr lang="en-IN" dirty="0" err="1"/>
              <a:t>Javascript</a:t>
            </a:r>
            <a:r>
              <a:rPr lang="en-IN" dirty="0"/>
              <a:t> arrays cannot have "string indexes“</a:t>
            </a:r>
          </a:p>
          <a:p>
            <a:r>
              <a:rPr lang="en-IN" dirty="0"/>
              <a:t>When you set a "string index", you're setting a property of the object</a:t>
            </a:r>
          </a:p>
          <a:p>
            <a:r>
              <a:rPr lang="en-IN" dirty="0"/>
              <a:t>Those properties are not part of the "data storage" of the array.</a:t>
            </a:r>
          </a:p>
          <a:p>
            <a:r>
              <a:rPr lang="en-IN" b="1" dirty="0"/>
              <a:t>Checkout what's in the prototype property </a:t>
            </a:r>
          </a:p>
        </p:txBody>
      </p:sp>
    </p:spTree>
    <p:extLst>
      <p:ext uri="{BB962C8B-B14F-4D97-AF65-F5344CB8AC3E}">
        <p14:creationId xmlns:p14="http://schemas.microsoft.com/office/powerpoint/2010/main" val="27100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3FE86-9660-423C-9001-AE7505E07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05" y="250984"/>
            <a:ext cx="6966586" cy="63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4BAE-BCAF-4C14-AA25-55EFB223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: Value </a:t>
            </a:r>
            <a:r>
              <a:rPr lang="en-IN" dirty="0">
                <a:sym typeface="Wingdings" panose="05000000000000000000" pitchFamily="2" charset="2"/>
              </a:rPr>
              <a:t> JSON /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2696-DBB5-4E81-9775-550CA76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/>
              <a:t>a = {</a:t>
            </a:r>
            <a:endParaRPr lang="en-IN" sz="6600" dirty="0"/>
          </a:p>
          <a:p>
            <a:pPr marL="0" indent="0">
              <a:buNone/>
            </a:pPr>
            <a:r>
              <a:rPr lang="en-IN" sz="6600" dirty="0"/>
              <a:t>  "foo" : "fighter",</a:t>
            </a:r>
          </a:p>
          <a:p>
            <a:pPr marL="0" indent="0">
              <a:buNone/>
            </a:pPr>
            <a:r>
              <a:rPr lang="en-IN" sz="6600" dirty="0"/>
              <a:t>  "bar" : [1,2,3]</a:t>
            </a:r>
          </a:p>
          <a:p>
            <a:pPr marL="0" indent="0">
              <a:buNone/>
            </a:pPr>
            <a:r>
              <a:rPr lang="en-IN" sz="66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73782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FCA1-1958-4162-9218-4DE1C5AD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Iterate thro 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8949-9B62-4515-B535-D1DCB49F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/>
              <a:t>var </a:t>
            </a:r>
            <a:r>
              <a:rPr lang="en-IN" sz="3200" dirty="0" err="1"/>
              <a:t>jsonData</a:t>
            </a:r>
            <a:r>
              <a:rPr lang="en-IN" sz="3200" dirty="0"/>
              <a:t> = {"person":"me","age":"5","name":"GUVI"};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for(var </a:t>
            </a:r>
            <a:r>
              <a:rPr lang="en-IN" sz="3200" dirty="0" err="1"/>
              <a:t>i</a:t>
            </a:r>
            <a:r>
              <a:rPr lang="en-IN" sz="3200" dirty="0"/>
              <a:t> in </a:t>
            </a:r>
            <a:r>
              <a:rPr lang="en-IN" sz="3200" dirty="0" err="1"/>
              <a:t>jsonData</a:t>
            </a:r>
            <a:r>
              <a:rPr lang="en-IN" sz="3200" dirty="0"/>
              <a:t>){</a:t>
            </a:r>
          </a:p>
          <a:p>
            <a:pPr marL="0" indent="0">
              <a:buNone/>
            </a:pPr>
            <a:r>
              <a:rPr lang="en-IN" sz="3200" dirty="0"/>
              <a:t>    var key = </a:t>
            </a:r>
            <a:r>
              <a:rPr lang="en-IN" sz="3200" dirty="0" err="1"/>
              <a:t>i</a:t>
            </a:r>
            <a:r>
              <a:rPr lang="en-IN" sz="3200" dirty="0"/>
              <a:t>;</a:t>
            </a:r>
          </a:p>
          <a:p>
            <a:pPr marL="0" indent="0">
              <a:buNone/>
            </a:pPr>
            <a:r>
              <a:rPr lang="en-IN" sz="3200" dirty="0"/>
              <a:t>    var </a:t>
            </a:r>
            <a:r>
              <a:rPr lang="en-IN" sz="3200" dirty="0" err="1"/>
              <a:t>val</a:t>
            </a:r>
            <a:r>
              <a:rPr lang="en-IN" sz="3200" dirty="0"/>
              <a:t> = </a:t>
            </a:r>
            <a:r>
              <a:rPr lang="en-IN" sz="3200" dirty="0" err="1"/>
              <a:t>jsonData</a:t>
            </a:r>
            <a:r>
              <a:rPr lang="en-IN" sz="3200" dirty="0"/>
              <a:t>[</a:t>
            </a:r>
            <a:r>
              <a:rPr lang="en-IN" sz="3200" dirty="0" err="1"/>
              <a:t>i</a:t>
            </a:r>
            <a:r>
              <a:rPr lang="en-IN" sz="3200" dirty="0"/>
              <a:t>];</a:t>
            </a:r>
          </a:p>
          <a:p>
            <a:pPr marL="0" indent="0">
              <a:buNone/>
            </a:pPr>
            <a:r>
              <a:rPr lang="en-IN" sz="3200" dirty="0"/>
              <a:t>	console.log(key);</a:t>
            </a:r>
          </a:p>
          <a:p>
            <a:pPr marL="0" indent="0">
              <a:buNone/>
            </a:pPr>
            <a:r>
              <a:rPr lang="en-IN" sz="3200" dirty="0"/>
              <a:t>	console.log(</a:t>
            </a:r>
            <a:r>
              <a:rPr lang="en-IN" sz="3200" dirty="0" err="1"/>
              <a:t>val</a:t>
            </a:r>
            <a:r>
              <a:rPr lang="en-IN" sz="3200" dirty="0"/>
              <a:t>);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96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678A-3E3D-40E6-95FE-2DBD193D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Iterate thro the Object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7F62-8732-47EF-B060-7376426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jsonData</a:t>
            </a:r>
            <a:r>
              <a:rPr lang="en-IN" dirty="0"/>
              <a:t> = [{"person":"me","age":"30"},{"person":"you","age":"25"}];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for(var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jsonData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var key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var </a:t>
            </a:r>
            <a:r>
              <a:rPr lang="en-IN" dirty="0" err="1"/>
              <a:t>val</a:t>
            </a:r>
            <a:r>
              <a:rPr lang="en-IN" dirty="0"/>
              <a:t> = </a:t>
            </a:r>
            <a:r>
              <a:rPr lang="en-IN" dirty="0" err="1"/>
              <a:t>jsonData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for(var j in </a:t>
            </a:r>
            <a:r>
              <a:rPr lang="en-IN" dirty="0" err="1"/>
              <a:t>val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var </a:t>
            </a:r>
            <a:r>
              <a:rPr lang="en-IN" dirty="0" err="1"/>
              <a:t>sub_key</a:t>
            </a:r>
            <a:r>
              <a:rPr lang="en-IN" dirty="0"/>
              <a:t> = j;</a:t>
            </a:r>
          </a:p>
          <a:p>
            <a:pPr marL="0" indent="0">
              <a:buNone/>
            </a:pPr>
            <a:r>
              <a:rPr lang="en-IN" dirty="0"/>
              <a:t>        var </a:t>
            </a:r>
            <a:r>
              <a:rPr lang="en-IN" dirty="0" err="1"/>
              <a:t>sub_val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  console.log(</a:t>
            </a:r>
            <a:r>
              <a:rPr lang="en-IN" dirty="0" err="1"/>
              <a:t>sub_key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85543-8F5C-4059-934F-7D1931C4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7" y="264259"/>
            <a:ext cx="5899453" cy="23305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347F3-5CE1-4778-B3E3-8C12D9C5C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19" y="2695695"/>
            <a:ext cx="6813814" cy="3942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6C52B-0236-435C-ABCF-A46E5ACDB8DD}"/>
              </a:ext>
            </a:extLst>
          </p:cNvPr>
          <p:cNvSpPr txBox="1"/>
          <p:nvPr/>
        </p:nvSpPr>
        <p:spPr>
          <a:xfrm>
            <a:off x="7963033" y="4434840"/>
            <a:ext cx="4069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length is a property which has the element counts but it is not counted ( since it’s a property)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94B9-CE6D-4703-95AA-30627EB5B748}"/>
              </a:ext>
            </a:extLst>
          </p:cNvPr>
          <p:cNvSpPr txBox="1"/>
          <p:nvPr/>
        </p:nvSpPr>
        <p:spPr>
          <a:xfrm>
            <a:off x="6778123" y="872015"/>
            <a:ext cx="406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Creates an empty slot and fills it with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31F0E-3629-4436-A550-AD4EB0EBFAD9}"/>
              </a:ext>
            </a:extLst>
          </p:cNvPr>
          <p:cNvSpPr txBox="1"/>
          <p:nvPr/>
        </p:nvSpPr>
        <p:spPr>
          <a:xfrm>
            <a:off x="8648700" y="3167390"/>
            <a:ext cx="25298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Key: value pair </a:t>
            </a:r>
          </a:p>
        </p:txBody>
      </p:sp>
    </p:spTree>
    <p:extLst>
      <p:ext uri="{BB962C8B-B14F-4D97-AF65-F5344CB8AC3E}">
        <p14:creationId xmlns:p14="http://schemas.microsoft.com/office/powerpoint/2010/main" val="26169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56C52B-0236-435C-ABCF-A46E5ACDB8DD}"/>
              </a:ext>
            </a:extLst>
          </p:cNvPr>
          <p:cNvSpPr txBox="1"/>
          <p:nvPr/>
        </p:nvSpPr>
        <p:spPr>
          <a:xfrm>
            <a:off x="6332415" y="4210765"/>
            <a:ext cx="5608187" cy="9541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Since it’s a property it wont be counted in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94B9-CE6D-4703-95AA-30627EB5B748}"/>
              </a:ext>
            </a:extLst>
          </p:cNvPr>
          <p:cNvSpPr txBox="1"/>
          <p:nvPr/>
        </p:nvSpPr>
        <p:spPr>
          <a:xfrm>
            <a:off x="6160704" y="2171908"/>
            <a:ext cx="682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Can I have decimal or string as index???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31F0E-3629-4436-A550-AD4EB0EBFAD9}"/>
              </a:ext>
            </a:extLst>
          </p:cNvPr>
          <p:cNvSpPr txBox="1"/>
          <p:nvPr/>
        </p:nvSpPr>
        <p:spPr>
          <a:xfrm>
            <a:off x="6332416" y="3056711"/>
            <a:ext cx="560818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Yes . The decimal are converted to strings and treated like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36F1E-5B4C-4A39-B64E-81A451938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150"/>
            <a:ext cx="6160704" cy="584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58CDFC-5625-4F8F-AD79-1E3A96ABB907}"/>
              </a:ext>
            </a:extLst>
          </p:cNvPr>
          <p:cNvSpPr/>
          <p:nvPr/>
        </p:nvSpPr>
        <p:spPr>
          <a:xfrm>
            <a:off x="6753466" y="5621586"/>
            <a:ext cx="4147033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3600" dirty="0" err="1"/>
              <a:t>Object.keys</a:t>
            </a:r>
            <a:r>
              <a:rPr lang="en-IN" sz="3600" dirty="0"/>
              <a:t>(a).length</a:t>
            </a:r>
          </a:p>
        </p:txBody>
      </p:sp>
    </p:spTree>
    <p:extLst>
      <p:ext uri="{BB962C8B-B14F-4D97-AF65-F5344CB8AC3E}">
        <p14:creationId xmlns:p14="http://schemas.microsoft.com/office/powerpoint/2010/main" val="33671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1778-3C86-4445-8676-A237C62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APIs? &amp; JSON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71DE-F3D4-43C1-A15E-60E693DD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04044-6443-4EB8-B2BE-BD50F1B37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88" y="3577458"/>
            <a:ext cx="2713640" cy="18297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F5E1BE-C21F-43E1-BB8A-FD85AFD71061}"/>
              </a:ext>
            </a:extLst>
          </p:cNvPr>
          <p:cNvSpPr txBox="1">
            <a:spLocks/>
          </p:cNvSpPr>
          <p:nvPr/>
        </p:nvSpPr>
        <p:spPr>
          <a:xfrm>
            <a:off x="838200" y="4067405"/>
            <a:ext cx="10515600" cy="175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hlinkClick r:id="rId3"/>
              </a:rPr>
              <a:t>https://restcountries.eu/</a:t>
            </a:r>
            <a:endParaRPr lang="en-IN" dirty="0"/>
          </a:p>
          <a:p>
            <a:r>
              <a:rPr lang="en-IN" dirty="0">
                <a:hlinkClick r:id="rId4"/>
              </a:rPr>
              <a:t>https://restcountries.eu/rest/v2/all</a:t>
            </a:r>
            <a:endParaRPr lang="en-IN" dirty="0"/>
          </a:p>
          <a:p>
            <a:r>
              <a:rPr lang="en-IN" dirty="0">
                <a:hlinkClick r:id="rId5"/>
              </a:rPr>
              <a:t>https://restcountries.eu/rest/v2/capital/tallinn</a:t>
            </a:r>
            <a:endParaRPr lang="en-IN" dirty="0"/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97371-AA79-4AD9-A4F7-C97500A85169}"/>
              </a:ext>
            </a:extLst>
          </p:cNvPr>
          <p:cNvSpPr txBox="1">
            <a:spLocks/>
          </p:cNvSpPr>
          <p:nvPr/>
        </p:nvSpPr>
        <p:spPr>
          <a:xfrm>
            <a:off x="378372" y="3048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Sample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33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C48-9454-47B0-A410-E790B882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Data - index.html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6BBB-6C2C-4678-BE3D-AFF6120C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&lt;head&gt;</a:t>
            </a:r>
          </a:p>
          <a:p>
            <a:pPr marL="0" indent="0">
              <a:buNone/>
            </a:pPr>
            <a:r>
              <a:rPr lang="en-IN" dirty="0"/>
              <a:t>    &lt;title&gt;GUVI App&lt;/title&gt;</a:t>
            </a:r>
          </a:p>
          <a:p>
            <a:pPr marL="0" indent="0">
              <a:buNone/>
            </a:pPr>
            <a:r>
              <a:rPr lang="en-IN" dirty="0"/>
              <a:t>  &lt;/head&gt;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&lt;body&gt;</a:t>
            </a:r>
          </a:p>
          <a:p>
            <a:pPr marL="0" indent="0">
              <a:buNone/>
            </a:pPr>
            <a:r>
              <a:rPr lang="en-IN" dirty="0"/>
              <a:t>    &lt;div id="root"&gt;&lt;/div&gt;</a:t>
            </a:r>
          </a:p>
          <a:p>
            <a:pPr marL="0" indent="0">
              <a:buNone/>
            </a:pPr>
            <a:r>
              <a:rPr lang="en-IN" dirty="0"/>
              <a:t>    &lt;script </a:t>
            </a:r>
            <a:r>
              <a:rPr lang="en-IN" dirty="0" err="1"/>
              <a:t>src</a:t>
            </a:r>
            <a:r>
              <a:rPr lang="en-IN" dirty="0"/>
              <a:t>="scripts.js"&gt;&lt;/script&gt;</a:t>
            </a:r>
          </a:p>
          <a:p>
            <a:pPr marL="0" indent="0">
              <a:buNone/>
            </a:pPr>
            <a:r>
              <a:rPr lang="en-IN" dirty="0"/>
              <a:t>  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178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D27A0-55D8-44C0-A03E-C00D6FA7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4" y="1690687"/>
            <a:ext cx="12409714" cy="4399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dirty="0"/>
              <a:t>// Create a request variable and assign a new </a:t>
            </a:r>
            <a:r>
              <a:rPr lang="en-IN" sz="4000" dirty="0" err="1"/>
              <a:t>XMLHttpRequest</a:t>
            </a:r>
            <a:r>
              <a:rPr lang="en-IN" sz="4000" dirty="0"/>
              <a:t> object to it.</a:t>
            </a:r>
          </a:p>
          <a:p>
            <a:pPr marL="0" indent="0">
              <a:buNone/>
            </a:pPr>
            <a:r>
              <a:rPr lang="en-IN" sz="4000" dirty="0"/>
              <a:t>var request = new </a:t>
            </a:r>
            <a:r>
              <a:rPr lang="en-IN" sz="4000" dirty="0" err="1"/>
              <a:t>XMLHttpRequest</a:t>
            </a:r>
            <a:r>
              <a:rPr lang="en-IN" sz="4000" dirty="0"/>
              <a:t>()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// Open a new connection, using the GET request on the URL endpoint</a:t>
            </a:r>
          </a:p>
          <a:p>
            <a:pPr marL="0" indent="0">
              <a:buNone/>
            </a:pPr>
            <a:r>
              <a:rPr lang="en-IN" sz="4000" dirty="0" err="1"/>
              <a:t>request.open</a:t>
            </a:r>
            <a:r>
              <a:rPr lang="en-IN" sz="4000" dirty="0"/>
              <a:t>('GET', '</a:t>
            </a:r>
            <a:r>
              <a:rPr lang="en-IN" sz="4000" dirty="0">
                <a:hlinkClick r:id="rId2"/>
              </a:rPr>
              <a:t>https://restcountries.eu/rest/v2/all</a:t>
            </a:r>
            <a:r>
              <a:rPr lang="en-IN" sz="4000" dirty="0"/>
              <a:t>', true)</a:t>
            </a:r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554E25-36D7-44EC-AFE7-7D26C75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scripts.js</a:t>
            </a:r>
          </a:p>
        </p:txBody>
      </p:sp>
    </p:spTree>
    <p:extLst>
      <p:ext uri="{BB962C8B-B14F-4D97-AF65-F5344CB8AC3E}">
        <p14:creationId xmlns:p14="http://schemas.microsoft.com/office/powerpoint/2010/main" val="34297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D90-36AA-49FF-AB77-F37932CB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42F4-51DE-4A10-BC1B-8F2008A4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var m1 = 10;</a:t>
            </a:r>
          </a:p>
          <a:p>
            <a:pPr marL="0" indent="0">
              <a:buNone/>
            </a:pPr>
            <a:r>
              <a:rPr lang="en-IN" dirty="0"/>
              <a:t>m1 = 20;</a:t>
            </a:r>
          </a:p>
          <a:p>
            <a:pPr marL="0" indent="0">
              <a:buNone/>
            </a:pPr>
            <a:r>
              <a:rPr lang="en-IN" dirty="0"/>
              <a:t>console.log(m1);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63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554E25-36D7-44EC-AFE7-7D26C75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scripts.js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2D2A8-BB0E-414F-8B6C-3FAEF2197685}"/>
              </a:ext>
            </a:extLst>
          </p:cNvPr>
          <p:cNvSpPr/>
          <p:nvPr/>
        </p:nvSpPr>
        <p:spPr>
          <a:xfrm>
            <a:off x="1126671" y="2012851"/>
            <a:ext cx="10227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err="1"/>
              <a:t>request.onload</a:t>
            </a:r>
            <a:r>
              <a:rPr lang="en-IN" sz="3600" dirty="0"/>
              <a:t> = function() {</a:t>
            </a:r>
          </a:p>
          <a:p>
            <a:r>
              <a:rPr lang="en-IN" sz="3600" dirty="0"/>
              <a:t>  // Begin accessing JSON data here</a:t>
            </a:r>
          </a:p>
          <a:p>
            <a:r>
              <a:rPr lang="en-IN" sz="3600" dirty="0"/>
              <a:t>var data = </a:t>
            </a:r>
            <a:r>
              <a:rPr lang="en-IN" sz="3600" dirty="0" err="1"/>
              <a:t>JSON.parse</a:t>
            </a:r>
            <a:r>
              <a:rPr lang="en-IN" sz="3600" dirty="0"/>
              <a:t>(</a:t>
            </a:r>
            <a:r>
              <a:rPr lang="en-IN" sz="3600" dirty="0" err="1"/>
              <a:t>this.response</a:t>
            </a:r>
            <a:r>
              <a:rPr lang="en-IN" sz="3600" dirty="0"/>
              <a:t>)</a:t>
            </a:r>
          </a:p>
          <a:p>
            <a:r>
              <a:rPr lang="en-IN" sz="3600" dirty="0"/>
              <a:t>console.log(data)</a:t>
            </a:r>
          </a:p>
          <a:p>
            <a:r>
              <a:rPr lang="en-IN" sz="3600" dirty="0"/>
              <a:t>}</a:t>
            </a:r>
          </a:p>
          <a:p>
            <a:endParaRPr lang="en-IN" sz="3600" dirty="0"/>
          </a:p>
          <a:p>
            <a:r>
              <a:rPr lang="en-IN" sz="3600" dirty="0"/>
              <a:t>// Send request</a:t>
            </a:r>
          </a:p>
          <a:p>
            <a:r>
              <a:rPr lang="en-IN" sz="3600" dirty="0" err="1"/>
              <a:t>request.send</a:t>
            </a:r>
            <a:r>
              <a:rPr lang="en-IN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941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9FC-80B2-44A1-A6C6-0E14D490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B62C-3E42-4FAC-A8D0-039B65D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What is the difference between window, screen, and document in </a:t>
            </a:r>
            <a:r>
              <a:rPr lang="en-IN" dirty="0" err="1"/>
              <a:t>Javascript</a:t>
            </a:r>
            <a:r>
              <a:rPr lang="en-IN" dirty="0"/>
              <a:t>?</a:t>
            </a:r>
          </a:p>
          <a:p>
            <a:r>
              <a:rPr lang="en-IN" dirty="0"/>
              <a:t>JSON task </a:t>
            </a:r>
          </a:p>
          <a:p>
            <a:pPr lvl="1"/>
            <a:r>
              <a:rPr lang="en-IN" dirty="0">
                <a:hlinkClick r:id="rId2"/>
              </a:rPr>
              <a:t>https://medium.com/@reach2arunprakash/guvi-zen-code-sprint-javascript-practice-problems-in-json-objects-and-list-49ac3356a8a5</a:t>
            </a:r>
            <a:endParaRPr lang="en-IN" dirty="0"/>
          </a:p>
          <a:p>
            <a:r>
              <a:rPr lang="en-IN" dirty="0" err="1"/>
              <a:t>Whatss</a:t>
            </a:r>
            <a:r>
              <a:rPr lang="en-IN" dirty="0"/>
              <a:t> the output and explain why ?</a:t>
            </a:r>
          </a:p>
          <a:p>
            <a:pPr marL="457200" lvl="1" indent="0">
              <a:buNone/>
            </a:pPr>
            <a:r>
              <a:rPr lang="en-IN" dirty="0"/>
              <a:t>a = [0,1,2,,4,5];</a:t>
            </a:r>
          </a:p>
          <a:p>
            <a:pPr marL="457200" lvl="1" indent="0">
              <a:buNone/>
            </a:pPr>
            <a:r>
              <a:rPr lang="en-IN" dirty="0"/>
              <a:t>console.log(a[3]);</a:t>
            </a:r>
          </a:p>
          <a:p>
            <a:r>
              <a:rPr lang="en-IN" dirty="0"/>
              <a:t>Try the </a:t>
            </a:r>
            <a:r>
              <a:rPr lang="en-IN" dirty="0" err="1"/>
              <a:t>restcounties</a:t>
            </a:r>
            <a:r>
              <a:rPr lang="en-IN" dirty="0"/>
              <a:t> example </a:t>
            </a:r>
          </a:p>
          <a:p>
            <a:pPr lvl="1"/>
            <a:r>
              <a:rPr lang="en-IN" dirty="0"/>
              <a:t>Extract and print the flag for every country in console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56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Hoisting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2883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BF15-A1AF-4297-BF3B-A3CE768A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34"/>
            <a:ext cx="10744200" cy="24368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200" b="1" dirty="0"/>
              <a:t>Only “Variables” </a:t>
            </a:r>
            <a:r>
              <a:rPr lang="en-IN" sz="3200" dirty="0"/>
              <a:t>and “</a:t>
            </a:r>
            <a:r>
              <a:rPr lang="en-IN" sz="3200" b="1" dirty="0"/>
              <a:t>function” </a:t>
            </a:r>
            <a:r>
              <a:rPr lang="en-IN" sz="3200" dirty="0"/>
              <a:t>declarations are moved to the top of their scope before code execution.</a:t>
            </a:r>
          </a:p>
          <a:p>
            <a:pPr marL="0" indent="0" algn="ctr">
              <a:buNone/>
            </a:pPr>
            <a:endParaRPr lang="en-IN" sz="3200" dirty="0"/>
          </a:p>
          <a:p>
            <a:pPr marL="0" indent="0" algn="ctr">
              <a:buNone/>
            </a:pPr>
            <a:r>
              <a:rPr lang="en-IN" sz="3200" b="1" dirty="0">
                <a:solidFill>
                  <a:srgbClr val="FF0000"/>
                </a:solidFill>
              </a:rPr>
              <a:t>Properties </a:t>
            </a:r>
            <a:r>
              <a:rPr lang="en-IN" sz="3200" dirty="0"/>
              <a:t>are not hoisted</a:t>
            </a:r>
          </a:p>
          <a:p>
            <a:pPr marL="0" indent="0" algn="ctr">
              <a:buNone/>
            </a:pPr>
            <a:r>
              <a:rPr lang="en-IN" sz="3200" b="1" dirty="0"/>
              <a:t>Variables are hosted and not their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406C6-11F4-4E05-83C8-6F53064A8124}"/>
              </a:ext>
            </a:extLst>
          </p:cNvPr>
          <p:cNvSpPr/>
          <p:nvPr/>
        </p:nvSpPr>
        <p:spPr>
          <a:xfrm>
            <a:off x="219740" y="4392374"/>
            <a:ext cx="51000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 console.log(b); </a:t>
            </a:r>
          </a:p>
          <a:p>
            <a:r>
              <a:rPr lang="en-IN" sz="4400" dirty="0"/>
              <a:t> var b = 100;</a:t>
            </a:r>
          </a:p>
          <a:p>
            <a:r>
              <a:rPr lang="en-IN" sz="4400" dirty="0"/>
              <a:t> console.log(b); </a:t>
            </a:r>
          </a:p>
          <a:p>
            <a:endParaRPr lang="en-IN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A32BD-616D-49BF-B237-ADD5C1918C9C}"/>
              </a:ext>
            </a:extLst>
          </p:cNvPr>
          <p:cNvSpPr/>
          <p:nvPr/>
        </p:nvSpPr>
        <p:spPr>
          <a:xfrm>
            <a:off x="7091916" y="3924778"/>
            <a:ext cx="51000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var b = undefined;</a:t>
            </a:r>
          </a:p>
          <a:p>
            <a:r>
              <a:rPr lang="en-IN" sz="4400" dirty="0"/>
              <a:t>console.log(b); </a:t>
            </a:r>
          </a:p>
          <a:p>
            <a:r>
              <a:rPr lang="en-IN" sz="4400" dirty="0"/>
              <a:t>b = 100;</a:t>
            </a:r>
          </a:p>
          <a:p>
            <a:r>
              <a:rPr lang="en-IN" sz="4400" dirty="0"/>
              <a:t> console.log(b); </a:t>
            </a:r>
          </a:p>
          <a:p>
            <a:endParaRPr lang="en-IN" sz="4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9A73704-F3E3-4D7C-B927-CF9E93274F43}"/>
              </a:ext>
            </a:extLst>
          </p:cNvPr>
          <p:cNvSpPr/>
          <p:nvPr/>
        </p:nvSpPr>
        <p:spPr>
          <a:xfrm>
            <a:off x="4224670" y="5175469"/>
            <a:ext cx="2190307" cy="488246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5136C9-5D5A-4FCB-B467-562C1DB0A4E1}"/>
              </a:ext>
            </a:extLst>
          </p:cNvPr>
          <p:cNvSpPr txBox="1">
            <a:spLocks/>
          </p:cNvSpPr>
          <p:nvPr/>
        </p:nvSpPr>
        <p:spPr>
          <a:xfrm>
            <a:off x="1001142" y="-279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6104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73F24-3A89-4C04-A453-C21DE4E7C4FD}"/>
              </a:ext>
            </a:extLst>
          </p:cNvPr>
          <p:cNvSpPr/>
          <p:nvPr/>
        </p:nvSpPr>
        <p:spPr>
          <a:xfrm>
            <a:off x="721360" y="111664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function hoist() {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a,b</a:t>
            </a:r>
            <a:r>
              <a:rPr lang="en-IN" sz="3200" dirty="0"/>
              <a:t>);</a:t>
            </a:r>
          </a:p>
          <a:p>
            <a:r>
              <a:rPr lang="en-IN" sz="3200" dirty="0"/>
              <a:t>  a = 20;</a:t>
            </a:r>
          </a:p>
          <a:p>
            <a:r>
              <a:rPr lang="en-IN" sz="3200" dirty="0"/>
              <a:t>  var b = 100;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a,b</a:t>
            </a:r>
            <a:r>
              <a:rPr lang="en-IN" sz="3200" dirty="0"/>
              <a:t>); </a:t>
            </a:r>
          </a:p>
          <a:p>
            <a:r>
              <a:rPr lang="en-IN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30FF7-CB89-4659-A9C9-86CD46233E63}"/>
              </a:ext>
            </a:extLst>
          </p:cNvPr>
          <p:cNvSpPr/>
          <p:nvPr/>
        </p:nvSpPr>
        <p:spPr>
          <a:xfrm>
            <a:off x="4230370" y="434484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/>
          </a:p>
          <a:p>
            <a:r>
              <a:rPr lang="en-IN" sz="2800" dirty="0"/>
              <a:t>hoist();</a:t>
            </a:r>
          </a:p>
          <a:p>
            <a:r>
              <a:rPr lang="en-IN" sz="2800" dirty="0"/>
              <a:t>console.log(a);</a:t>
            </a:r>
          </a:p>
          <a:p>
            <a:r>
              <a:rPr lang="en-IN" sz="2800" dirty="0"/>
              <a:t>console.log(</a:t>
            </a:r>
            <a:r>
              <a:rPr lang="en-IN" sz="2800" dirty="0" err="1"/>
              <a:t>window.a</a:t>
            </a:r>
            <a:r>
              <a:rPr lang="en-IN" sz="2800" dirty="0"/>
              <a:t>);</a:t>
            </a:r>
          </a:p>
          <a:p>
            <a:r>
              <a:rPr lang="en-IN" sz="2800" dirty="0"/>
              <a:t>console.log(b);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871F84-F73E-4AB2-A765-9F27C92FFE31}"/>
              </a:ext>
            </a:extLst>
          </p:cNvPr>
          <p:cNvSpPr txBox="1">
            <a:spLocks/>
          </p:cNvSpPr>
          <p:nvPr/>
        </p:nvSpPr>
        <p:spPr>
          <a:xfrm>
            <a:off x="1001142" y="-279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Hoisting twisted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72E17-FCE8-4AF8-AF5F-B7E5C41F7436}"/>
              </a:ext>
            </a:extLst>
          </p:cNvPr>
          <p:cNvSpPr/>
          <p:nvPr/>
        </p:nvSpPr>
        <p:spPr>
          <a:xfrm>
            <a:off x="6817360" y="90061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function hoist() {</a:t>
            </a:r>
          </a:p>
          <a:p>
            <a:r>
              <a:rPr lang="en-IN" sz="3200" dirty="0"/>
              <a:t>   var b = undefined;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a,b</a:t>
            </a:r>
            <a:r>
              <a:rPr lang="en-IN" sz="3200" dirty="0"/>
              <a:t>);</a:t>
            </a:r>
          </a:p>
          <a:p>
            <a:r>
              <a:rPr lang="en-IN" sz="3200" dirty="0"/>
              <a:t>  </a:t>
            </a:r>
            <a:r>
              <a:rPr lang="en-IN" sz="3200" dirty="0" err="1"/>
              <a:t>window.a</a:t>
            </a:r>
            <a:r>
              <a:rPr lang="en-IN" sz="3200" dirty="0"/>
              <a:t> = 20;</a:t>
            </a:r>
          </a:p>
          <a:p>
            <a:r>
              <a:rPr lang="en-IN" sz="3200" dirty="0"/>
              <a:t>  b = 100;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a,b</a:t>
            </a:r>
            <a:r>
              <a:rPr lang="en-IN" sz="3200" dirty="0"/>
              <a:t>); </a:t>
            </a:r>
          </a:p>
          <a:p>
            <a:r>
              <a:rPr lang="en-IN" sz="3200" dirty="0"/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0DFDCB-203F-43E6-9C93-B4BC3CF35063}"/>
              </a:ext>
            </a:extLst>
          </p:cNvPr>
          <p:cNvSpPr/>
          <p:nvPr/>
        </p:nvSpPr>
        <p:spPr>
          <a:xfrm>
            <a:off x="4487560" y="2144832"/>
            <a:ext cx="2190307" cy="488246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73F24-3A89-4C04-A453-C21DE4E7C4FD}"/>
              </a:ext>
            </a:extLst>
          </p:cNvPr>
          <p:cNvSpPr/>
          <p:nvPr/>
        </p:nvSpPr>
        <p:spPr>
          <a:xfrm>
            <a:off x="721360" y="111664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function hoist() {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a,b</a:t>
            </a:r>
            <a:r>
              <a:rPr lang="en-IN" sz="3200" dirty="0"/>
              <a:t>);</a:t>
            </a:r>
          </a:p>
          <a:p>
            <a:r>
              <a:rPr lang="en-IN" sz="3200" dirty="0"/>
              <a:t>  a = 20;</a:t>
            </a:r>
          </a:p>
          <a:p>
            <a:r>
              <a:rPr lang="en-IN" sz="3200" dirty="0"/>
              <a:t>  var b = 100;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a,b</a:t>
            </a:r>
            <a:r>
              <a:rPr lang="en-IN" sz="3200" dirty="0"/>
              <a:t>); </a:t>
            </a:r>
          </a:p>
          <a:p>
            <a:r>
              <a:rPr lang="en-IN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30FF7-CB89-4659-A9C9-86CD46233E63}"/>
              </a:ext>
            </a:extLst>
          </p:cNvPr>
          <p:cNvSpPr/>
          <p:nvPr/>
        </p:nvSpPr>
        <p:spPr>
          <a:xfrm>
            <a:off x="721360" y="373157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/>
          </a:p>
          <a:p>
            <a:r>
              <a:rPr lang="en-IN" sz="2800" dirty="0"/>
              <a:t>hoist();</a:t>
            </a:r>
          </a:p>
          <a:p>
            <a:r>
              <a:rPr lang="en-IN" sz="2800" dirty="0"/>
              <a:t>console.log(a);</a:t>
            </a:r>
          </a:p>
          <a:p>
            <a:r>
              <a:rPr lang="en-IN" sz="2800" dirty="0"/>
              <a:t>console.log(</a:t>
            </a:r>
            <a:r>
              <a:rPr lang="en-IN" sz="2800" dirty="0" err="1"/>
              <a:t>window.a</a:t>
            </a:r>
            <a:r>
              <a:rPr lang="en-IN" sz="2800" dirty="0"/>
              <a:t>);</a:t>
            </a:r>
          </a:p>
          <a:p>
            <a:r>
              <a:rPr lang="en-IN" sz="2800" dirty="0"/>
              <a:t>console.log(b);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3F7FD-FA5C-4B4C-A888-CA4C5AF08D2F}"/>
              </a:ext>
            </a:extLst>
          </p:cNvPr>
          <p:cNvSpPr/>
          <p:nvPr/>
        </p:nvSpPr>
        <p:spPr>
          <a:xfrm>
            <a:off x="4531360" y="1116647"/>
            <a:ext cx="7660640" cy="2062103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dirty="0"/>
              <a:t>//  b is hoisted , a becomes window property.</a:t>
            </a:r>
          </a:p>
          <a:p>
            <a:r>
              <a:rPr lang="en-IN" sz="3200" dirty="0"/>
              <a:t>Hence u will get </a:t>
            </a:r>
            <a:r>
              <a:rPr lang="en-IN" sz="3200" b="1" dirty="0"/>
              <a:t>ref err </a:t>
            </a:r>
            <a:r>
              <a:rPr lang="en-IN" sz="3200" dirty="0"/>
              <a:t>for a till the code in line3 is executed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49134-F8FF-4D1B-BF61-2285F868D66F}"/>
              </a:ext>
            </a:extLst>
          </p:cNvPr>
          <p:cNvSpPr/>
          <p:nvPr/>
        </p:nvSpPr>
        <p:spPr>
          <a:xfrm>
            <a:off x="4663440" y="3992654"/>
            <a:ext cx="7660640" cy="2062103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dirty="0"/>
              <a:t>//  b is hoisted within the function scope hence you will get a ref err outside the function , a becomes window property.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871F84-F73E-4AB2-A765-9F27C92FFE31}"/>
              </a:ext>
            </a:extLst>
          </p:cNvPr>
          <p:cNvSpPr txBox="1">
            <a:spLocks/>
          </p:cNvSpPr>
          <p:nvPr/>
        </p:nvSpPr>
        <p:spPr>
          <a:xfrm>
            <a:off x="1001142" y="-279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Hoisting twisted</a:t>
            </a:r>
          </a:p>
        </p:txBody>
      </p:sp>
    </p:spTree>
    <p:extLst>
      <p:ext uri="{BB962C8B-B14F-4D97-AF65-F5344CB8AC3E}">
        <p14:creationId xmlns:p14="http://schemas.microsoft.com/office/powerpoint/2010/main" val="18283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2E16-AE98-4BF3-B466-4CFAECF1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Strict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AB56-3F48-4003-869C-4BB040E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'use strict’;</a:t>
            </a:r>
          </a:p>
          <a:p>
            <a:pPr marL="0" indent="0">
              <a:buNone/>
            </a:pPr>
            <a:r>
              <a:rPr lang="en-IN" dirty="0"/>
              <a:t>      // OR</a:t>
            </a:r>
          </a:p>
          <a:p>
            <a:r>
              <a:rPr lang="en-IN" dirty="0"/>
              <a:t>"use strict";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FC2B4-1E8C-422E-B61D-6F4FC4E0D6CF}"/>
              </a:ext>
            </a:extLst>
          </p:cNvPr>
          <p:cNvSpPr/>
          <p:nvPr/>
        </p:nvSpPr>
        <p:spPr>
          <a:xfrm>
            <a:off x="4094510" y="2575004"/>
            <a:ext cx="51000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'use strict’; </a:t>
            </a:r>
          </a:p>
          <a:p>
            <a:r>
              <a:rPr lang="en-IN" sz="4400" dirty="0"/>
              <a:t>console.log(b); </a:t>
            </a:r>
          </a:p>
          <a:p>
            <a:r>
              <a:rPr lang="en-IN" sz="4400" dirty="0"/>
              <a:t>var b = 100;</a:t>
            </a:r>
          </a:p>
          <a:p>
            <a:r>
              <a:rPr lang="en-IN" sz="4400" dirty="0"/>
              <a:t>console.log(b); </a:t>
            </a:r>
          </a:p>
          <a:p>
            <a:endParaRPr lang="en-IN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E839-D732-4D0A-B6AE-8B5DCB5740DE}"/>
              </a:ext>
            </a:extLst>
          </p:cNvPr>
          <p:cNvSpPr/>
          <p:nvPr/>
        </p:nvSpPr>
        <p:spPr>
          <a:xfrm>
            <a:off x="1240405" y="5685333"/>
            <a:ext cx="102397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/>
              <a:t>Output: </a:t>
            </a:r>
            <a:r>
              <a:rPr lang="en-IN" sz="4800" dirty="0" err="1"/>
              <a:t>ReferenceError</a:t>
            </a:r>
            <a:r>
              <a:rPr lang="en-IN" sz="4800" dirty="0"/>
              <a:t>: b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2206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848-B73B-4C14-9F03-B92849F1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ES6  - let &amp; </a:t>
            </a:r>
            <a:r>
              <a:rPr lang="en-IN" b="1" dirty="0" err="1"/>
              <a:t>const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2BD2-FE22-4002-9AF2-16042FBF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>
            <a:noAutofit/>
          </a:bodyPr>
          <a:lstStyle/>
          <a:p>
            <a:r>
              <a:rPr lang="en-IN" sz="2400" b="1" dirty="0"/>
              <a:t>Let &amp; </a:t>
            </a:r>
            <a:r>
              <a:rPr lang="en-IN" sz="2400" b="1" dirty="0" err="1"/>
              <a:t>const</a:t>
            </a:r>
            <a:r>
              <a:rPr lang="en-IN" sz="2400" dirty="0"/>
              <a:t> are </a:t>
            </a:r>
            <a:r>
              <a:rPr lang="en-IN" sz="2400" b="1" dirty="0"/>
              <a:t>block scoped </a:t>
            </a:r>
            <a:r>
              <a:rPr lang="en-IN" sz="2400" dirty="0"/>
              <a:t>and not function scoped</a:t>
            </a:r>
          </a:p>
          <a:p>
            <a:r>
              <a:rPr lang="en-IN" sz="2400" dirty="0" err="1"/>
              <a:t>const</a:t>
            </a:r>
            <a:r>
              <a:rPr lang="en-IN" sz="2400" dirty="0"/>
              <a:t> is immutable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44FB3-B2ED-4DF5-87CE-CA9C16BA0A50}"/>
              </a:ext>
            </a:extLst>
          </p:cNvPr>
          <p:cNvSpPr/>
          <p:nvPr/>
        </p:nvSpPr>
        <p:spPr>
          <a:xfrm>
            <a:off x="4094510" y="2895044"/>
            <a:ext cx="51000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strike="dblStrike" dirty="0">
                <a:solidFill>
                  <a:srgbClr val="FF0000"/>
                </a:solidFill>
              </a:rPr>
              <a:t>'use strict’; </a:t>
            </a:r>
          </a:p>
          <a:p>
            <a:r>
              <a:rPr lang="en-IN" sz="4400" dirty="0"/>
              <a:t>console.log(b); </a:t>
            </a:r>
          </a:p>
          <a:p>
            <a:r>
              <a:rPr lang="en-IN" sz="4400" dirty="0"/>
              <a:t>let b = 100;</a:t>
            </a:r>
          </a:p>
          <a:p>
            <a:r>
              <a:rPr lang="en-IN" sz="4400" dirty="0"/>
              <a:t>console.log(b); </a:t>
            </a:r>
          </a:p>
          <a:p>
            <a:endParaRPr lang="en-IN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1118-0EEB-40E0-965F-CD25DE4EEE0D}"/>
              </a:ext>
            </a:extLst>
          </p:cNvPr>
          <p:cNvSpPr/>
          <p:nvPr/>
        </p:nvSpPr>
        <p:spPr>
          <a:xfrm>
            <a:off x="1240405" y="5685333"/>
            <a:ext cx="102397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/>
              <a:t>Output: </a:t>
            </a:r>
            <a:r>
              <a:rPr lang="en-IN" sz="4800" dirty="0" err="1"/>
              <a:t>ReferenceError</a:t>
            </a:r>
            <a:r>
              <a:rPr lang="en-IN" sz="4800" dirty="0"/>
              <a:t>: b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6250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Object Comparison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04750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137B-C667-4C68-BCDB-FF3DFA75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Comparision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5C2E-486E-4F30-A3BD-174219CF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1448435"/>
            <a:ext cx="6899910" cy="4351338"/>
          </a:xfrm>
        </p:spPr>
        <p:txBody>
          <a:bodyPr/>
          <a:lstStyle/>
          <a:p>
            <a:r>
              <a:rPr lang="en-IN" dirty="0"/>
              <a:t>== vs ===</a:t>
            </a:r>
          </a:p>
          <a:p>
            <a:pPr lvl="1"/>
            <a:r>
              <a:rPr lang="en-IN" dirty="0"/>
              <a:t>2 == ‘2’ </a:t>
            </a:r>
            <a:r>
              <a:rPr lang="en-IN" dirty="0">
                <a:sym typeface="Wingdings" panose="05000000000000000000" pitchFamily="2" charset="2"/>
              </a:rPr>
              <a:t> true //checks only for value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2 === ‘2’  false // checks for the datatype also</a:t>
            </a:r>
            <a:endParaRPr lang="en-IN" dirty="0"/>
          </a:p>
          <a:p>
            <a:r>
              <a:rPr lang="en-IN" dirty="0"/>
              <a:t>Comparing objects</a:t>
            </a:r>
          </a:p>
          <a:p>
            <a:pPr lvl="1"/>
            <a:r>
              <a:rPr lang="en-IN" dirty="0"/>
              <a:t>You </a:t>
            </a:r>
            <a:r>
              <a:rPr lang="en-IN" b="1" dirty="0"/>
              <a:t>can’t</a:t>
            </a:r>
            <a:r>
              <a:rPr lang="en-IN" dirty="0"/>
              <a:t> compare objects</a:t>
            </a:r>
          </a:p>
          <a:p>
            <a:pPr lvl="1"/>
            <a:r>
              <a:rPr lang="en-IN" dirty="0" err="1"/>
              <a:t>Stringfy</a:t>
            </a:r>
            <a:r>
              <a:rPr lang="en-IN" dirty="0"/>
              <a:t> and compare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E5A41-A1F7-4464-8AA9-2C34E6F7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57" y="147774"/>
            <a:ext cx="6622357" cy="4793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69298-A871-4A82-9750-43EFBE6B6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1" y="5306039"/>
            <a:ext cx="10367098" cy="15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D90-36AA-49FF-AB77-F37932CB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42F4-51DE-4A10-BC1B-8F2008A4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65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function f()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var m1 = 10;</a:t>
            </a:r>
          </a:p>
          <a:p>
            <a:pPr marL="0" indent="0">
              <a:buNone/>
            </a:pPr>
            <a:r>
              <a:rPr lang="en-IN" dirty="0"/>
              <a:t>var m2 = 10;</a:t>
            </a:r>
          </a:p>
          <a:p>
            <a:pPr marL="0" indent="0">
              <a:buNone/>
            </a:pPr>
            <a:r>
              <a:rPr lang="en-IN" dirty="0"/>
              <a:t>if(m1==m1)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console.log("Equal");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console.log("Not Equal");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66FB4C-2F78-4BE2-A790-ADD1E961E9D1}"/>
              </a:ext>
            </a:extLst>
          </p:cNvPr>
          <p:cNvSpPr txBox="1">
            <a:spLocks/>
          </p:cNvSpPr>
          <p:nvPr/>
        </p:nvSpPr>
        <p:spPr>
          <a:xfrm>
            <a:off x="4385441" y="1578631"/>
            <a:ext cx="29665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function f()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var m1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var m2 = "10";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if(m1==m2)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console.log("Equal");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console.log("Not Equal");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CA51AA-EC8F-4C05-938C-E55E48F4C237}"/>
              </a:ext>
            </a:extLst>
          </p:cNvPr>
          <p:cNvSpPr txBox="1">
            <a:spLocks/>
          </p:cNvSpPr>
          <p:nvPr/>
        </p:nvSpPr>
        <p:spPr>
          <a:xfrm>
            <a:off x="7869620" y="1394700"/>
            <a:ext cx="29665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function f()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var m1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var m2 = "10";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if(m1===m2)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console.log("Equal");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console.log("Not Equal");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54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890E-E085-4138-977A-A342DDE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8F21-86F5-471C-9B90-F63745E3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compare two JSON have the same properties without order?</a:t>
            </a:r>
          </a:p>
          <a:p>
            <a:pPr lvl="1"/>
            <a:r>
              <a:rPr lang="en-IN" dirty="0"/>
              <a:t>var obj1 = {"</a:t>
            </a:r>
            <a:r>
              <a:rPr lang="en-IN" dirty="0" err="1"/>
              <a:t>name":"GUVI","class":"FS</a:t>
            </a:r>
            <a:r>
              <a:rPr lang="en-IN" dirty="0"/>
              <a:t>"};</a:t>
            </a:r>
          </a:p>
          <a:p>
            <a:pPr lvl="1"/>
            <a:r>
              <a:rPr lang="en-IN" dirty="0"/>
              <a:t>var obj2 = {"</a:t>
            </a:r>
            <a:r>
              <a:rPr lang="en-IN" dirty="0" err="1"/>
              <a:t>class":"FS","name":"GUVI</a:t>
            </a:r>
            <a:r>
              <a:rPr lang="en-IN" dirty="0"/>
              <a:t>"};</a:t>
            </a:r>
          </a:p>
          <a:p>
            <a:r>
              <a:rPr lang="en-IN" dirty="0"/>
              <a:t>Why Objects are copied &amp; compared by reference ?</a:t>
            </a:r>
          </a:p>
        </p:txBody>
      </p:sp>
    </p:spTree>
    <p:extLst>
      <p:ext uri="{BB962C8B-B14F-4D97-AF65-F5344CB8AC3E}">
        <p14:creationId xmlns:p14="http://schemas.microsoft.com/office/powerpoint/2010/main" val="13182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functions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222612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C8316E-364C-41E9-9CBD-3F7707C4BA55}"/>
              </a:ext>
            </a:extLst>
          </p:cNvPr>
          <p:cNvSpPr/>
          <p:nvPr/>
        </p:nvSpPr>
        <p:spPr>
          <a:xfrm>
            <a:off x="670560" y="1902381"/>
            <a:ext cx="37071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function </a:t>
            </a:r>
            <a:r>
              <a:rPr lang="en-IN" sz="2800" dirty="0" err="1"/>
              <a:t>myfun</a:t>
            </a:r>
            <a:r>
              <a:rPr lang="en-IN" sz="2800" dirty="0"/>
              <a:t>(</a:t>
            </a:r>
            <a:r>
              <a:rPr lang="en-IN" sz="2800" dirty="0" err="1"/>
              <a:t>a,b</a:t>
            </a:r>
            <a:r>
              <a:rPr lang="en-IN" sz="2800" dirty="0"/>
              <a:t>) {</a:t>
            </a:r>
          </a:p>
          <a:p>
            <a:r>
              <a:rPr lang="en-IN" sz="2800" dirty="0"/>
              <a:t>  console.log("hi");</a:t>
            </a:r>
          </a:p>
          <a:p>
            <a:r>
              <a:rPr lang="en-IN" sz="2800" dirty="0"/>
              <a:t>  if(a==10)</a:t>
            </a:r>
          </a:p>
          <a:p>
            <a:r>
              <a:rPr lang="en-IN" sz="2800" dirty="0"/>
              <a:t>  {</a:t>
            </a:r>
          </a:p>
          <a:p>
            <a:r>
              <a:rPr lang="en-IN" sz="2800" dirty="0"/>
              <a:t>    return a-b;</a:t>
            </a:r>
          </a:p>
          <a:p>
            <a:r>
              <a:rPr lang="en-IN" sz="2800" dirty="0"/>
              <a:t>  }</a:t>
            </a:r>
          </a:p>
          <a:p>
            <a:r>
              <a:rPr lang="en-IN" sz="2800" dirty="0"/>
              <a:t>  console.log( a + b ); </a:t>
            </a:r>
          </a:p>
          <a:p>
            <a:r>
              <a:rPr lang="en-IN" sz="2800" dirty="0"/>
              <a:t>  return </a:t>
            </a:r>
            <a:r>
              <a:rPr lang="en-IN" sz="2800" dirty="0" err="1"/>
              <a:t>a+b</a:t>
            </a:r>
            <a:r>
              <a:rPr lang="en-IN" sz="2800" dirty="0"/>
              <a:t>;</a:t>
            </a:r>
          </a:p>
          <a:p>
            <a:r>
              <a:rPr lang="en-IN" sz="2800" dirty="0"/>
              <a:t>  console.log("hello");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19704-5F97-43E1-BC8D-24850294DA55}"/>
              </a:ext>
            </a:extLst>
          </p:cNvPr>
          <p:cNvSpPr txBox="1"/>
          <p:nvPr/>
        </p:nvSpPr>
        <p:spPr>
          <a:xfrm>
            <a:off x="6697980" y="2640330"/>
            <a:ext cx="5326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What's the output??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E1DEE2-072F-4022-86FE-ED4F406A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Basics -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B4F7-2411-4692-958A-5DAF7D956BAD}"/>
              </a:ext>
            </a:extLst>
          </p:cNvPr>
          <p:cNvSpPr/>
          <p:nvPr/>
        </p:nvSpPr>
        <p:spPr>
          <a:xfrm>
            <a:off x="6697980" y="309011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3200" dirty="0"/>
          </a:p>
          <a:p>
            <a:r>
              <a:rPr lang="en-IN" sz="3200" dirty="0"/>
              <a:t> a1 = </a:t>
            </a:r>
            <a:r>
              <a:rPr lang="en-IN" sz="3200" dirty="0" err="1"/>
              <a:t>myfun</a:t>
            </a:r>
            <a:r>
              <a:rPr lang="en-IN" sz="3200" dirty="0"/>
              <a:t>(10,20);</a:t>
            </a:r>
          </a:p>
          <a:p>
            <a:r>
              <a:rPr lang="en-IN" sz="3200" dirty="0"/>
              <a:t> console.log( a1 ); </a:t>
            </a:r>
          </a:p>
          <a:p>
            <a:endParaRPr lang="en-IN" sz="3200" dirty="0"/>
          </a:p>
          <a:p>
            <a:r>
              <a:rPr lang="en-IN" sz="3200" dirty="0"/>
              <a:t> b1 = </a:t>
            </a:r>
            <a:r>
              <a:rPr lang="en-IN" sz="3200" dirty="0" err="1"/>
              <a:t>myfun</a:t>
            </a:r>
            <a:r>
              <a:rPr lang="en-IN" sz="3200" dirty="0"/>
              <a:t>(20,10);</a:t>
            </a:r>
          </a:p>
          <a:p>
            <a:r>
              <a:rPr lang="en-IN" sz="3200" dirty="0"/>
              <a:t> console.log( b1 ); </a:t>
            </a:r>
          </a:p>
        </p:txBody>
      </p:sp>
    </p:spTree>
    <p:extLst>
      <p:ext uri="{BB962C8B-B14F-4D97-AF65-F5344CB8AC3E}">
        <p14:creationId xmlns:p14="http://schemas.microsoft.com/office/powerpoint/2010/main" val="27962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42F4-51DE-4A10-BC1B-8F2008A4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5" y="134198"/>
            <a:ext cx="6897414" cy="6723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/>
              <a:t>var m1 = 10;</a:t>
            </a:r>
          </a:p>
          <a:p>
            <a:pPr marL="0" indent="0">
              <a:buNone/>
            </a:pPr>
            <a:r>
              <a:rPr lang="en-IN" sz="3200" dirty="0"/>
              <a:t>m1 = 20;</a:t>
            </a:r>
          </a:p>
          <a:p>
            <a:pPr marL="0" indent="0">
              <a:buNone/>
            </a:pPr>
            <a:r>
              <a:rPr lang="en-IN" sz="3200" dirty="0"/>
              <a:t>function f1(m1)</a:t>
            </a:r>
          </a:p>
          <a:p>
            <a:pPr marL="0" indent="0">
              <a:buNone/>
            </a:pPr>
            <a:r>
              <a:rPr lang="en-IN" sz="3200" dirty="0"/>
              <a:t>{</a:t>
            </a:r>
          </a:p>
          <a:p>
            <a:pPr marL="457200" lvl="1" indent="0">
              <a:buNone/>
            </a:pPr>
            <a:r>
              <a:rPr lang="en-IN" dirty="0"/>
              <a:t>If(m1 == 10)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 m1 = 20;</a:t>
            </a:r>
          </a:p>
          <a:p>
            <a:pPr marL="457200" lvl="1" indent="0">
              <a:buNone/>
            </a:pPr>
            <a:r>
              <a:rPr lang="en-IN" dirty="0"/>
              <a:t>   return 30;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If(m1 == 11)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 return;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return 30;</a:t>
            </a:r>
          </a:p>
          <a:p>
            <a:pPr marL="457200" lvl="1" indent="0">
              <a:buNone/>
            </a:pPr>
            <a:r>
              <a:rPr lang="en-IN" dirty="0"/>
              <a:t>console.log(m1);</a:t>
            </a:r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105BF-7D93-46B5-9CCE-F69E06DB2A06}"/>
              </a:ext>
            </a:extLst>
          </p:cNvPr>
          <p:cNvSpPr/>
          <p:nvPr/>
        </p:nvSpPr>
        <p:spPr>
          <a:xfrm>
            <a:off x="7283669" y="2311351"/>
            <a:ext cx="3770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 m1 = f1(10);</a:t>
            </a:r>
          </a:p>
          <a:p>
            <a:r>
              <a:rPr lang="en-IN" sz="3600" dirty="0"/>
              <a:t>Console.log(m1);</a:t>
            </a:r>
          </a:p>
          <a:p>
            <a:r>
              <a:rPr lang="en-IN" sz="3600" dirty="0"/>
              <a:t>m1 = f1(10);</a:t>
            </a:r>
          </a:p>
          <a:p>
            <a:r>
              <a:rPr lang="en-IN" sz="3600" dirty="0"/>
              <a:t>Console.log(m1);</a:t>
            </a:r>
          </a:p>
        </p:txBody>
      </p:sp>
    </p:spTree>
    <p:extLst>
      <p:ext uri="{BB962C8B-B14F-4D97-AF65-F5344CB8AC3E}">
        <p14:creationId xmlns:p14="http://schemas.microsoft.com/office/powerpoint/2010/main" val="37909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FCA71-B0C1-469E-97D4-4ECE4061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5D1D7-C892-46A7-9126-FB1EA5B4EDBF}"/>
              </a:ext>
            </a:extLst>
          </p:cNvPr>
          <p:cNvSpPr txBox="1"/>
          <p:nvPr/>
        </p:nvSpPr>
        <p:spPr>
          <a:xfrm>
            <a:off x="6583473" y="1997839"/>
            <a:ext cx="513589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2800" dirty="0"/>
              <a:t>Ignores additional parameters</a:t>
            </a:r>
          </a:p>
          <a:p>
            <a:r>
              <a:rPr lang="en-IN" sz="2800" dirty="0"/>
              <a:t>Fills undefined for missing params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FE63A-AEAE-4B2A-AD0E-84C80DC1D4A4}"/>
              </a:ext>
            </a:extLst>
          </p:cNvPr>
          <p:cNvSpPr txBox="1"/>
          <p:nvPr/>
        </p:nvSpPr>
        <p:spPr>
          <a:xfrm>
            <a:off x="6404888" y="3634740"/>
            <a:ext cx="524228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Because of this functions overloading is not possible in JS</a:t>
            </a:r>
          </a:p>
        </p:txBody>
      </p:sp>
    </p:spTree>
    <p:extLst>
      <p:ext uri="{BB962C8B-B14F-4D97-AF65-F5344CB8AC3E}">
        <p14:creationId xmlns:p14="http://schemas.microsoft.com/office/powerpoint/2010/main" val="11985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1DABD-806C-42B6-BCD5-C67B52ECC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" y="1121328"/>
            <a:ext cx="7091086" cy="4993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D9E4C-A4D9-42CB-8944-0A12A26A6A22}"/>
              </a:ext>
            </a:extLst>
          </p:cNvPr>
          <p:cNvSpPr txBox="1"/>
          <p:nvPr/>
        </p:nvSpPr>
        <p:spPr>
          <a:xfrm>
            <a:off x="8515350" y="3203903"/>
            <a:ext cx="2240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5034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3121C-4DE6-4D26-ACEF-57360687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1" y="1155609"/>
            <a:ext cx="10485942" cy="50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9676-F282-4932-8949-4E604B7B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Anonymous functions – Function Expressions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59587-AE60-4098-980B-B2B41865F0BD}"/>
              </a:ext>
            </a:extLst>
          </p:cNvPr>
          <p:cNvSpPr/>
          <p:nvPr/>
        </p:nvSpPr>
        <p:spPr>
          <a:xfrm>
            <a:off x="838200" y="1987034"/>
            <a:ext cx="10012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var square = function(number) { return number * number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0E2D6-9425-4179-ACC7-E78371472BBF}"/>
              </a:ext>
            </a:extLst>
          </p:cNvPr>
          <p:cNvSpPr/>
          <p:nvPr/>
        </p:nvSpPr>
        <p:spPr>
          <a:xfrm>
            <a:off x="4053840" y="2844225"/>
            <a:ext cx="1884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/>
              <a:t>square(4);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49CC6-F268-403E-ABB0-91BFB03B896B}"/>
              </a:ext>
            </a:extLst>
          </p:cNvPr>
          <p:cNvSpPr/>
          <p:nvPr/>
        </p:nvSpPr>
        <p:spPr>
          <a:xfrm>
            <a:off x="3480555" y="4286192"/>
            <a:ext cx="3516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Why anonymous?? </a:t>
            </a:r>
          </a:p>
        </p:txBody>
      </p:sp>
    </p:spTree>
    <p:extLst>
      <p:ext uri="{BB962C8B-B14F-4D97-AF65-F5344CB8AC3E}">
        <p14:creationId xmlns:p14="http://schemas.microsoft.com/office/powerpoint/2010/main" val="19658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9676-F282-4932-8949-4E604B7B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IIFE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59587-AE60-4098-980B-B2B41865F0BD}"/>
              </a:ext>
            </a:extLst>
          </p:cNvPr>
          <p:cNvSpPr/>
          <p:nvPr/>
        </p:nvSpPr>
        <p:spPr>
          <a:xfrm>
            <a:off x="838200" y="1910190"/>
            <a:ext cx="10662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(function(number) { return number * number })(4)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49CC6-F268-403E-ABB0-91BFB03B896B}"/>
              </a:ext>
            </a:extLst>
          </p:cNvPr>
          <p:cNvSpPr/>
          <p:nvPr/>
        </p:nvSpPr>
        <p:spPr>
          <a:xfrm>
            <a:off x="5123618" y="3545465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Only Once</a:t>
            </a:r>
          </a:p>
        </p:txBody>
      </p:sp>
    </p:spTree>
    <p:extLst>
      <p:ext uri="{BB962C8B-B14F-4D97-AF65-F5344CB8AC3E}">
        <p14:creationId xmlns:p14="http://schemas.microsoft.com/office/powerpoint/2010/main" val="33357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9676-F282-4932-8949-4E604B7B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Passing function to another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59587-AE60-4098-980B-B2B41865F0BD}"/>
              </a:ext>
            </a:extLst>
          </p:cNvPr>
          <p:cNvSpPr/>
          <p:nvPr/>
        </p:nvSpPr>
        <p:spPr>
          <a:xfrm>
            <a:off x="838200" y="1987034"/>
            <a:ext cx="1001293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var square = function(number) { return number * number }</a:t>
            </a:r>
          </a:p>
          <a:p>
            <a:endParaRPr lang="en-IN" sz="3200" dirty="0"/>
          </a:p>
          <a:p>
            <a:r>
              <a:rPr lang="en-IN" sz="3200" dirty="0"/>
              <a:t>function </a:t>
            </a:r>
            <a:r>
              <a:rPr lang="en-IN" sz="3200" dirty="0" err="1"/>
              <a:t>newf</a:t>
            </a:r>
            <a:r>
              <a:rPr lang="en-IN" sz="3200" dirty="0"/>
              <a:t>(a){</a:t>
            </a:r>
          </a:p>
          <a:p>
            <a:r>
              <a:rPr lang="en-IN" sz="3200" dirty="0"/>
              <a:t> a();</a:t>
            </a:r>
          </a:p>
          <a:p>
            <a:r>
              <a:rPr lang="en-IN" sz="3200" dirty="0"/>
              <a:t>}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0E2D6-9425-4179-ACC7-E78371472BBF}"/>
              </a:ext>
            </a:extLst>
          </p:cNvPr>
          <p:cNvSpPr/>
          <p:nvPr/>
        </p:nvSpPr>
        <p:spPr>
          <a:xfrm>
            <a:off x="838200" y="4798755"/>
            <a:ext cx="2514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/>
              <a:t>newf</a:t>
            </a:r>
            <a:r>
              <a:rPr lang="en-IN" sz="3200" dirty="0"/>
              <a:t>(square);</a:t>
            </a:r>
          </a:p>
        </p:txBody>
      </p:sp>
    </p:spTree>
    <p:extLst>
      <p:ext uri="{BB962C8B-B14F-4D97-AF65-F5344CB8AC3E}">
        <p14:creationId xmlns:p14="http://schemas.microsoft.com/office/powerpoint/2010/main" val="25541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D90-36AA-49FF-AB77-F37932CB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42F4-51DE-4A10-BC1B-8F2008A4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var m1 = 10;</a:t>
            </a:r>
          </a:p>
          <a:p>
            <a:pPr marL="0" indent="0">
              <a:buNone/>
            </a:pPr>
            <a:r>
              <a:rPr lang="en-IN" dirty="0"/>
              <a:t>var m2 = 10;</a:t>
            </a:r>
          </a:p>
          <a:p>
            <a:pPr marL="0" indent="0">
              <a:buNone/>
            </a:pPr>
            <a:r>
              <a:rPr lang="en-IN" dirty="0"/>
              <a:t>If(m1==m1)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console.log(“Equal”);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console.log(“Not Equal”);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430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518-2DFD-4D61-8369-417C4C4C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Mandatory Tasks - Zen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E053-7BE3-494D-B569-E1D8578A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 to git </a:t>
            </a:r>
          </a:p>
          <a:p>
            <a:r>
              <a:rPr lang="en-IN" dirty="0"/>
              <a:t>Warmup tasks</a:t>
            </a:r>
          </a:p>
          <a:p>
            <a:pPr lvl="1"/>
            <a:r>
              <a:rPr lang="en-IN" dirty="0">
                <a:hlinkClick r:id="rId2"/>
              </a:rPr>
              <a:t>https://medium.com/@reach2arunprakash/guvi-zen-class-javascript-warm-up-programming-problems-15973c74b87f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199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12D4-B050-4B53-ADCC-B9D22758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Mandatory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B0D-1863-447F-97C7-34F190F2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Do the below programs in anonymous function &amp; IIFE</a:t>
            </a:r>
          </a:p>
          <a:p>
            <a:pPr lvl="1"/>
            <a:r>
              <a:rPr lang="en-IN" sz="3200" dirty="0"/>
              <a:t>Print odd numbers in an array </a:t>
            </a:r>
          </a:p>
          <a:p>
            <a:pPr lvl="1"/>
            <a:r>
              <a:rPr lang="en-IN" sz="3200" dirty="0"/>
              <a:t>Convert all the strings to title caps in a string array</a:t>
            </a:r>
          </a:p>
          <a:p>
            <a:pPr lvl="1"/>
            <a:r>
              <a:rPr lang="en-IN" sz="3200" dirty="0"/>
              <a:t>Sum of all numbers in an array</a:t>
            </a:r>
          </a:p>
          <a:p>
            <a:pPr lvl="1"/>
            <a:r>
              <a:rPr lang="en-IN" sz="3200" dirty="0"/>
              <a:t>Return all the prime numbers in an array</a:t>
            </a:r>
          </a:p>
          <a:p>
            <a:pPr lvl="1"/>
            <a:r>
              <a:rPr lang="en-IN" sz="3200" dirty="0"/>
              <a:t>Return all the palindromes in an array</a:t>
            </a:r>
          </a:p>
          <a:p>
            <a:pPr lvl="1"/>
            <a:r>
              <a:rPr lang="en-IN" sz="3200" dirty="0"/>
              <a:t>Return median of two sorted arrays of same size </a:t>
            </a:r>
          </a:p>
          <a:p>
            <a:pPr lvl="1"/>
            <a:r>
              <a:rPr lang="en-IN" sz="3200" dirty="0"/>
              <a:t>Remove duplicates from an array</a:t>
            </a:r>
          </a:p>
          <a:p>
            <a:pPr lvl="1"/>
            <a:r>
              <a:rPr lang="en-IN" sz="3200" dirty="0"/>
              <a:t>Rotate an array by k times and return the rotated array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2168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Arrow functions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r>
              <a:rPr lang="en-IN" sz="6600" dirty="0">
                <a:solidFill>
                  <a:schemeClr val="tx1"/>
                </a:solidFill>
              </a:rPr>
              <a:t> - ES6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5501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8108-3FDF-4295-8086-633E6A2C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fat arrow – Borrowed from coffee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3AE8-AD7A-4625-AE55-7E7BA90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</a:t>
            </a:r>
          </a:p>
          <a:p>
            <a:pPr lvl="1"/>
            <a:r>
              <a:rPr lang="en-IN" dirty="0"/>
              <a:t>fat arrow” functions, from </a:t>
            </a:r>
            <a:r>
              <a:rPr lang="en-IN" dirty="0" err="1"/>
              <a:t>CoffeeScript</a:t>
            </a:r>
            <a:endParaRPr lang="en-IN" dirty="0"/>
          </a:p>
          <a:p>
            <a:pPr lvl="1"/>
            <a:r>
              <a:rPr lang="en-IN" dirty="0"/>
              <a:t>Lambdas in other languages like C# or Python</a:t>
            </a:r>
          </a:p>
          <a:p>
            <a:r>
              <a:rPr lang="en-IN" dirty="0"/>
              <a:t>What?</a:t>
            </a:r>
          </a:p>
          <a:p>
            <a:pPr lvl="1"/>
            <a:r>
              <a:rPr lang="en-IN" dirty="0"/>
              <a:t>Skip - function, return and curly brackets</a:t>
            </a:r>
          </a:p>
          <a:p>
            <a:pPr lvl="1"/>
            <a:r>
              <a:rPr lang="en-IN" dirty="0"/>
              <a:t>More concise syntax for writing function expressions</a:t>
            </a:r>
          </a:p>
          <a:p>
            <a:r>
              <a:rPr lang="en-IN" dirty="0"/>
              <a:t>Why?</a:t>
            </a:r>
          </a:p>
          <a:p>
            <a:pPr lvl="1"/>
            <a:r>
              <a:rPr lang="en-IN" dirty="0"/>
              <a:t>Used mostly in Array methods – MRF ( map , reduce , filter )</a:t>
            </a:r>
          </a:p>
          <a:p>
            <a:pPr lvl="1"/>
            <a:r>
              <a:rPr lang="en-IN" dirty="0"/>
              <a:t>Promises and </a:t>
            </a:r>
            <a:r>
              <a:rPr lang="en-IN" dirty="0" err="1"/>
              <a:t>Callbacks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6403-C2CF-4007-8371-2E8FBB60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Arrow function – ES6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20B1D-E337-4C07-BC89-9EE4ACF27016}"/>
              </a:ext>
            </a:extLst>
          </p:cNvPr>
          <p:cNvSpPr/>
          <p:nvPr/>
        </p:nvSpPr>
        <p:spPr>
          <a:xfrm>
            <a:off x="2266362" y="3701534"/>
            <a:ext cx="75871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var square = (number) </a:t>
            </a:r>
            <a:r>
              <a:rPr lang="en-IN" sz="4400" b="1" dirty="0"/>
              <a:t>=&gt;</a:t>
            </a:r>
            <a:r>
              <a:rPr lang="en-IN" sz="3200" dirty="0"/>
              <a:t>number *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A61E4-FE67-4E1C-BEF2-279AA2E87833}"/>
              </a:ext>
            </a:extLst>
          </p:cNvPr>
          <p:cNvSpPr/>
          <p:nvPr/>
        </p:nvSpPr>
        <p:spPr>
          <a:xfrm>
            <a:off x="1478280" y="2111335"/>
            <a:ext cx="10012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var square = </a:t>
            </a:r>
            <a:r>
              <a:rPr lang="en-IN" sz="3200" strike="dblStrike" dirty="0"/>
              <a:t>function</a:t>
            </a:r>
            <a:r>
              <a:rPr lang="en-IN" sz="3200" dirty="0"/>
              <a:t>(number) </a:t>
            </a:r>
            <a:r>
              <a:rPr lang="en-IN" sz="3200" strike="dblStrike" dirty="0"/>
              <a:t>{ return </a:t>
            </a:r>
            <a:r>
              <a:rPr lang="en-IN" sz="3200" dirty="0"/>
              <a:t>number * number </a:t>
            </a:r>
            <a:r>
              <a:rPr lang="en-IN" sz="3200" strike="dblStrike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9DC2E-F95A-4466-AB1E-4B6F505AA832}"/>
              </a:ext>
            </a:extLst>
          </p:cNvPr>
          <p:cNvSpPr/>
          <p:nvPr/>
        </p:nvSpPr>
        <p:spPr>
          <a:xfrm>
            <a:off x="975614" y="5474613"/>
            <a:ext cx="10515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/>
              <a:t>Arrow function expressions are ill suited as methods, and they cannot be used as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2852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12D4-B050-4B53-ADCC-B9D22758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Mandatory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B0D-1863-447F-97C7-34F190F2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Watch the Array methods </a:t>
            </a:r>
          </a:p>
          <a:p>
            <a:pPr lvl="1"/>
            <a:r>
              <a:rPr lang="en-IN" sz="3200" dirty="0"/>
              <a:t>https://www.youtube.com/watch?v=R8rmfD9Y5-c</a:t>
            </a:r>
          </a:p>
          <a:p>
            <a:r>
              <a:rPr lang="en-IN" sz="3600" dirty="0"/>
              <a:t>Do the below programs in arrow functions</a:t>
            </a:r>
          </a:p>
          <a:p>
            <a:pPr lvl="1"/>
            <a:r>
              <a:rPr lang="en-IN" sz="3200" dirty="0"/>
              <a:t>Print odd numbers in an array </a:t>
            </a:r>
          </a:p>
          <a:p>
            <a:pPr lvl="1"/>
            <a:r>
              <a:rPr lang="en-IN" sz="3200" dirty="0"/>
              <a:t>Convert all the strings to title caps in a string array</a:t>
            </a:r>
          </a:p>
          <a:p>
            <a:pPr lvl="1"/>
            <a:r>
              <a:rPr lang="en-IN" sz="3200" dirty="0"/>
              <a:t>Sum of all numbers in an array</a:t>
            </a:r>
          </a:p>
          <a:p>
            <a:pPr lvl="1"/>
            <a:r>
              <a:rPr lang="en-IN" sz="3200" dirty="0"/>
              <a:t>Return all the prime numbers in an array</a:t>
            </a:r>
          </a:p>
          <a:p>
            <a:pPr lvl="1"/>
            <a:r>
              <a:rPr lang="en-IN" sz="3200" dirty="0"/>
              <a:t>Return all the palindromes in an array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918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ES6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0578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69C1-95BA-4E96-8129-DA1504F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6DFE9-226F-4AEE-B826-DCDB3091C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" y="163671"/>
            <a:ext cx="11141298" cy="6568599"/>
          </a:xfrm>
        </p:spPr>
      </p:pic>
    </p:spTree>
    <p:extLst>
      <p:ext uri="{BB962C8B-B14F-4D97-AF65-F5344CB8AC3E}">
        <p14:creationId xmlns:p14="http://schemas.microsoft.com/office/powerpoint/2010/main" val="74242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AE4D-3609-4EBC-B792-FE57F154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42" y="-27923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 types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8A8304-0DD5-48B7-83B1-C07357184FBE}"/>
              </a:ext>
            </a:extLst>
          </p:cNvPr>
          <p:cNvSpPr/>
          <p:nvPr/>
        </p:nvSpPr>
        <p:spPr>
          <a:xfrm>
            <a:off x="520993" y="701858"/>
            <a:ext cx="2820174" cy="263671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Primitive</a:t>
            </a:r>
          </a:p>
          <a:p>
            <a:pPr algn="ctr"/>
            <a:r>
              <a:rPr lang="en-IN" sz="3200" dirty="0"/>
              <a:t>(3)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DC1B7-4471-4221-9561-83B349C3A3FC}"/>
              </a:ext>
            </a:extLst>
          </p:cNvPr>
          <p:cNvSpPr/>
          <p:nvPr/>
        </p:nvSpPr>
        <p:spPr>
          <a:xfrm>
            <a:off x="8032124" y="701857"/>
            <a:ext cx="2820174" cy="263671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Composite</a:t>
            </a:r>
          </a:p>
          <a:p>
            <a:pPr algn="ctr"/>
            <a:r>
              <a:rPr lang="en-IN" sz="3200" dirty="0"/>
              <a:t>(3)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49AC34-6DD6-4DF0-8E1A-C8AAE5487D78}"/>
              </a:ext>
            </a:extLst>
          </p:cNvPr>
          <p:cNvSpPr/>
          <p:nvPr/>
        </p:nvSpPr>
        <p:spPr>
          <a:xfrm>
            <a:off x="4558323" y="754910"/>
            <a:ext cx="2820174" cy="263671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Trivial</a:t>
            </a:r>
          </a:p>
          <a:p>
            <a:pPr algn="ctr"/>
            <a:r>
              <a:rPr lang="en-IN" sz="3200" dirty="0"/>
              <a:t>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CD719-086E-48CB-97E7-25EA18A6569D}"/>
              </a:ext>
            </a:extLst>
          </p:cNvPr>
          <p:cNvSpPr/>
          <p:nvPr/>
        </p:nvSpPr>
        <p:spPr>
          <a:xfrm>
            <a:off x="90544" y="3455471"/>
            <a:ext cx="3764339" cy="81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Numbers – </a:t>
            </a:r>
            <a:r>
              <a:rPr lang="en-IN" dirty="0" err="1">
                <a:solidFill>
                  <a:schemeClr val="tx1"/>
                </a:solidFill>
              </a:rPr>
              <a:t>BigInt</a:t>
            </a:r>
            <a:r>
              <a:rPr lang="en-IN" dirty="0">
                <a:solidFill>
                  <a:schemeClr val="tx1"/>
                </a:solidFill>
              </a:rPr>
              <a:t> – Boolean – Strings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8B68-FD79-4159-877F-B2AFADC0F940}"/>
              </a:ext>
            </a:extLst>
          </p:cNvPr>
          <p:cNvSpPr/>
          <p:nvPr/>
        </p:nvSpPr>
        <p:spPr>
          <a:xfrm>
            <a:off x="7816870" y="3444671"/>
            <a:ext cx="3764339" cy="81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D41234-263D-4CCF-BF6F-BB00E8B9B24D}"/>
              </a:ext>
            </a:extLst>
          </p:cNvPr>
          <p:cNvSpPr/>
          <p:nvPr/>
        </p:nvSpPr>
        <p:spPr>
          <a:xfrm>
            <a:off x="29104" y="4435173"/>
            <a:ext cx="10759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10 / 10.5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61BBB-2B6E-479C-881F-48B4FAF14DB6}"/>
              </a:ext>
            </a:extLst>
          </p:cNvPr>
          <p:cNvSpPr/>
          <p:nvPr/>
        </p:nvSpPr>
        <p:spPr>
          <a:xfrm>
            <a:off x="1169079" y="4433769"/>
            <a:ext cx="11564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true/false 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B0FD1-D2E7-49CE-9296-CB619803FFC6}"/>
              </a:ext>
            </a:extLst>
          </p:cNvPr>
          <p:cNvSpPr/>
          <p:nvPr/>
        </p:nvSpPr>
        <p:spPr>
          <a:xfrm>
            <a:off x="2407382" y="4433769"/>
            <a:ext cx="13997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“Hello GUVI”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AEFA9-BE1D-4980-B533-894335124A5C}"/>
              </a:ext>
            </a:extLst>
          </p:cNvPr>
          <p:cNvSpPr/>
          <p:nvPr/>
        </p:nvSpPr>
        <p:spPr>
          <a:xfrm>
            <a:off x="5034695" y="3639871"/>
            <a:ext cx="5341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/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D76C9-291C-40A7-BB3F-4D3B1C2ACF35}"/>
              </a:ext>
            </a:extLst>
          </p:cNvPr>
          <p:cNvSpPr/>
          <p:nvPr/>
        </p:nvSpPr>
        <p:spPr>
          <a:xfrm>
            <a:off x="5790597" y="3639871"/>
            <a:ext cx="11460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undefined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02D30-DBB5-4413-BF4E-F943F5762659}"/>
              </a:ext>
            </a:extLst>
          </p:cNvPr>
          <p:cNvSpPr/>
          <p:nvPr/>
        </p:nvSpPr>
        <p:spPr>
          <a:xfrm>
            <a:off x="7687123" y="4432365"/>
            <a:ext cx="11746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{1:”GUVI”}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B87B0-971B-4BFF-A930-6F44DCA769B3}"/>
              </a:ext>
            </a:extLst>
          </p:cNvPr>
          <p:cNvSpPr/>
          <p:nvPr/>
        </p:nvSpPr>
        <p:spPr>
          <a:xfrm>
            <a:off x="8956845" y="4432365"/>
            <a:ext cx="11432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[10,30,20]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11F79-6325-4841-B423-05478FE9342D}"/>
              </a:ext>
            </a:extLst>
          </p:cNvPr>
          <p:cNvSpPr/>
          <p:nvPr/>
        </p:nvSpPr>
        <p:spPr>
          <a:xfrm>
            <a:off x="10195148" y="443236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dirty="0"/>
              <a:t>function f(){}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51F86C-041B-4E26-81E1-B13DEB1A401A}"/>
              </a:ext>
            </a:extLst>
          </p:cNvPr>
          <p:cNvSpPr/>
          <p:nvPr/>
        </p:nvSpPr>
        <p:spPr>
          <a:xfrm>
            <a:off x="4662719" y="4194040"/>
            <a:ext cx="2994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let age = null;</a:t>
            </a:r>
          </a:p>
          <a:p>
            <a:endParaRPr lang="en-IN" dirty="0"/>
          </a:p>
          <a:p>
            <a:r>
              <a:rPr lang="en-IN" dirty="0"/>
              <a:t>let x;</a:t>
            </a:r>
          </a:p>
          <a:p>
            <a:r>
              <a:rPr lang="en-IN" dirty="0"/>
              <a:t>alert(x); // shows "undefined"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8099C-6346-4F2A-BA78-7C5D8F1E11A0}"/>
              </a:ext>
            </a:extLst>
          </p:cNvPr>
          <p:cNvSpPr/>
          <p:nvPr/>
        </p:nvSpPr>
        <p:spPr>
          <a:xfrm>
            <a:off x="97248" y="4932875"/>
            <a:ext cx="1922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let n = 123;</a:t>
            </a:r>
          </a:p>
          <a:p>
            <a:r>
              <a:rPr lang="en-IN" dirty="0"/>
              <a:t>let n1 = 12.345;</a:t>
            </a:r>
          </a:p>
          <a:p>
            <a:r>
              <a:rPr lang="en-IN" dirty="0"/>
              <a:t>let name = "John";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B31-BDC4-40EE-A072-8EAE446D32DD}"/>
              </a:ext>
            </a:extLst>
          </p:cNvPr>
          <p:cNvSpPr/>
          <p:nvPr/>
        </p:nvSpPr>
        <p:spPr>
          <a:xfrm>
            <a:off x="97248" y="5861243"/>
            <a:ext cx="3964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 dstring1= "Hello";</a:t>
            </a:r>
          </a:p>
          <a:p>
            <a:r>
              <a:rPr lang="en-IN" dirty="0"/>
              <a:t>let sstring2 = 'Single quotes are ok too';</a:t>
            </a:r>
          </a:p>
          <a:p>
            <a:r>
              <a:rPr lang="en-IN" dirty="0"/>
              <a:t>let bstring3= `Backticks my str`;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AAF7D-F935-4FE9-B71E-6BA388135353}"/>
              </a:ext>
            </a:extLst>
          </p:cNvPr>
          <p:cNvSpPr/>
          <p:nvPr/>
        </p:nvSpPr>
        <p:spPr>
          <a:xfrm>
            <a:off x="4674664" y="5856205"/>
            <a:ext cx="2587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 bvar1= true; </a:t>
            </a:r>
          </a:p>
          <a:p>
            <a:r>
              <a:rPr lang="en-IN" dirty="0"/>
              <a:t>let bvar2= false;</a:t>
            </a:r>
          </a:p>
          <a:p>
            <a:r>
              <a:rPr lang="en-IN" dirty="0"/>
              <a:t>let </a:t>
            </a:r>
            <a:r>
              <a:rPr lang="en-IN" dirty="0" err="1"/>
              <a:t>isGreater</a:t>
            </a:r>
            <a:r>
              <a:rPr lang="en-IN" dirty="0"/>
              <a:t> = 4 &gt; 1; </a:t>
            </a:r>
          </a:p>
        </p:txBody>
      </p:sp>
    </p:spTree>
    <p:extLst>
      <p:ext uri="{BB962C8B-B14F-4D97-AF65-F5344CB8AC3E}">
        <p14:creationId xmlns:p14="http://schemas.microsoft.com/office/powerpoint/2010/main" val="780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7149-4B28-47C6-A25D-B39A7A8A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by value and Copy by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92F36-C63F-4D20-95B4-0275E96F1BD5}"/>
              </a:ext>
            </a:extLst>
          </p:cNvPr>
          <p:cNvSpPr/>
          <p:nvPr/>
        </p:nvSpPr>
        <p:spPr>
          <a:xfrm>
            <a:off x="1802130" y="2126685"/>
            <a:ext cx="72504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var </a:t>
            </a:r>
            <a:r>
              <a:rPr lang="en-IN" sz="2800" dirty="0" err="1"/>
              <a:t>arr</a:t>
            </a:r>
            <a:r>
              <a:rPr lang="en-IN" sz="2800" dirty="0"/>
              <a:t> = ['a', 'b', 'c'];</a:t>
            </a:r>
          </a:p>
          <a:p>
            <a:r>
              <a:rPr lang="en-IN" sz="2800" dirty="0"/>
              <a:t>var arr2 = </a:t>
            </a:r>
            <a:r>
              <a:rPr lang="en-IN" sz="2800" dirty="0" err="1"/>
              <a:t>arr</a:t>
            </a:r>
            <a:r>
              <a:rPr lang="en-IN" sz="2800" dirty="0"/>
              <a:t>;</a:t>
            </a:r>
          </a:p>
          <a:p>
            <a:endParaRPr lang="en-IN" sz="2800" dirty="0"/>
          </a:p>
          <a:p>
            <a:r>
              <a:rPr lang="en-IN" sz="2800" dirty="0"/>
              <a:t>console.log(arr2);</a:t>
            </a:r>
          </a:p>
          <a:p>
            <a:r>
              <a:rPr lang="en-IN" sz="2800" dirty="0"/>
              <a:t>arr2[3] = 'r'</a:t>
            </a:r>
          </a:p>
          <a:p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319F7-89F5-4A23-9908-FCE69950553B}"/>
              </a:ext>
            </a:extLst>
          </p:cNvPr>
          <p:cNvSpPr/>
          <p:nvPr/>
        </p:nvSpPr>
        <p:spPr>
          <a:xfrm>
            <a:off x="2019300" y="6076295"/>
            <a:ext cx="789051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All objects are copied by reference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173CAC-0F30-4CBE-AF2F-B2B2293FA984}"/>
              </a:ext>
            </a:extLst>
          </p:cNvPr>
          <p:cNvSpPr/>
          <p:nvPr/>
        </p:nvSpPr>
        <p:spPr>
          <a:xfrm>
            <a:off x="3520440" y="4731365"/>
            <a:ext cx="789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dirty="0"/>
          </a:p>
          <a:p>
            <a:r>
              <a:rPr lang="en-IN" sz="3600" dirty="0" err="1"/>
              <a:t>arr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</a:t>
            </a:r>
            <a:r>
              <a:rPr lang="en-IN" sz="3600" dirty="0"/>
              <a:t>Array(4) [ "a", "b", "c", "r" ]</a:t>
            </a:r>
          </a:p>
        </p:txBody>
      </p:sp>
    </p:spTree>
    <p:extLst>
      <p:ext uri="{BB962C8B-B14F-4D97-AF65-F5344CB8AC3E}">
        <p14:creationId xmlns:p14="http://schemas.microsoft.com/office/powerpoint/2010/main" val="26895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1C33-1F5C-455E-911D-58B48C06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610F-919C-415D-8E56-F9F7B59A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Window interface represents a window containing a DOM document</a:t>
            </a:r>
          </a:p>
          <a:p>
            <a:r>
              <a:rPr lang="en-IN" dirty="0"/>
              <a:t>A global variable, window, representing the window in which the script is running, is exposed to JavaScript code</a:t>
            </a:r>
          </a:p>
          <a:p>
            <a:r>
              <a:rPr lang="en-IN" dirty="0" err="1"/>
              <a:t>Window.localStorage</a:t>
            </a:r>
            <a:endParaRPr lang="en-IN" dirty="0"/>
          </a:p>
          <a:p>
            <a:r>
              <a:rPr lang="en-IN" dirty="0" err="1"/>
              <a:t>Window.location</a:t>
            </a:r>
            <a:endParaRPr lang="en-IN" dirty="0"/>
          </a:p>
          <a:p>
            <a:r>
              <a:rPr lang="en-IN" dirty="0"/>
              <a:t>Window.name</a:t>
            </a:r>
          </a:p>
          <a:p>
            <a:r>
              <a:rPr lang="en-IN" dirty="0" err="1"/>
              <a:t>Window.sessionStorage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3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3589-6719-47F5-9DD5-F7611D3E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Blog -writeup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8695-C8B4-43C6-98C5-9C3B90F7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 </a:t>
            </a:r>
            <a:r>
              <a:rPr lang="en-IN" dirty="0" err="1"/>
              <a:t>typeof</a:t>
            </a:r>
            <a:r>
              <a:rPr lang="en-IN" dirty="0"/>
              <a:t> in all the datatypes and check the result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(1)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(1.1)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("1.1")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(true)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(null)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(undefined)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([])</a:t>
            </a:r>
          </a:p>
          <a:p>
            <a:pPr lvl="1"/>
            <a:r>
              <a:rPr lang="en-IN" dirty="0" err="1"/>
              <a:t>typeof</a:t>
            </a:r>
            <a:r>
              <a:rPr lang="en-IN" dirty="0"/>
              <a:t>({})</a:t>
            </a:r>
          </a:p>
          <a:p>
            <a:r>
              <a:rPr lang="en-IN" dirty="0"/>
              <a:t>Write a blog about objects and its internal representation in </a:t>
            </a:r>
            <a:r>
              <a:rPr lang="en-IN" dirty="0" err="1"/>
              <a:t>Javascript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58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Objects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07538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9789</TotalTime>
  <Words>2059</Words>
  <Application>Microsoft Office PowerPoint</Application>
  <PresentationFormat>Widescreen</PresentationFormat>
  <Paragraphs>389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Window object</vt:lpstr>
      <vt:lpstr>Blog -writeup</vt:lpstr>
      <vt:lpstr>PowerPoint Presentation</vt:lpstr>
      <vt:lpstr>Object Internals – Array is also an JSON object </vt:lpstr>
      <vt:lpstr>PowerPoint Presentation</vt:lpstr>
      <vt:lpstr>Key : Value  JSON /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Getting Data - index.html </vt:lpstr>
      <vt:lpstr>scripts.js</vt:lpstr>
      <vt:lpstr>scripts.js</vt:lpstr>
      <vt:lpstr>Tasks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Guvi geek</cp:lastModifiedBy>
  <cp:revision>152</cp:revision>
  <dcterms:created xsi:type="dcterms:W3CDTF">2019-06-21T08:26:43Z</dcterms:created>
  <dcterms:modified xsi:type="dcterms:W3CDTF">2020-01-10T03:19:59Z</dcterms:modified>
</cp:coreProperties>
</file>