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8" r:id="rId4"/>
    <p:sldId id="274" r:id="rId5"/>
    <p:sldId id="275" r:id="rId6"/>
    <p:sldId id="261" r:id="rId7"/>
    <p:sldId id="260" r:id="rId8"/>
    <p:sldId id="264" r:id="rId9"/>
    <p:sldId id="263" r:id="rId10"/>
    <p:sldId id="276" r:id="rId11"/>
    <p:sldId id="265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574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7C38-A2F5-77C7-669F-509FD372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159D9-5645-7C2E-85D8-DD7AB9B1D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2C41-6524-B9E3-8DEC-76591973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AA35-A408-BB7D-CBBB-4CD82FD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9225-9163-2369-4A28-DA1EF72D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35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2B54-ECEA-89AF-AC30-7E3F6419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9BE58-1C0D-D132-88A0-175B3548D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EA02-D753-0CEE-6558-07079055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7CF2-7328-D729-FFE9-CB755467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132A-57AF-23CE-66DB-5D70DFCB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7638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D5016-1C3C-5325-F009-F3E50002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6303C-1ECB-5593-D671-10E15C9F4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E9E4-5164-D4E9-3434-569412B3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E4B7-108E-F589-F60C-2C1CC723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503B6-3359-F61E-1028-7DA0D99F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38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EF42-376F-ED31-C834-A788563B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E69B-4810-A86C-B480-B9EC3FD6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77C3-93F9-66F1-B6CD-A5651BCC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A14D-D25B-B5A6-5F51-C5479E38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642C-33E4-84A8-2FD2-B2198BD3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938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DCE0-2AB1-528D-6A34-5B6B95C5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91C53-B9EA-4CE3-7A0B-F1FA6C90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0421-BAE4-F826-F080-3054458D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A320-854B-10A0-C991-08738283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B3A4-CA29-4AE1-FE10-60A2896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90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0AED-14F5-72AC-8520-BCE04E88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4007-944E-D241-4B75-6E9FC2C5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AB43-DD92-213A-1D17-256BD8B7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792AB-59F9-3B73-1876-61043346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1783-D99A-76BB-7657-BA06107B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4786-1B4F-B235-E470-3D94EB2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148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1FCF-24EE-1BAF-8943-B4CEABAB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C0BF-7449-F1BE-5420-C978C2A0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6B7C-2ABD-646A-12CA-B086D15A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98619-3FDD-C824-CD3D-68E4CED85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650AF-6082-46B1-B3E0-46BC2274D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06BAA-2DA7-3C67-592C-8C1E5CE9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BB20B-F3A7-91E3-7A93-A36AB318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AAE6-3E7B-1341-431A-A4063DD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539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21D-CC7C-E17E-A7C1-4453F2D3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FE7B-F83C-0083-CADC-D038024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5E243-A916-EA7C-E06C-29C93DDF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881D7-C261-F7BA-9002-C54F6083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854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340DB-BC14-D08D-FA28-DB272CA0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FD97C-A5E2-C0C0-7A10-82D50044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4D9B2-1834-30B9-C1D5-2E9F88E7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38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7383-FEB0-6181-1E59-82A1A54E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3270-AD62-71E2-DCBF-51E29B7B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9419-6D19-02E8-1CE0-941E92A3C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20C4F-AD27-2C22-A4BF-400BAF09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EEEF-7AE9-6465-45C3-7A259704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8E15-E88C-9E1F-9A16-B1455DB8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180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4692-6594-DD93-F2FA-FEFACDE6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FBD18-458F-18AC-73FE-323BD38FC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A7AD-E2D6-967A-5426-CD187F2F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A9B2-0681-7739-307F-92F43551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8F6B-2769-FD4A-A9A9-BCBF56A694C7}" type="datetimeFigureOut">
              <a:rPr lang="en-AT"/>
              <a:t>15.12.24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7455-5243-5D71-9A74-E65BB033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29D50-A70F-A6D3-7990-3978202E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30F6E-E4C9-494A-B5FC-0B31277F2D95}" type="slidenum">
              <a:rPr lang="en-AT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8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59F45-B01B-0009-BA89-ED92FD25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A31CF-58C6-15CF-E929-8F12BA805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F9C9-CECA-2780-F32A-6A272155E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8F6B-2769-FD4A-A9A9-BCBF56A694C7}" type="datetimeFigureOut">
              <a:t>15.12.24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1C69-A944-7AE1-1569-95333F6B5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333B-7F98-3F11-6C53-EC80022D0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0F6E-E4C9-494A-B5FC-0B31277F2D95}" type="slidenum">
              <a:rPr lang="en-A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1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B5B0-F8BE-F1B4-60D3-38662077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9469"/>
            <a:ext cx="9144000" cy="2387600"/>
          </a:xfrm>
        </p:spPr>
        <p:txBody>
          <a:bodyPr>
            <a:normAutofit/>
          </a:bodyPr>
          <a:lstStyle/>
          <a:p>
            <a:r>
              <a:rPr lang="de-AT" sz="8000" dirty="0"/>
              <a:t>JavaScript</a:t>
            </a:r>
            <a:endParaRPr sz="8000" dirty="0"/>
          </a:p>
        </p:txBody>
      </p:sp>
      <p:pic>
        <p:nvPicPr>
          <p:cNvPr id="2050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11916197-2821-3EC8-1F90-B7DF3917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292" y="1005085"/>
            <a:ext cx="2831416" cy="28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4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8D161A-141D-13BC-6D16-ABA2697E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7" r="12785"/>
          <a:stretch/>
        </p:blipFill>
        <p:spPr>
          <a:xfrm>
            <a:off x="3890886" y="983228"/>
            <a:ext cx="8301112" cy="5874772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2A38D0-267C-0C65-D7B6-5C108B3E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38" r="14073" b="-2"/>
          <a:stretch/>
        </p:blipFill>
        <p:spPr>
          <a:xfrm>
            <a:off x="266700" y="360023"/>
            <a:ext cx="5342805" cy="4453168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529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068A4-8E52-1C71-6696-A7DD4A69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B8F5688-0A63-C35A-6AC7-E1E0B03B6D4E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 Primitive Datatypes in JavaScript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1E0391-362B-D9C1-F0CB-582627457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68995"/>
              </p:ext>
            </p:extLst>
          </p:nvPr>
        </p:nvGraphicFramePr>
        <p:xfrm>
          <a:off x="870260" y="1494468"/>
          <a:ext cx="10451482" cy="4919597"/>
        </p:xfrm>
        <a:graphic>
          <a:graphicData uri="http://schemas.openxmlformats.org/drawingml/2006/table">
            <a:tbl>
              <a:tblPr/>
              <a:tblGrid>
                <a:gridCol w="1596493">
                  <a:extLst>
                    <a:ext uri="{9D8B030D-6E8A-4147-A177-3AD203B41FA5}">
                      <a16:colId xmlns:a16="http://schemas.microsoft.com/office/drawing/2014/main" val="1076964602"/>
                    </a:ext>
                  </a:extLst>
                </a:gridCol>
                <a:gridCol w="2158410">
                  <a:extLst>
                    <a:ext uri="{9D8B030D-6E8A-4147-A177-3AD203B41FA5}">
                      <a16:colId xmlns:a16="http://schemas.microsoft.com/office/drawing/2014/main" val="3848923790"/>
                    </a:ext>
                  </a:extLst>
                </a:gridCol>
                <a:gridCol w="4311744">
                  <a:extLst>
                    <a:ext uri="{9D8B030D-6E8A-4147-A177-3AD203B41FA5}">
                      <a16:colId xmlns:a16="http://schemas.microsoft.com/office/drawing/2014/main" val="801443944"/>
                    </a:ext>
                  </a:extLst>
                </a:gridCol>
                <a:gridCol w="2384835">
                  <a:extLst>
                    <a:ext uri="{9D8B030D-6E8A-4147-A177-3AD203B41FA5}">
                      <a16:colId xmlns:a16="http://schemas.microsoft.com/office/drawing/2014/main" val="2685118745"/>
                    </a:ext>
                  </a:extLst>
                </a:gridCol>
              </a:tblGrid>
              <a:tr h="525394">
                <a:tc>
                  <a:txBody>
                    <a:bodyPr/>
                    <a:lstStyle/>
                    <a:p>
                      <a:r>
                        <a:rPr lang="en-GB" sz="2400" b="1"/>
                        <a:t>Type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/>
                        <a:t>Example Value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Value Ranges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/>
                        <a:t>Typeof Result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318097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String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"hello"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Abriatry long Unicode characters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“string”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36344"/>
                  </a:ext>
                </a:extLst>
              </a:tr>
              <a:tr h="1241839">
                <a:tc>
                  <a:txBody>
                    <a:bodyPr/>
                    <a:lstStyle/>
                    <a:p>
                      <a:r>
                        <a:rPr lang="en-GB" sz="2400"/>
                        <a:t>Number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T" sz="2400"/>
                        <a:t>42, -3.14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Double precision Floating Point</a:t>
                      </a:r>
                      <a:br>
                        <a:rPr lang="en-GB" sz="2400"/>
                      </a:br>
                      <a:r>
                        <a:rPr lang="en-GB" sz="2400"/>
                        <a:t>-Infinity, Infinity, NaN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“number”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00063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Boolean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 or false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“boolean”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36274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Undefined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undefined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undefined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“undefined”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33972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Null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null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null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“object”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17416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BigInt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9000000000n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Abritary long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“bigint”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818596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r>
                        <a:rPr lang="en-GB" sz="2400"/>
                        <a:t>Symbol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Symbol('id')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Unique and immutable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“symbol”</a:t>
                      </a:r>
                    </a:p>
                  </a:txBody>
                  <a:tcPr marL="119408" marR="119408" marT="59704" marB="59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9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BF31B-FEDB-FE16-3024-586B9829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D02813B7-723C-2AC9-212C-55687852A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CDC3613-5556-048C-6528-12DC74A5821F}"/>
              </a:ext>
            </a:extLst>
          </p:cNvPr>
          <p:cNvSpPr txBox="1">
            <a:spLocks/>
          </p:cNvSpPr>
          <p:nvPr/>
        </p:nvSpPr>
        <p:spPr>
          <a:xfrm>
            <a:off x="260961" y="853843"/>
            <a:ext cx="4778871" cy="4029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b="1" dirty="0"/>
              <a:t>JavaScript (JS) </a:t>
            </a:r>
            <a:r>
              <a:rPr lang="en-GB" sz="3200" dirty="0"/>
              <a:t>the most used programming language 2024.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Created by </a:t>
            </a:r>
            <a:r>
              <a:rPr lang="en-GB" sz="3200" b="1" dirty="0"/>
              <a:t>Brendan </a:t>
            </a:r>
            <a:r>
              <a:rPr lang="en-GB" sz="3200" b="1" dirty="0" err="1"/>
              <a:t>Eich</a:t>
            </a:r>
            <a:br>
              <a:rPr lang="en-GB" sz="3200" dirty="0"/>
            </a:br>
            <a:r>
              <a:rPr lang="en-GB" sz="3200" dirty="0"/>
              <a:t>at Netscape</a:t>
            </a:r>
            <a:br>
              <a:rPr lang="en-GB" sz="3200" dirty="0"/>
            </a:br>
            <a:r>
              <a:rPr lang="en-GB" sz="3200" dirty="0"/>
              <a:t>in just ten days in 1995</a:t>
            </a:r>
          </a:p>
        </p:txBody>
      </p:sp>
    </p:spTree>
    <p:extLst>
      <p:ext uri="{BB962C8B-B14F-4D97-AF65-F5344CB8AC3E}">
        <p14:creationId xmlns:p14="http://schemas.microsoft.com/office/powerpoint/2010/main" val="196703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B1F8-CB5C-FADD-B77C-16E46B534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022279DA-FFF2-C65B-8C9F-5FDB4C233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76D87C2-D37C-1793-2CB6-99DCEB51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55" y="854536"/>
            <a:ext cx="5175749" cy="369758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JavaScript needs to run in a </a:t>
            </a:r>
            <a:r>
              <a:rPr lang="en-GB" sz="3200" b="1" dirty="0"/>
              <a:t>“host” environment</a:t>
            </a:r>
            <a:r>
              <a:rPr lang="en-GB" sz="3200" dirty="0"/>
              <a:t> like Browser or Node.</a:t>
            </a:r>
            <a:br>
              <a:rPr lang="en-GB" sz="3200" dirty="0"/>
            </a:b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We call that</a:t>
            </a:r>
            <a:br>
              <a:rPr lang="en-GB" sz="3200" dirty="0"/>
            </a:br>
            <a:r>
              <a:rPr lang="en-GB" sz="3200" b="1" dirty="0"/>
              <a:t>“JavaScript Runtime”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41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B1F8-CB5C-FADD-B77C-16E46B534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022279DA-FFF2-C65B-8C9F-5FDB4C233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76D87C2-D37C-1793-2CB6-99DCEB51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55" y="288005"/>
            <a:ext cx="5501891" cy="6251943"/>
          </a:xfrm>
        </p:spPr>
        <p:txBody>
          <a:bodyPr>
            <a:noAutofit/>
          </a:bodyPr>
          <a:lstStyle/>
          <a:p>
            <a:pPr algn="l"/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The </a:t>
            </a:r>
            <a:r>
              <a:rPr lang="en-GB" sz="3200" b="1" dirty="0"/>
              <a:t>“JavaScript Runtime”</a:t>
            </a:r>
            <a:r>
              <a:rPr lang="en-GB" sz="3200" dirty="0"/>
              <a:t> defines things like: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- Input/Output</a:t>
            </a:r>
            <a:br>
              <a:rPr lang="en-GB" sz="3200" dirty="0"/>
            </a:br>
            <a:r>
              <a:rPr lang="en-GB" sz="3200" dirty="0"/>
              <a:t>- Networking,</a:t>
            </a:r>
            <a:br>
              <a:rPr lang="en-GB" sz="3200" dirty="0"/>
            </a:br>
            <a:r>
              <a:rPr lang="en-GB" sz="3200" dirty="0"/>
              <a:t>- Storage</a:t>
            </a:r>
            <a:br>
              <a:rPr lang="en-GB" sz="3200" dirty="0"/>
            </a:br>
            <a:r>
              <a:rPr lang="en-GB" sz="3200" dirty="0"/>
              <a:t>- Graphics</a:t>
            </a:r>
            <a:br>
              <a:rPr lang="en-GB" sz="3200" dirty="0"/>
            </a:br>
            <a:r>
              <a:rPr lang="en-GB" sz="3200" dirty="0"/>
              <a:t>- Access to DOM (Browser)</a:t>
            </a:r>
          </a:p>
        </p:txBody>
      </p:sp>
    </p:spTree>
    <p:extLst>
      <p:ext uri="{BB962C8B-B14F-4D97-AF65-F5344CB8AC3E}">
        <p14:creationId xmlns:p14="http://schemas.microsoft.com/office/powerpoint/2010/main" val="8947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A5DC9-9C42-0075-2395-8DB99A764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F37F7E6A-3DD9-E9F2-D2FB-DFD75F57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EF83D26-732C-0AE8-70D0-9D7D13FCF0A2}"/>
              </a:ext>
            </a:extLst>
          </p:cNvPr>
          <p:cNvSpPr txBox="1">
            <a:spLocks/>
          </p:cNvSpPr>
          <p:nvPr/>
        </p:nvSpPr>
        <p:spPr>
          <a:xfrm>
            <a:off x="260955" y="854537"/>
            <a:ext cx="6129212" cy="5114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A JavaScript Runtime has a special component called the</a:t>
            </a:r>
            <a:br>
              <a:rPr lang="en-GB" sz="3200" dirty="0"/>
            </a:br>
            <a:r>
              <a:rPr lang="en-GB" sz="3200" b="1" dirty="0"/>
              <a:t>“JavaScript Engine”</a:t>
            </a:r>
            <a:br>
              <a:rPr lang="en-GB" sz="3200" dirty="0"/>
            </a:br>
            <a:endParaRPr lang="en-GB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The “</a:t>
            </a:r>
            <a:r>
              <a:rPr lang="en-GB" sz="3200" b="1" dirty="0"/>
              <a:t>JavaScript Engine</a:t>
            </a:r>
            <a:r>
              <a:rPr lang="en-GB" sz="3200" dirty="0"/>
              <a:t>”</a:t>
            </a:r>
            <a:br>
              <a:rPr lang="en-GB" sz="3200" dirty="0"/>
            </a:br>
            <a:r>
              <a:rPr lang="en-GB" sz="3200" dirty="0"/>
              <a:t>executes JavaScript code.</a:t>
            </a:r>
          </a:p>
        </p:txBody>
      </p:sp>
    </p:spTree>
    <p:extLst>
      <p:ext uri="{BB962C8B-B14F-4D97-AF65-F5344CB8AC3E}">
        <p14:creationId xmlns:p14="http://schemas.microsoft.com/office/powerpoint/2010/main" val="297406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A5DC9-9C42-0075-2395-8DB99A764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F37F7E6A-3DD9-E9F2-D2FB-DFD75F57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EF83D26-732C-0AE8-70D0-9D7D13FCF0A2}"/>
              </a:ext>
            </a:extLst>
          </p:cNvPr>
          <p:cNvSpPr txBox="1">
            <a:spLocks/>
          </p:cNvSpPr>
          <p:nvPr/>
        </p:nvSpPr>
        <p:spPr>
          <a:xfrm>
            <a:off x="260955" y="854537"/>
            <a:ext cx="6129212" cy="5114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/>
              <a:t>Famous JavaScript Engines: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- Chrome has </a:t>
            </a:r>
            <a:r>
              <a:rPr lang="en-GB" sz="3200" b="1" dirty="0"/>
              <a:t>V8</a:t>
            </a:r>
            <a:br>
              <a:rPr lang="en-GB" sz="3200" b="1" dirty="0"/>
            </a:br>
            <a:r>
              <a:rPr lang="en-GB" sz="3200" b="1" dirty="0"/>
              <a:t>- </a:t>
            </a:r>
            <a:r>
              <a:rPr lang="en-GB" sz="3200" dirty="0"/>
              <a:t>Firefox has </a:t>
            </a:r>
            <a:r>
              <a:rPr lang="en-GB" sz="3200" b="1" dirty="0" err="1"/>
              <a:t>SpiderMonkey</a:t>
            </a:r>
            <a:br>
              <a:rPr lang="en-GB" sz="3200" b="1" dirty="0"/>
            </a:br>
            <a:r>
              <a:rPr lang="en-GB" sz="3200" b="1" dirty="0"/>
              <a:t>- </a:t>
            </a:r>
            <a:r>
              <a:rPr lang="en-GB" sz="3200" dirty="0"/>
              <a:t>Safari has </a:t>
            </a:r>
            <a:r>
              <a:rPr lang="en-GB" sz="3200" b="1" dirty="0" err="1"/>
              <a:t>JavaScriptCore</a:t>
            </a:r>
            <a:br>
              <a:rPr lang="en-GB" sz="3200" b="1" dirty="0"/>
            </a:br>
            <a:r>
              <a:rPr lang="en-GB" sz="3200" b="1" dirty="0"/>
              <a:t>- </a:t>
            </a:r>
            <a:r>
              <a:rPr lang="en-GB" sz="3200" dirty="0"/>
              <a:t>Edge has Chrome’s V8</a:t>
            </a:r>
          </a:p>
        </p:txBody>
      </p:sp>
    </p:spTree>
    <p:extLst>
      <p:ext uri="{BB962C8B-B14F-4D97-AF65-F5344CB8AC3E}">
        <p14:creationId xmlns:p14="http://schemas.microsoft.com/office/powerpoint/2010/main" val="226917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B674-4589-A57C-8FC4-3D976E0B9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avaScript logo, J and S symbols inside the yellow square">
            <a:extLst>
              <a:ext uri="{FF2B5EF4-FFF2-40B4-BE49-F238E27FC236}">
                <a16:creationId xmlns:a16="http://schemas.microsoft.com/office/drawing/2014/main" id="{09B0906F-8BEF-E325-DA31-1C26CD37B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EC15921-76E1-4EEE-6057-746CA0273887}"/>
              </a:ext>
            </a:extLst>
          </p:cNvPr>
          <p:cNvSpPr txBox="1">
            <a:spLocks/>
          </p:cNvSpPr>
          <p:nvPr/>
        </p:nvSpPr>
        <p:spPr>
          <a:xfrm>
            <a:off x="260960" y="853842"/>
            <a:ext cx="6958547" cy="4742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dirty="0"/>
              <a:t>The HTML/CSS/JS </a:t>
            </a:r>
            <a:r>
              <a:rPr lang="en-GB" sz="3200" dirty="0" err="1"/>
              <a:t>Techstack</a:t>
            </a:r>
            <a:br>
              <a:rPr lang="en-GB" sz="3200" dirty="0"/>
            </a:br>
            <a:r>
              <a:rPr lang="en-GB" sz="3200" dirty="0"/>
              <a:t>let us create</a:t>
            </a:r>
            <a:br>
              <a:rPr lang="en-GB" sz="3200" dirty="0"/>
            </a:br>
            <a:r>
              <a:rPr lang="en-GB" sz="3200" dirty="0"/>
              <a:t>“</a:t>
            </a:r>
            <a:r>
              <a:rPr lang="en-GB" sz="3200" b="1" dirty="0"/>
              <a:t>Cross Platform Apps”</a:t>
            </a:r>
            <a:r>
              <a:rPr lang="en-GB" sz="3200" dirty="0"/>
              <a:t>: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- Browser Apps</a:t>
            </a:r>
            <a:br>
              <a:rPr lang="en-GB" sz="3200" dirty="0"/>
            </a:br>
            <a:r>
              <a:rPr lang="en-GB" sz="3200" dirty="0"/>
              <a:t>- Desktop Apps</a:t>
            </a:r>
            <a:br>
              <a:rPr lang="en-GB" sz="3200" dirty="0"/>
            </a:br>
            <a:r>
              <a:rPr lang="en-GB" sz="3200" dirty="0"/>
              <a:t>- Mobile Apps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0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78075-2589-6E29-EC98-8FA2DAB17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F310F-329C-F978-5AF7-F09FE9FA5968}"/>
              </a:ext>
            </a:extLst>
          </p:cNvPr>
          <p:cNvSpPr txBox="1"/>
          <p:nvPr/>
        </p:nvSpPr>
        <p:spPr>
          <a:xfrm>
            <a:off x="857250" y="1967266"/>
            <a:ext cx="280035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Stackoverflow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Developer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Survey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“Most used programming languages 2024”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228E0-D64E-F292-184C-6EA4C23C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839514"/>
            <a:ext cx="7772400" cy="517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F6E22-7C6D-3073-5972-8FA096EB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4" name="Rectangle 1027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0CBF22E-96BB-9D4C-7DDE-E2BF88F94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4462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4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259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Wenz Rene</dc:creator>
  <cp:lastModifiedBy>Wenz Rene</cp:lastModifiedBy>
  <cp:revision>5</cp:revision>
  <dcterms:created xsi:type="dcterms:W3CDTF">2024-02-13T09:11:43Z</dcterms:created>
  <dcterms:modified xsi:type="dcterms:W3CDTF">2024-12-15T11:14:09Z</dcterms:modified>
</cp:coreProperties>
</file>