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26ECE-4650-3D4C-9C03-0770F8F047C8}"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02892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26ECE-4650-3D4C-9C03-0770F8F047C8}"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62548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26ECE-4650-3D4C-9C03-0770F8F047C8}"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65130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26ECE-4650-3D4C-9C03-0770F8F047C8}"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52685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26ECE-4650-3D4C-9C03-0770F8F047C8}" type="datetimeFigureOut">
              <a:rPr lang="en-US" smtClean="0"/>
              <a:t>12/5/16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55245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26ECE-4650-3D4C-9C03-0770F8F047C8}"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23761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26ECE-4650-3D4C-9C03-0770F8F047C8}" type="datetimeFigureOut">
              <a:rPr lang="en-US" smtClean="0"/>
              <a:t>12/5/16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41170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26ECE-4650-3D4C-9C03-0770F8F047C8}" type="datetimeFigureOut">
              <a:rPr lang="en-US" smtClean="0"/>
              <a:t>12/5/16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19784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26ECE-4650-3D4C-9C03-0770F8F047C8}" type="datetimeFigureOut">
              <a:rPr lang="en-US" smtClean="0"/>
              <a:t>12/5/16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71655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26ECE-4650-3D4C-9C03-0770F8F047C8}"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81668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26ECE-4650-3D4C-9C03-0770F8F047C8}" type="datetimeFigureOut">
              <a:rPr lang="en-US" smtClean="0"/>
              <a:t>12/5/16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7631-196F-3645-A74C-1AA7A49E8D70}" type="slidenum">
              <a:rPr lang="en-US" smtClean="0"/>
              <a:t>‹#›</a:t>
            </a:fld>
            <a:endParaRPr lang="en-US"/>
          </a:p>
        </p:txBody>
      </p:sp>
    </p:spTree>
    <p:extLst>
      <p:ext uri="{BB962C8B-B14F-4D97-AF65-F5344CB8AC3E}">
        <p14:creationId xmlns:p14="http://schemas.microsoft.com/office/powerpoint/2010/main" val="15137659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26ECE-4650-3D4C-9C03-0770F8F047C8}" type="datetimeFigureOut">
              <a:rPr lang="en-US" smtClean="0"/>
              <a:t>12/5/16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07631-196F-3645-A74C-1AA7A49E8D70}" type="slidenum">
              <a:rPr lang="en-US" smtClean="0"/>
              <a:t>‹#›</a:t>
            </a:fld>
            <a:endParaRPr lang="en-US"/>
          </a:p>
        </p:txBody>
      </p:sp>
    </p:spTree>
    <p:extLst>
      <p:ext uri="{BB962C8B-B14F-4D97-AF65-F5344CB8AC3E}">
        <p14:creationId xmlns:p14="http://schemas.microsoft.com/office/powerpoint/2010/main" val="189557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40316" y="390586"/>
            <a:ext cx="8703872" cy="523220"/>
          </a:xfrm>
          <a:prstGeom prst="rect">
            <a:avLst/>
          </a:prstGeom>
          <a:noFill/>
        </p:spPr>
        <p:txBody>
          <a:bodyPr wrap="square" rtlCol="0">
            <a:spAutoFit/>
          </a:bodyPr>
          <a:lstStyle/>
          <a:p>
            <a:r>
              <a:rPr lang="en-US" sz="2800" dirty="0" smtClean="0"/>
              <a:t>Fit Logistic Regression Model to </a:t>
            </a:r>
            <a:r>
              <a:rPr lang="en-US" sz="2800" smtClean="0"/>
              <a:t>Tumor Homology Dataset </a:t>
            </a:r>
            <a:endParaRPr lang="en-US" sz="2800"/>
          </a:p>
        </p:txBody>
      </p:sp>
      <p:sp>
        <p:nvSpPr>
          <p:cNvPr id="8" name="TextBox 7"/>
          <p:cNvSpPr txBox="1"/>
          <p:nvPr/>
        </p:nvSpPr>
        <p:spPr>
          <a:xfrm>
            <a:off x="1940316" y="1228725"/>
            <a:ext cx="8389547" cy="5078313"/>
          </a:xfrm>
          <a:prstGeom prst="rect">
            <a:avLst/>
          </a:prstGeom>
          <a:noFill/>
        </p:spPr>
        <p:txBody>
          <a:bodyPr wrap="square" rtlCol="0">
            <a:spAutoFit/>
          </a:bodyPr>
          <a:lstStyle/>
          <a:p>
            <a:r>
              <a:rPr lang="en-US" dirty="0" smtClean="0"/>
              <a:t>Dataset:</a:t>
            </a:r>
          </a:p>
          <a:p>
            <a:pPr marL="285750" indent="-285750">
              <a:buFont typeface="Arial" charset="0"/>
              <a:buChar char="•"/>
            </a:pPr>
            <a:r>
              <a:rPr lang="en-US" dirty="0" smtClean="0"/>
              <a:t>59 patients</a:t>
            </a:r>
          </a:p>
          <a:p>
            <a:pPr marL="800100" lvl="1" indent="-342900">
              <a:buFont typeface="+mj-lt"/>
              <a:buAutoNum type="arabicPeriod"/>
            </a:pPr>
            <a:r>
              <a:rPr lang="en-US" dirty="0" smtClean="0"/>
              <a:t>32 with no benefits from treatment</a:t>
            </a:r>
          </a:p>
          <a:p>
            <a:pPr marL="800100" lvl="1" indent="-342900">
              <a:buFont typeface="+mj-lt"/>
              <a:buAutoNum type="arabicPeriod"/>
            </a:pPr>
            <a:r>
              <a:rPr lang="en-US" dirty="0" smtClean="0"/>
              <a:t>27 with long-term benefits from treatment</a:t>
            </a:r>
          </a:p>
          <a:p>
            <a:pPr marL="342900" indent="-342900">
              <a:buFont typeface="Arial" charset="0"/>
              <a:buChar char="•"/>
            </a:pPr>
            <a:r>
              <a:rPr lang="en-US" dirty="0" smtClean="0"/>
              <a:t>59 Features – binary indicator variable of whether a patient’s tumor had a homology match with a specific infectious antigen. </a:t>
            </a:r>
          </a:p>
          <a:p>
            <a:endParaRPr lang="en-US" dirty="0" smtClean="0"/>
          </a:p>
          <a:p>
            <a:r>
              <a:rPr lang="en-US" dirty="0" smtClean="0"/>
              <a:t>Fitting Procedure:</a:t>
            </a:r>
          </a:p>
          <a:p>
            <a:pPr marL="285750" indent="-285750">
              <a:buFont typeface="Arial" charset="0"/>
              <a:buChar char="•"/>
            </a:pPr>
            <a:r>
              <a:rPr lang="en-US" dirty="0" smtClean="0"/>
              <a:t>Due to high dimensionality and small sample size, L1 (lasso) regularization will be used to avoid overfitting.</a:t>
            </a:r>
          </a:p>
          <a:p>
            <a:pPr marL="285750" indent="-285750">
              <a:buFont typeface="Arial" charset="0"/>
              <a:buChar char="•"/>
            </a:pPr>
            <a:r>
              <a:rPr lang="en-US" dirty="0" smtClean="0"/>
              <a:t>Use cross validation to select an appropriate lambda for the logistic regression</a:t>
            </a:r>
          </a:p>
          <a:p>
            <a:pPr marL="285750" indent="-285750">
              <a:buFont typeface="Arial" charset="0"/>
              <a:buChar char="•"/>
            </a:pPr>
            <a:r>
              <a:rPr lang="en-US" dirty="0" smtClean="0"/>
              <a:t>Fit logistic regression model with the selected lambda and use cross validation to find average test accuracy to assess model performance. </a:t>
            </a:r>
          </a:p>
          <a:p>
            <a:pPr marL="285750" indent="-285750">
              <a:buFont typeface="Arial" charset="0"/>
              <a:buChar char="•"/>
            </a:pPr>
            <a:endParaRPr lang="en-US" dirty="0" smtClean="0"/>
          </a:p>
          <a:p>
            <a:r>
              <a:rPr lang="en-US" dirty="0" smtClean="0"/>
              <a:t>Other Considered Methods:</a:t>
            </a:r>
          </a:p>
          <a:p>
            <a:pPr marL="285750" indent="-285750">
              <a:buFont typeface="Arial" charset="0"/>
              <a:buChar char="•"/>
            </a:pPr>
            <a:r>
              <a:rPr lang="en-US" dirty="0" smtClean="0"/>
              <a:t>Random forest – low accuracy (~.55)</a:t>
            </a:r>
          </a:p>
          <a:p>
            <a:pPr marL="285750" indent="-285750">
              <a:buFont typeface="Arial" charset="0"/>
              <a:buChar char="•"/>
            </a:pPr>
            <a:r>
              <a:rPr lang="en-US" dirty="0" smtClean="0"/>
              <a:t>SVM – too flexible and over-fitted (58 support vectors) </a:t>
            </a:r>
          </a:p>
          <a:p>
            <a:pPr marL="342900" indent="-342900">
              <a:buFont typeface="Arial" charset="0"/>
              <a:buChar char="•"/>
            </a:pPr>
            <a:endParaRPr lang="en-US" dirty="0"/>
          </a:p>
        </p:txBody>
      </p:sp>
    </p:spTree>
    <p:extLst>
      <p:ext uri="{BB962C8B-B14F-4D97-AF65-F5344CB8AC3E}">
        <p14:creationId xmlns:p14="http://schemas.microsoft.com/office/powerpoint/2010/main" val="76278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505" y="652196"/>
            <a:ext cx="7073875" cy="4910610"/>
          </a:xfrm>
          <a:prstGeom prst="rect">
            <a:avLst/>
          </a:prstGeom>
        </p:spPr>
      </p:pic>
      <p:sp>
        <p:nvSpPr>
          <p:cNvPr id="4" name="TextBox 3"/>
          <p:cNvSpPr txBox="1"/>
          <p:nvPr/>
        </p:nvSpPr>
        <p:spPr>
          <a:xfrm>
            <a:off x="2226066" y="390586"/>
            <a:ext cx="8360972" cy="523220"/>
          </a:xfrm>
          <a:prstGeom prst="rect">
            <a:avLst/>
          </a:prstGeom>
          <a:noFill/>
        </p:spPr>
        <p:txBody>
          <a:bodyPr wrap="square" rtlCol="0">
            <a:spAutoFit/>
          </a:bodyPr>
          <a:lstStyle/>
          <a:p>
            <a:r>
              <a:rPr lang="en-US" sz="2800" smtClean="0"/>
              <a:t>Validation Error vs Log(Lambda) &amp; Number of Features </a:t>
            </a:r>
            <a:endParaRPr lang="en-US" sz="2800"/>
          </a:p>
        </p:txBody>
      </p:sp>
      <p:sp>
        <p:nvSpPr>
          <p:cNvPr id="6" name="TextBox 5"/>
          <p:cNvSpPr txBox="1"/>
          <p:nvPr/>
        </p:nvSpPr>
        <p:spPr>
          <a:xfrm>
            <a:off x="2098221" y="5790957"/>
            <a:ext cx="8389547" cy="646331"/>
          </a:xfrm>
          <a:prstGeom prst="rect">
            <a:avLst/>
          </a:prstGeom>
          <a:noFill/>
        </p:spPr>
        <p:txBody>
          <a:bodyPr wrap="square" rtlCol="0">
            <a:spAutoFit/>
          </a:bodyPr>
          <a:lstStyle/>
          <a:p>
            <a:r>
              <a:rPr lang="en-US" dirty="0"/>
              <a:t>L</a:t>
            </a:r>
            <a:r>
              <a:rPr lang="en-US" dirty="0" smtClean="0"/>
              <a:t>og(lambda) = </a:t>
            </a:r>
            <a:r>
              <a:rPr lang="en-US" dirty="0" err="1" smtClean="0"/>
              <a:t>exp</a:t>
            </a:r>
            <a:r>
              <a:rPr lang="en-US" dirty="0" smtClean="0"/>
              <a:t>(-2.7) was selected since that</a:t>
            </a:r>
            <a:r>
              <a:rPr lang="uk-UA" dirty="0" smtClean="0"/>
              <a:t>’</a:t>
            </a:r>
            <a:r>
              <a:rPr lang="en-US" dirty="0" smtClean="0"/>
              <a:t>s when it the error plateaus off, and it will yield some non-zero coefficients for interpretation purposes.  </a:t>
            </a:r>
          </a:p>
        </p:txBody>
      </p:sp>
    </p:spTree>
    <p:extLst>
      <p:ext uri="{BB962C8B-B14F-4D97-AF65-F5344CB8AC3E}">
        <p14:creationId xmlns:p14="http://schemas.microsoft.com/office/powerpoint/2010/main" val="207904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066" y="390586"/>
            <a:ext cx="8360972" cy="523220"/>
          </a:xfrm>
          <a:prstGeom prst="rect">
            <a:avLst/>
          </a:prstGeom>
          <a:noFill/>
        </p:spPr>
        <p:txBody>
          <a:bodyPr wrap="square" rtlCol="0">
            <a:spAutoFit/>
          </a:bodyPr>
          <a:lstStyle/>
          <a:p>
            <a:r>
              <a:rPr lang="en-US" sz="2800" dirty="0" smtClean="0"/>
              <a:t>Train Model with Lambda and Evaluate Performance </a:t>
            </a:r>
            <a:endParaRPr lang="en-US" sz="2800" dirty="0"/>
          </a:p>
        </p:txBody>
      </p:sp>
      <p:sp>
        <p:nvSpPr>
          <p:cNvPr id="6" name="TextBox 5"/>
          <p:cNvSpPr txBox="1"/>
          <p:nvPr/>
        </p:nvSpPr>
        <p:spPr>
          <a:xfrm>
            <a:off x="1143000" y="1104657"/>
            <a:ext cx="10129838" cy="1200329"/>
          </a:xfrm>
          <a:prstGeom prst="rect">
            <a:avLst/>
          </a:prstGeom>
          <a:noFill/>
        </p:spPr>
        <p:txBody>
          <a:bodyPr wrap="square" rtlCol="0">
            <a:spAutoFit/>
          </a:bodyPr>
          <a:lstStyle/>
          <a:p>
            <a:r>
              <a:rPr lang="en-US" dirty="0" smtClean="0"/>
              <a:t>Randomly sample 80% of the data as training set and fit the model. Use the remaining data points for testing. </a:t>
            </a:r>
          </a:p>
          <a:p>
            <a:endParaRPr lang="en-US" dirty="0"/>
          </a:p>
          <a:p>
            <a:r>
              <a:rPr lang="en-US" dirty="0" smtClean="0"/>
              <a:t>ROC curve from a random sampling: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2495837"/>
            <a:ext cx="5329238" cy="4026803"/>
          </a:xfrm>
          <a:prstGeom prst="rect">
            <a:avLst/>
          </a:prstGeom>
        </p:spPr>
      </p:pic>
      <p:sp>
        <p:nvSpPr>
          <p:cNvPr id="7" name="TextBox 6"/>
          <p:cNvSpPr txBox="1"/>
          <p:nvPr/>
        </p:nvSpPr>
        <p:spPr>
          <a:xfrm>
            <a:off x="6772275" y="2781920"/>
            <a:ext cx="4500563" cy="2308324"/>
          </a:xfrm>
          <a:prstGeom prst="rect">
            <a:avLst/>
          </a:prstGeom>
          <a:noFill/>
        </p:spPr>
        <p:txBody>
          <a:bodyPr wrap="square" rtlCol="0">
            <a:spAutoFit/>
          </a:bodyPr>
          <a:lstStyle/>
          <a:p>
            <a:r>
              <a:rPr lang="en-US" dirty="0" smtClean="0"/>
              <a:t>Testing validation was repeated 40 times to access the performance of the model. The area under the ROC curve and the balanced accuracy was recorded for each fold. </a:t>
            </a:r>
          </a:p>
          <a:p>
            <a:endParaRPr lang="en-US" dirty="0"/>
          </a:p>
          <a:p>
            <a:r>
              <a:rPr lang="en-US" dirty="0" smtClean="0"/>
              <a:t>Average ROC area: .63</a:t>
            </a:r>
          </a:p>
          <a:p>
            <a:endParaRPr lang="en-US" dirty="0"/>
          </a:p>
          <a:p>
            <a:r>
              <a:rPr lang="en-US" dirty="0" smtClean="0"/>
              <a:t>Average Maximum Balanced Accuracy: .71</a:t>
            </a:r>
          </a:p>
        </p:txBody>
      </p:sp>
    </p:spTree>
    <p:extLst>
      <p:ext uri="{BB962C8B-B14F-4D97-AF65-F5344CB8AC3E}">
        <p14:creationId xmlns:p14="http://schemas.microsoft.com/office/powerpoint/2010/main" val="172359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6066" y="390586"/>
            <a:ext cx="8360972" cy="523220"/>
          </a:xfrm>
          <a:prstGeom prst="rect">
            <a:avLst/>
          </a:prstGeom>
          <a:noFill/>
        </p:spPr>
        <p:txBody>
          <a:bodyPr wrap="square" rtlCol="0">
            <a:spAutoFit/>
          </a:bodyPr>
          <a:lstStyle/>
          <a:p>
            <a:r>
              <a:rPr lang="en-US" sz="2800" dirty="0" smtClean="0"/>
              <a:t>Train Model with Lambda and Evaluate Performance </a:t>
            </a:r>
            <a:endParaRPr lang="en-US" sz="2800" dirty="0"/>
          </a:p>
        </p:txBody>
      </p:sp>
      <p:sp>
        <p:nvSpPr>
          <p:cNvPr id="6" name="TextBox 5"/>
          <p:cNvSpPr txBox="1"/>
          <p:nvPr/>
        </p:nvSpPr>
        <p:spPr>
          <a:xfrm>
            <a:off x="1157288" y="1104657"/>
            <a:ext cx="10129838" cy="3693319"/>
          </a:xfrm>
          <a:prstGeom prst="rect">
            <a:avLst/>
          </a:prstGeom>
          <a:noFill/>
        </p:spPr>
        <p:txBody>
          <a:bodyPr wrap="square" rtlCol="0">
            <a:spAutoFit/>
          </a:bodyPr>
          <a:lstStyle/>
          <a:p>
            <a:pPr marL="285750" indent="-285750">
              <a:buFont typeface="Arial" charset="0"/>
              <a:buChar char="•"/>
            </a:pPr>
            <a:r>
              <a:rPr lang="en-US" dirty="0" smtClean="0"/>
              <a:t>The prediction results were decent but not high enough for practical use. If a low probability threshold is selected to loosely recommend patients the treatment, there will be a higher chance that a patient will receive no long-term benefits. </a:t>
            </a:r>
          </a:p>
          <a:p>
            <a:pPr marL="285750" indent="-285750">
              <a:buFont typeface="Arial" charset="0"/>
              <a:buChar char="•"/>
            </a:pPr>
            <a:endParaRPr lang="en-US" dirty="0"/>
          </a:p>
          <a:p>
            <a:pPr marL="285750" indent="-285750">
              <a:buFont typeface="Arial" charset="0"/>
              <a:buChar char="•"/>
            </a:pPr>
            <a:r>
              <a:rPr lang="en-US" dirty="0" smtClean="0"/>
              <a:t>The sample size is relatively small to the number of features, so there maybe inherent sampling bias from the patients. Homology matches from these patients may not affect the treatment results the same way as other patients. </a:t>
            </a:r>
          </a:p>
          <a:p>
            <a:pPr marL="285750" indent="-285750">
              <a:buFont typeface="Arial" charset="0"/>
              <a:buChar char="•"/>
            </a:pPr>
            <a:endParaRPr lang="en-US" dirty="0"/>
          </a:p>
          <a:p>
            <a:pPr marL="285750" indent="-285750">
              <a:buFont typeface="Arial" charset="0"/>
              <a:buChar char="•"/>
            </a:pPr>
            <a:r>
              <a:rPr lang="en-US" dirty="0" smtClean="0"/>
              <a:t>The feature set is not very informative of the treatment results given the test performance, but it does support that there’s some relationship between tumor homology and treatment benefits. More patient data and more features may lead to better results. </a:t>
            </a:r>
          </a:p>
          <a:p>
            <a:pPr marL="285750" indent="-285750">
              <a:buFont typeface="Arial" charset="0"/>
              <a:buChar char="•"/>
            </a:pPr>
            <a:endParaRPr lang="en-US" dirty="0" smtClean="0"/>
          </a:p>
          <a:p>
            <a:pPr marL="285750" indent="-285750">
              <a:buFont typeface="Arial" charset="0"/>
              <a:buChar char="•"/>
            </a:pPr>
            <a:r>
              <a:rPr lang="en-US" dirty="0" smtClean="0"/>
              <a:t>Features/Antigens selected by the model. </a:t>
            </a:r>
          </a:p>
        </p:txBody>
      </p:sp>
      <p:graphicFrame>
        <p:nvGraphicFramePr>
          <p:cNvPr id="3" name="Table 2"/>
          <p:cNvGraphicFramePr>
            <a:graphicFrameLocks noGrp="1"/>
          </p:cNvGraphicFramePr>
          <p:nvPr>
            <p:extLst>
              <p:ext uri="{D42A27DB-BD31-4B8C-83A1-F6EECF244321}">
                <p14:modId xmlns:p14="http://schemas.microsoft.com/office/powerpoint/2010/main" val="870123362"/>
              </p:ext>
            </p:extLst>
          </p:nvPr>
        </p:nvGraphicFramePr>
        <p:xfrm>
          <a:off x="6699250" y="4152900"/>
          <a:ext cx="2887663" cy="2844800"/>
        </p:xfrm>
        <a:graphic>
          <a:graphicData uri="http://schemas.openxmlformats.org/drawingml/2006/table">
            <a:tbl>
              <a:tblPr>
                <a:tableStyleId>{5C22544A-7EE6-4342-B048-85BDC9FD1C3A}</a:tableStyleId>
              </a:tblPr>
              <a:tblGrid>
                <a:gridCol w="1782579"/>
                <a:gridCol w="1105084"/>
              </a:tblGrid>
              <a:tr h="203200">
                <a:tc>
                  <a:txBody>
                    <a:bodyPr/>
                    <a:lstStyle/>
                    <a:p>
                      <a:pPr algn="l" fontAlgn="b"/>
                      <a:r>
                        <a:rPr lang="en-US" sz="1200" u="none" strike="noStrike">
                          <a:effectLst/>
                        </a:rPr>
                        <a:t>BacillusAnthracis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uk-UA" sz="1200" u="none" strike="noStrike">
                          <a:effectLst/>
                        </a:rPr>
                        <a:t>-0.39575634</a:t>
                      </a:r>
                      <a:endParaRPr lang="uk-UA"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BordetellaPertussis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dirty="0">
                          <a:effectLst/>
                        </a:rPr>
                        <a:t>0.82451183</a:t>
                      </a:r>
                      <a:endParaRPr lang="is-IS" sz="1200" b="0" i="0" u="none" strike="noStrike" dirty="0">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BorreliaBurgdorferi</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cs-CZ" sz="1200" u="none" strike="noStrike">
                          <a:effectLst/>
                        </a:rPr>
                        <a:t>-0.60838954</a:t>
                      </a:r>
                      <a:endParaRPr lang="cs-CZ"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BurkholderiaPseudomallei</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0.12982237</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CTrachomatis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cs-CZ" sz="1200" u="none" strike="noStrike">
                          <a:effectLst/>
                        </a:rPr>
                        <a:t>0.04983483</a:t>
                      </a:r>
                      <a:endParaRPr lang="cs-CZ"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FrancisellaTularensis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t-IT" sz="1200" u="none" strike="noStrike">
                          <a:effectLst/>
                        </a:rPr>
                        <a:t>-0.2868449</a:t>
                      </a:r>
                      <a:endParaRPr lang="it-IT"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HepatitisCVirus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0.11539041</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HTLV1</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0.32463547</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HumanHerpesvirus3</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0.06884763</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HumanHerpesvirus8</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-0.09048918</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MeaslesVirus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fi-FI" sz="1200" u="none" strike="noStrike">
                          <a:effectLst/>
                        </a:rPr>
                        <a:t>-0.08784396</a:t>
                      </a:r>
                      <a:endParaRPr lang="fi-FI"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PorphyromonasGingivalis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a:effectLst/>
                        </a:rPr>
                        <a:t>0.04256029</a:t>
                      </a:r>
                      <a:endParaRPr lang="is-I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StreptococcusPyogenes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pt-BR" sz="1200" u="none" strike="noStrike">
                          <a:effectLst/>
                        </a:rPr>
                        <a:t>-0.36760382</a:t>
                      </a:r>
                      <a:endParaRPr lang="pt-BR"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YellowFeverVirus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is-IS" sz="1200" u="none" strike="noStrike" dirty="0">
                          <a:effectLst/>
                        </a:rPr>
                        <a:t>0.08050689</a:t>
                      </a:r>
                      <a:endParaRPr lang="is-IS" sz="1200" b="0" i="0" u="none" strike="noStrike" dirty="0">
                        <a:solidFill>
                          <a:srgbClr val="000000"/>
                        </a:solidFill>
                        <a:effectLst/>
                        <a:latin typeface="Calibri" charset="0"/>
                      </a:endParaRPr>
                    </a:p>
                  </a:txBody>
                  <a:tcPr marL="6350" marR="6350" marT="6350" marB="0" anchor="b"/>
                </a:tc>
              </a:tr>
            </a:tbl>
          </a:graphicData>
        </a:graphic>
      </p:graphicFrame>
    </p:spTree>
    <p:extLst>
      <p:ext uri="{BB962C8B-B14F-4D97-AF65-F5344CB8AC3E}">
        <p14:creationId xmlns:p14="http://schemas.microsoft.com/office/powerpoint/2010/main" val="190281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418</Words>
  <Application>Microsoft Macintosh PowerPoint</Application>
  <PresentationFormat>Widescreen</PresentationFormat>
  <Paragraphs>62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Wen</dc:creator>
  <cp:lastModifiedBy>Rui Wen</cp:lastModifiedBy>
  <cp:revision>12</cp:revision>
  <dcterms:created xsi:type="dcterms:W3CDTF">2016-12-05T23:41:04Z</dcterms:created>
  <dcterms:modified xsi:type="dcterms:W3CDTF">2016-12-06T01:27:30Z</dcterms:modified>
</cp:coreProperties>
</file>