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C47F1"/>
    <a:srgbClr val="FF3A30"/>
    <a:srgbClr val="F95A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77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3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0061B-D369-4677-A3A3-A0707C5F6686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6E3D4-AD0D-4EAE-91C6-3CF9A8E93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139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0061B-D369-4677-A3A3-A0707C5F6686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6E3D4-AD0D-4EAE-91C6-3CF9A8E93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050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0061B-D369-4677-A3A3-A0707C5F6686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6E3D4-AD0D-4EAE-91C6-3CF9A8E93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298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0061B-D369-4677-A3A3-A0707C5F6686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6E3D4-AD0D-4EAE-91C6-3CF9A8E93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864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0061B-D369-4677-A3A3-A0707C5F6686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6E3D4-AD0D-4EAE-91C6-3CF9A8E93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214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0061B-D369-4677-A3A3-A0707C5F6686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6E3D4-AD0D-4EAE-91C6-3CF9A8E93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349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0061B-D369-4677-A3A3-A0707C5F6686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6E3D4-AD0D-4EAE-91C6-3CF9A8E93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557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0061B-D369-4677-A3A3-A0707C5F6686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6E3D4-AD0D-4EAE-91C6-3CF9A8E93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762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0061B-D369-4677-A3A3-A0707C5F6686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6E3D4-AD0D-4EAE-91C6-3CF9A8E93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454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0061B-D369-4677-A3A3-A0707C5F6686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6E3D4-AD0D-4EAE-91C6-3CF9A8E93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73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0061B-D369-4677-A3A3-A0707C5F6686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6E3D4-AD0D-4EAE-91C6-3CF9A8E93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10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B0061B-D369-4677-A3A3-A0707C5F6686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6E3D4-AD0D-4EAE-91C6-3CF9A8E93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975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У2. Задачи компьютерного зрения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Занятие </a:t>
            </a:r>
            <a:r>
              <a:rPr lang="ru-RU" dirty="0" smtClean="0"/>
              <a:t>№1</a:t>
            </a:r>
            <a:r>
              <a:rPr lang="ru-RU" dirty="0"/>
              <a:t>2</a:t>
            </a:r>
            <a:endParaRPr lang="en-US" dirty="0"/>
          </a:p>
        </p:txBody>
      </p:sp>
      <p:grpSp>
        <p:nvGrpSpPr>
          <p:cNvPr id="25" name="Group 24"/>
          <p:cNvGrpSpPr/>
          <p:nvPr/>
        </p:nvGrpSpPr>
        <p:grpSpPr>
          <a:xfrm>
            <a:off x="1430582" y="5349875"/>
            <a:ext cx="9330836" cy="263983"/>
            <a:chOff x="1757835" y="5468947"/>
            <a:chExt cx="9330836" cy="263983"/>
          </a:xfrm>
        </p:grpSpPr>
        <p:cxnSp>
          <p:nvCxnSpPr>
            <p:cNvPr id="5" name="Straight Connector 4"/>
            <p:cNvCxnSpPr>
              <a:endCxn id="23" idx="6"/>
            </p:cNvCxnSpPr>
            <p:nvPr/>
          </p:nvCxnSpPr>
          <p:spPr>
            <a:xfrm>
              <a:off x="1888913" y="5600025"/>
              <a:ext cx="9199758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Oval 5"/>
            <p:cNvSpPr/>
            <p:nvPr/>
          </p:nvSpPr>
          <p:spPr>
            <a:xfrm>
              <a:off x="1757835" y="5468947"/>
              <a:ext cx="262156" cy="26215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2459016" y="5468947"/>
              <a:ext cx="262156" cy="26215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3160197" y="5468947"/>
              <a:ext cx="262156" cy="26215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3861378" y="5468947"/>
              <a:ext cx="262156" cy="26215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4562559" y="5470774"/>
              <a:ext cx="262156" cy="26215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5263740" y="5470774"/>
              <a:ext cx="262156" cy="26215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5964921" y="5470774"/>
              <a:ext cx="262156" cy="26215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6666102" y="5468947"/>
              <a:ext cx="262156" cy="26215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7367283" y="5468947"/>
              <a:ext cx="262156" cy="26215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8062172" y="5468947"/>
              <a:ext cx="262156" cy="26215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8757061" y="5468947"/>
              <a:ext cx="262156" cy="26215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9445658" y="5468947"/>
              <a:ext cx="262156" cy="26215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10134255" y="5468947"/>
              <a:ext cx="262156" cy="26215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10826515" y="5468947"/>
              <a:ext cx="262156" cy="26215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TextBox 28"/>
          <p:cNvSpPr txBox="1"/>
          <p:nvPr/>
        </p:nvSpPr>
        <p:spPr>
          <a:xfrm rot="18568983">
            <a:off x="1577271" y="4633604"/>
            <a:ext cx="13663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Цилиндрическая панорама</a:t>
            </a:r>
            <a:endParaRPr lang="en-US" sz="1200" dirty="0"/>
          </a:p>
        </p:txBody>
      </p:sp>
      <p:sp>
        <p:nvSpPr>
          <p:cNvPr id="30" name="TextBox 29"/>
          <p:cNvSpPr txBox="1"/>
          <p:nvPr/>
        </p:nvSpPr>
        <p:spPr>
          <a:xfrm rot="18568983">
            <a:off x="927903" y="4826498"/>
            <a:ext cx="12579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Виды панорам</a:t>
            </a:r>
            <a:endParaRPr lang="en-US" sz="1200" dirty="0"/>
          </a:p>
        </p:txBody>
      </p:sp>
      <p:sp>
        <p:nvSpPr>
          <p:cNvPr id="31" name="TextBox 30"/>
          <p:cNvSpPr txBox="1"/>
          <p:nvPr/>
        </p:nvSpPr>
        <p:spPr>
          <a:xfrm rot="18568983">
            <a:off x="2608961" y="4939168"/>
            <a:ext cx="6975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RANSAC</a:t>
            </a:r>
          </a:p>
        </p:txBody>
      </p:sp>
      <p:sp>
        <p:nvSpPr>
          <p:cNvPr id="32" name="TextBox 31"/>
          <p:cNvSpPr txBox="1"/>
          <p:nvPr/>
        </p:nvSpPr>
        <p:spPr>
          <a:xfrm rot="18568983">
            <a:off x="3197396" y="4859796"/>
            <a:ext cx="9288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Пирамиды</a:t>
            </a:r>
            <a:endParaRPr lang="en-US" sz="1200" dirty="0"/>
          </a:p>
        </p:txBody>
      </p:sp>
      <p:sp>
        <p:nvSpPr>
          <p:cNvPr id="33" name="TextBox 32"/>
          <p:cNvSpPr txBox="1"/>
          <p:nvPr/>
        </p:nvSpPr>
        <p:spPr>
          <a:xfrm rot="18568983">
            <a:off x="3853125" y="4711148"/>
            <a:ext cx="10163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Простейшие нейроны</a:t>
            </a:r>
            <a:endParaRPr lang="en-US" sz="1200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3981033" y="5241379"/>
            <a:ext cx="0" cy="413158"/>
          </a:xfrm>
          <a:prstGeom prst="line">
            <a:avLst/>
          </a:prstGeom>
          <a:ln w="762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6093661" y="5254108"/>
            <a:ext cx="0" cy="413158"/>
          </a:xfrm>
          <a:prstGeom prst="line">
            <a:avLst/>
          </a:prstGeom>
          <a:ln w="762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8218871" y="5254108"/>
            <a:ext cx="0" cy="413158"/>
          </a:xfrm>
          <a:prstGeom prst="line">
            <a:avLst/>
          </a:prstGeom>
          <a:ln w="762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 rot="18568983">
            <a:off x="4454775" y="4803480"/>
            <a:ext cx="12297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Кросс-энтропия</a:t>
            </a:r>
            <a:endParaRPr lang="en-US" sz="1200" dirty="0"/>
          </a:p>
        </p:txBody>
      </p:sp>
      <p:sp>
        <p:nvSpPr>
          <p:cNvPr id="39" name="TextBox 38"/>
          <p:cNvSpPr txBox="1"/>
          <p:nvPr/>
        </p:nvSpPr>
        <p:spPr>
          <a:xfrm rot="18568983">
            <a:off x="5145732" y="4671142"/>
            <a:ext cx="12690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err="1"/>
              <a:t>Полносвязный</a:t>
            </a:r>
            <a:r>
              <a:rPr lang="ru-RU" sz="1200" dirty="0"/>
              <a:t> классификатор</a:t>
            </a:r>
            <a:endParaRPr lang="en-US" sz="1200" dirty="0"/>
          </a:p>
        </p:txBody>
      </p:sp>
      <p:sp>
        <p:nvSpPr>
          <p:cNvPr id="40" name="TextBox 39"/>
          <p:cNvSpPr txBox="1"/>
          <p:nvPr/>
        </p:nvSpPr>
        <p:spPr>
          <a:xfrm rot="18568983">
            <a:off x="5957710" y="4636046"/>
            <a:ext cx="1015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Проблемы обучения</a:t>
            </a:r>
            <a:endParaRPr lang="en-US" sz="1200" dirty="0"/>
          </a:p>
        </p:txBody>
      </p:sp>
      <p:sp>
        <p:nvSpPr>
          <p:cNvPr id="41" name="TextBox 40"/>
          <p:cNvSpPr txBox="1"/>
          <p:nvPr/>
        </p:nvSpPr>
        <p:spPr>
          <a:xfrm rot="18568983">
            <a:off x="6810155" y="4824433"/>
            <a:ext cx="7219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Свертки</a:t>
            </a:r>
            <a:endParaRPr lang="en-US" sz="1200" dirty="0"/>
          </a:p>
        </p:txBody>
      </p:sp>
      <p:sp>
        <p:nvSpPr>
          <p:cNvPr id="42" name="TextBox 41"/>
          <p:cNvSpPr txBox="1"/>
          <p:nvPr/>
        </p:nvSpPr>
        <p:spPr>
          <a:xfrm rot="18568983">
            <a:off x="7552909" y="4808489"/>
            <a:ext cx="6173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CNN</a:t>
            </a:r>
          </a:p>
        </p:txBody>
      </p:sp>
      <p:sp>
        <p:nvSpPr>
          <p:cNvPr id="43" name="TextBox 42"/>
          <p:cNvSpPr txBox="1"/>
          <p:nvPr/>
        </p:nvSpPr>
        <p:spPr>
          <a:xfrm rot="18568983">
            <a:off x="8152562" y="4464071"/>
            <a:ext cx="1273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Генератор и дискриминатор</a:t>
            </a:r>
            <a:endParaRPr lang="en-US" sz="1200" dirty="0"/>
          </a:p>
        </p:txBody>
      </p:sp>
      <p:sp>
        <p:nvSpPr>
          <p:cNvPr id="44" name="TextBox 43"/>
          <p:cNvSpPr txBox="1"/>
          <p:nvPr/>
        </p:nvSpPr>
        <p:spPr>
          <a:xfrm rot="18568983">
            <a:off x="8940787" y="4800191"/>
            <a:ext cx="6173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GAN</a:t>
            </a:r>
          </a:p>
        </p:txBody>
      </p:sp>
      <p:sp>
        <p:nvSpPr>
          <p:cNvPr id="45" name="TextBox 44"/>
          <p:cNvSpPr txBox="1"/>
          <p:nvPr/>
        </p:nvSpPr>
        <p:spPr>
          <a:xfrm rot="18568983">
            <a:off x="9629384" y="4819517"/>
            <a:ext cx="6173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WGAN</a:t>
            </a:r>
          </a:p>
        </p:txBody>
      </p:sp>
      <p:sp>
        <p:nvSpPr>
          <p:cNvPr id="46" name="TextBox 45"/>
          <p:cNvSpPr txBox="1"/>
          <p:nvPr/>
        </p:nvSpPr>
        <p:spPr>
          <a:xfrm rot="18568983">
            <a:off x="10318277" y="4763475"/>
            <a:ext cx="6173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CGAN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302850" y="5273310"/>
            <a:ext cx="1636408" cy="1636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34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Генератор и дискриминатор</a:t>
            </a:r>
            <a:endParaRPr lang="en-US" dirty="0"/>
          </a:p>
        </p:txBody>
      </p:sp>
      <p:pic>
        <p:nvPicPr>
          <p:cNvPr id="1026" name="Picture 2" descr="Understanding Generative Adversarial Networks | by Naoki | Medi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8495" y="2563439"/>
            <a:ext cx="9095010" cy="3939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38200" y="2097886"/>
            <a:ext cx="59904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Опишите подробно следующую модель: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63769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Diving into different GAN architectures | by Bibek Dhakal | Towards Data  Scien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8969" y="1690688"/>
            <a:ext cx="6667500" cy="354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Обучение соперничающих сетей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074328" cy="4893957"/>
          </a:xfrm>
        </p:spPr>
        <p:txBody>
          <a:bodyPr>
            <a:normAutofit/>
          </a:bodyPr>
          <a:lstStyle/>
          <a:p>
            <a:r>
              <a:rPr lang="ru-RU" sz="2400" dirty="0" smtClean="0"/>
              <a:t>Задача </a:t>
            </a:r>
            <a:r>
              <a:rPr lang="ru-RU" sz="2400" b="1" dirty="0" smtClean="0"/>
              <a:t>генератора: </a:t>
            </a:r>
            <a:r>
              <a:rPr lang="ru-RU" sz="2400" dirty="0" smtClean="0"/>
              <a:t>создать правдивое изображение</a:t>
            </a:r>
          </a:p>
          <a:p>
            <a:r>
              <a:rPr lang="ru-RU" sz="2400" dirty="0" smtClean="0"/>
              <a:t>Задача</a:t>
            </a:r>
            <a:r>
              <a:rPr lang="ru-RU" sz="2400" b="1" dirty="0" smtClean="0"/>
              <a:t> дискриминатора: </a:t>
            </a:r>
            <a:r>
              <a:rPr lang="ru-RU" sz="2400" dirty="0" smtClean="0"/>
              <a:t>отличать правильные изображения от искусственных</a:t>
            </a:r>
          </a:p>
          <a:p>
            <a:endParaRPr lang="ru-RU" sz="2400" b="1" dirty="0"/>
          </a:p>
          <a:p>
            <a:endParaRPr lang="ru-RU" sz="2400" b="1" dirty="0" smtClean="0"/>
          </a:p>
          <a:p>
            <a:endParaRPr lang="ru-RU" sz="2400" b="1" dirty="0" smtClean="0"/>
          </a:p>
          <a:p>
            <a:r>
              <a:rPr lang="ru-RU" sz="2400" dirty="0" smtClean="0"/>
              <a:t>То есть генератор пытается обмануть дискриминатор, а дискриминатор наоборот учится не обманываться.</a:t>
            </a:r>
            <a:endParaRPr lang="en-US" sz="2400" dirty="0" smtClean="0"/>
          </a:p>
          <a:p>
            <a:r>
              <a:rPr lang="ru-RU" sz="2400" b="1" dirty="0" smtClean="0"/>
              <a:t>Как это реализовать?</a:t>
            </a:r>
          </a:p>
        </p:txBody>
      </p:sp>
    </p:spTree>
    <p:extLst>
      <p:ext uri="{BB962C8B-B14F-4D97-AF65-F5344CB8AC3E}">
        <p14:creationId xmlns:p14="http://schemas.microsoft.com/office/powerpoint/2010/main" val="2813428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Ошибка классификации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793289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ru-RU" dirty="0" smtClean="0"/>
                  <a:t>Как называется функция ошибки бинарной классификации?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𝐵𝐶𝐸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𝑙𝑜𝑔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ru-RU" b="0" i="1" smtClean="0">
                        <a:latin typeface="Cambria Math" panose="02040503050406030204" pitchFamily="18" charset="0"/>
                      </a:rPr>
                      <m:t>∗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d>
                      </m:e>
                    </m:func>
                  </m:oMath>
                </a14:m>
                <a:endParaRPr lang="ru-RU" b="0" dirty="0" smtClean="0"/>
              </a:p>
              <a:p>
                <a:pPr lvl="1"/>
                <a:r>
                  <a:rPr lang="ru-RU" dirty="0" smtClean="0"/>
                  <a:t>Что каждое из слагаемых означает?</a:t>
                </a:r>
              </a:p>
              <a:p>
                <a:pPr lvl="1"/>
                <a:endParaRPr lang="ru-RU" dirty="0"/>
              </a:p>
              <a:p>
                <a:r>
                  <a:rPr lang="ru-RU" dirty="0" smtClean="0"/>
                  <a:t>Задача генератора – обмануть, т.е. минимум для(</a:t>
                </a:r>
                <a:r>
                  <a:rPr lang="en-US" dirty="0" smtClean="0"/>
                  <a:t>x – </a:t>
                </a:r>
                <a:r>
                  <a:rPr lang="ru-RU" dirty="0" smtClean="0"/>
                  <a:t>правильное изображение, </a:t>
                </a:r>
                <a:r>
                  <a:rPr lang="en-US" dirty="0" smtClean="0"/>
                  <a:t>z – </a:t>
                </a:r>
                <a:r>
                  <a:rPr lang="ru-RU" dirty="0" smtClean="0"/>
                  <a:t>100 случайных элементов, </a:t>
                </a:r>
                <a:r>
                  <a:rPr lang="en-US" dirty="0" smtClean="0"/>
                  <a:t>D, G – </a:t>
                </a:r>
                <a:r>
                  <a:rPr lang="ru-RU" dirty="0" smtClean="0"/>
                  <a:t>дискриминатор и генератор):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𝐵𝐶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e>
                    </m:d>
                  </m:oMath>
                </a14:m>
                <a:endParaRPr lang="en-US" dirty="0" smtClean="0"/>
              </a:p>
              <a:p>
                <a:pPr lvl="1"/>
                <a:r>
                  <a:rPr lang="ru-RU" dirty="0" smtClean="0"/>
                  <a:t>Почему?</a:t>
                </a:r>
              </a:p>
              <a:p>
                <a:endParaRPr lang="ru-RU" dirty="0"/>
              </a:p>
              <a:p>
                <a:r>
                  <a:rPr lang="ru-RU" dirty="0" smtClean="0"/>
                  <a:t>Задача дискриминатора – отличать правду от неправды, т.е. минимум для:</a:t>
                </a:r>
                <a:endParaRPr lang="ru-RU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𝐵𝐶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</m:d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US" dirty="0" smtClean="0"/>
              </a:p>
              <a:p>
                <a:pPr lvl="1"/>
                <a:r>
                  <a:rPr lang="ru-RU" dirty="0" smtClean="0"/>
                  <a:t>Почему?</a:t>
                </a:r>
              </a:p>
              <a:p>
                <a:r>
                  <a:rPr lang="ru-RU" dirty="0" smtClean="0"/>
                  <a:t>Как одновременно минимизировать разные функции?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793289"/>
              </a:xfrm>
              <a:blipFill>
                <a:blip r:embed="rId2"/>
                <a:stretch>
                  <a:fillRect l="-696" t="-2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2181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Generative Adversarial Network (GAN) - Semiconductor Engineer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2462" y="1690688"/>
            <a:ext cx="4577588" cy="3378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Поэтапное обучение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7341066" cy="4734566"/>
          </a:xfrm>
        </p:spPr>
        <p:txBody>
          <a:bodyPr>
            <a:normAutofit/>
          </a:bodyPr>
          <a:lstStyle/>
          <a:p>
            <a:r>
              <a:rPr lang="ru-RU" dirty="0" smtClean="0"/>
              <a:t>Правильный ответ, как </a:t>
            </a:r>
            <a:r>
              <a:rPr lang="ru-RU" u="sng" dirty="0" smtClean="0"/>
              <a:t>одновременно</a:t>
            </a:r>
            <a:r>
              <a:rPr lang="ru-RU" dirty="0" smtClean="0"/>
              <a:t> минимизировать разные функции с прошлого слайда – </a:t>
            </a:r>
            <a:r>
              <a:rPr lang="ru-RU" b="1" dirty="0" smtClean="0"/>
              <a:t>никак</a:t>
            </a:r>
            <a:r>
              <a:rPr lang="ru-RU" dirty="0" smtClean="0"/>
              <a:t>. </a:t>
            </a:r>
          </a:p>
          <a:p>
            <a:endParaRPr lang="ru-RU" dirty="0"/>
          </a:p>
          <a:p>
            <a:r>
              <a:rPr lang="ru-RU" dirty="0" smtClean="0"/>
              <a:t>Но </a:t>
            </a:r>
            <a:r>
              <a:rPr lang="ru-RU" u="sng" dirty="0" smtClean="0"/>
              <a:t>последовательно</a:t>
            </a:r>
            <a:r>
              <a:rPr lang="ru-RU" dirty="0" smtClean="0"/>
              <a:t> минимизировать </a:t>
            </a:r>
            <a:r>
              <a:rPr lang="ru-RU" b="1" dirty="0" smtClean="0"/>
              <a:t>можно</a:t>
            </a:r>
            <a:r>
              <a:rPr lang="ru-RU" dirty="0" smtClean="0"/>
              <a:t>:</a:t>
            </a:r>
          </a:p>
          <a:p>
            <a:pPr lvl="1"/>
            <a:r>
              <a:rPr lang="ru-RU" dirty="0" smtClean="0"/>
              <a:t>Обучили 1 итерацию генератор, заморозив дискриминатор</a:t>
            </a:r>
            <a:r>
              <a:rPr lang="en-US" dirty="0" smtClean="0"/>
              <a:t>;</a:t>
            </a:r>
          </a:p>
          <a:p>
            <a:pPr lvl="1"/>
            <a:r>
              <a:rPr lang="ru-RU" dirty="0" smtClean="0"/>
              <a:t>Обучили 1 итерацию дискриминатор, заморозив генератор</a:t>
            </a:r>
            <a:r>
              <a:rPr lang="en-US" dirty="0" smtClean="0"/>
              <a:t>;</a:t>
            </a:r>
          </a:p>
          <a:p>
            <a:pPr lvl="1"/>
            <a:r>
              <a:rPr lang="en-US" dirty="0" smtClean="0"/>
              <a:t>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206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Повторение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728670" cy="4351338"/>
          </a:xfrm>
        </p:spPr>
        <p:txBody>
          <a:bodyPr/>
          <a:lstStyle/>
          <a:p>
            <a:r>
              <a:rPr lang="ru-RU" dirty="0" smtClean="0"/>
              <a:t>Опишите цикл обучения </a:t>
            </a:r>
            <a:r>
              <a:rPr lang="en-US" dirty="0" smtClean="0"/>
              <a:t>GAN </a:t>
            </a:r>
            <a:r>
              <a:rPr lang="ru-RU" dirty="0" smtClean="0"/>
              <a:t>модели.</a:t>
            </a:r>
          </a:p>
          <a:p>
            <a:endParaRPr lang="ru-RU" dirty="0"/>
          </a:p>
          <a:p>
            <a:r>
              <a:rPr lang="ru-RU" dirty="0" smtClean="0"/>
              <a:t>Какие цели у каждого фрагмента </a:t>
            </a:r>
            <a:r>
              <a:rPr lang="en-US" dirty="0" smtClean="0"/>
              <a:t>GAN’</a:t>
            </a:r>
            <a:r>
              <a:rPr lang="ru-RU" dirty="0" smtClean="0"/>
              <a:t>а?</a:t>
            </a:r>
          </a:p>
          <a:p>
            <a:pPr lvl="1"/>
            <a:r>
              <a:rPr lang="ru-RU" dirty="0" smtClean="0"/>
              <a:t>Какие функции стараются минимизировать эти фрагменты?</a:t>
            </a:r>
            <a:endParaRPr lang="en-US" dirty="0"/>
          </a:p>
        </p:txBody>
      </p:sp>
      <p:pic>
        <p:nvPicPr>
          <p:cNvPr id="4098" name="Picture 2" descr="Welsh Corgi What GIF by Lazy Corgi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1" y="2263680"/>
            <a:ext cx="3475838" cy="3475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2621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GAN&amp;DCGAN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6594446" cy="4885568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В ноутбуке в директории </a:t>
            </a:r>
            <a:r>
              <a:rPr lang="en-US" dirty="0" smtClean="0"/>
              <a:t>4</a:t>
            </a:r>
            <a:r>
              <a:rPr lang="en-US" baseline="30000" dirty="0" smtClean="0"/>
              <a:t>th</a:t>
            </a:r>
            <a:r>
              <a:rPr lang="en-US" dirty="0" smtClean="0"/>
              <a:t> Task </a:t>
            </a:r>
            <a:r>
              <a:rPr lang="ru-RU" dirty="0" smtClean="0"/>
              <a:t>в ноутбуке</a:t>
            </a:r>
            <a:r>
              <a:rPr lang="en-US" dirty="0" smtClean="0"/>
              <a:t> </a:t>
            </a:r>
            <a:r>
              <a:rPr lang="en-US" dirty="0" err="1" smtClean="0"/>
              <a:t>BasicModules.ipynb</a:t>
            </a:r>
            <a:r>
              <a:rPr lang="en-US" dirty="0" smtClean="0"/>
              <a:t> </a:t>
            </a:r>
            <a:r>
              <a:rPr lang="ru-RU" dirty="0" smtClean="0"/>
              <a:t>реализуйте функции ошибки, изучите шаг обучения модели, обучите сеть на небольших данных с небольшим числом эпох.</a:t>
            </a:r>
          </a:p>
          <a:p>
            <a:endParaRPr lang="ru-RU" dirty="0"/>
          </a:p>
          <a:p>
            <a:r>
              <a:rPr lang="ru-RU" dirty="0" smtClean="0"/>
              <a:t>Затем загрузите </a:t>
            </a:r>
            <a:r>
              <a:rPr lang="ru-RU" dirty="0" err="1" smtClean="0"/>
              <a:t>предобученную</a:t>
            </a:r>
            <a:r>
              <a:rPr lang="ru-RU" dirty="0" smtClean="0"/>
              <a:t> сеть(200 эпох на всех данных) и сравните результаты моделей.</a:t>
            </a:r>
          </a:p>
          <a:p>
            <a:pPr lvl="1"/>
            <a:r>
              <a:rPr lang="ru-RU" dirty="0" smtClean="0"/>
              <a:t>Есть ли различия? Если есть, то в чем они?</a:t>
            </a:r>
          </a:p>
          <a:p>
            <a:pPr lvl="1"/>
            <a:r>
              <a:rPr lang="ru-RU" dirty="0" smtClean="0"/>
              <a:t>Какие артефакты на каждом из них прослеживаются?</a:t>
            </a:r>
          </a:p>
        </p:txBody>
      </p:sp>
      <p:pic>
        <p:nvPicPr>
          <p:cNvPr id="5122" name="Picture 2" descr="Loading Downloading GIF by Grupo Verreschi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2748" y="3273955"/>
            <a:ext cx="2991052" cy="1981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0153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2143</TotalTime>
  <Words>205</Words>
  <Application>Microsoft Office PowerPoint</Application>
  <PresentationFormat>Widescreen</PresentationFormat>
  <Paragraphs>57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Office Theme</vt:lpstr>
      <vt:lpstr>У2. Задачи компьютерного зрения</vt:lpstr>
      <vt:lpstr>Генератор и дискриминатор</vt:lpstr>
      <vt:lpstr>Обучение соперничающих сетей</vt:lpstr>
      <vt:lpstr>Ошибка классификации</vt:lpstr>
      <vt:lpstr>Поэтапное обучение</vt:lpstr>
      <vt:lpstr>Повторение</vt:lpstr>
      <vt:lpstr>GAN&amp;DCGAN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У2. Задачи компьютерного зрения</dc:title>
  <dc:creator>Mike</dc:creator>
  <cp:lastModifiedBy>Mike</cp:lastModifiedBy>
  <cp:revision>126</cp:revision>
  <dcterms:created xsi:type="dcterms:W3CDTF">2022-07-01T11:39:54Z</dcterms:created>
  <dcterms:modified xsi:type="dcterms:W3CDTF">2022-07-09T09:16:40Z</dcterms:modified>
</cp:coreProperties>
</file>