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7F1"/>
    <a:srgbClr val="FF3A30"/>
    <a:srgbClr val="F95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061B-D369-4677-A3A3-A0707C5F668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У2. Задачи компьютерного зрения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 </a:t>
            </a:r>
            <a:r>
              <a:rPr lang="ru-RU" dirty="0" smtClean="0"/>
              <a:t>№</a:t>
            </a:r>
            <a:r>
              <a:rPr lang="ru-RU" dirty="0" smtClean="0"/>
              <a:t>1</a:t>
            </a:r>
            <a:r>
              <a:rPr lang="ru-RU" dirty="0"/>
              <a:t>3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430582" y="5349875"/>
            <a:ext cx="9330836" cy="263983"/>
            <a:chOff x="1757835" y="5468947"/>
            <a:chExt cx="9330836" cy="263983"/>
          </a:xfrm>
        </p:grpSpPr>
        <p:cxnSp>
          <p:nvCxnSpPr>
            <p:cNvPr id="5" name="Straight Connector 4"/>
            <p:cNvCxnSpPr>
              <a:endCxn id="23" idx="6"/>
            </p:cNvCxnSpPr>
            <p:nvPr/>
          </p:nvCxnSpPr>
          <p:spPr>
            <a:xfrm>
              <a:off x="1888913" y="5600025"/>
              <a:ext cx="919975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75783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9016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60197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6137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62559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63740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64921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6610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367283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6217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757061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44565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13425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82651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 rot="18568983">
            <a:off x="1577271" y="4633604"/>
            <a:ext cx="136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Цилиндрическая панорама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 rot="18568983">
            <a:off x="927903" y="4826498"/>
            <a:ext cx="125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Виды панорам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 rot="18568983">
            <a:off x="2608961" y="4939168"/>
            <a:ext cx="69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RANSAC</a:t>
            </a:r>
          </a:p>
        </p:txBody>
      </p:sp>
      <p:sp>
        <p:nvSpPr>
          <p:cNvPr id="32" name="TextBox 31"/>
          <p:cNvSpPr txBox="1"/>
          <p:nvPr/>
        </p:nvSpPr>
        <p:spPr>
          <a:xfrm rot="18568983">
            <a:off x="3197396" y="4859796"/>
            <a:ext cx="9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Пирамиды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8568983">
            <a:off x="3853125" y="4711148"/>
            <a:ext cx="10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Простейшие нейроны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981033" y="5241379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366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1887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568983">
            <a:off x="4454775" y="4803480"/>
            <a:ext cx="122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Кросс-энтропия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18568983">
            <a:off x="5145732" y="4671142"/>
            <a:ext cx="126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Полносвязный</a:t>
            </a:r>
            <a:r>
              <a:rPr lang="ru-RU" sz="1200" dirty="0"/>
              <a:t> классификатор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 rot="18568983">
            <a:off x="5957710" y="4636046"/>
            <a:ext cx="101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Проблемы обучения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18568983">
            <a:off x="6810155" y="4824433"/>
            <a:ext cx="7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Свертки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 rot="18568983">
            <a:off x="7552909" y="4808489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CNN</a:t>
            </a:r>
          </a:p>
        </p:txBody>
      </p:sp>
      <p:sp>
        <p:nvSpPr>
          <p:cNvPr id="43" name="TextBox 42"/>
          <p:cNvSpPr txBox="1"/>
          <p:nvPr/>
        </p:nvSpPr>
        <p:spPr>
          <a:xfrm rot="18568983">
            <a:off x="8152562" y="4464071"/>
            <a:ext cx="127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Генератор и дискриминатор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 rot="18568983">
            <a:off x="8940787" y="4800191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GAN</a:t>
            </a:r>
          </a:p>
        </p:txBody>
      </p:sp>
      <p:sp>
        <p:nvSpPr>
          <p:cNvPr id="45" name="TextBox 44"/>
          <p:cNvSpPr txBox="1"/>
          <p:nvPr/>
        </p:nvSpPr>
        <p:spPr>
          <a:xfrm rot="18568983">
            <a:off x="9629384" y="4819517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WGAN</a:t>
            </a:r>
          </a:p>
        </p:txBody>
      </p:sp>
      <p:sp>
        <p:nvSpPr>
          <p:cNvPr id="46" name="TextBox 45"/>
          <p:cNvSpPr txBox="1"/>
          <p:nvPr/>
        </p:nvSpPr>
        <p:spPr>
          <a:xfrm rot="18568983">
            <a:off x="10318277" y="4763475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CGAN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27246" y="5273310"/>
            <a:ext cx="1636408" cy="16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Предыдущие </a:t>
            </a:r>
            <a:r>
              <a:rPr lang="en-US" dirty="0" smtClean="0"/>
              <a:t>GAN’</a:t>
            </a:r>
            <a:r>
              <a:rPr lang="ru-RU" dirty="0"/>
              <a:t>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03223" cy="435133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Генератор:</a:t>
            </a:r>
          </a:p>
          <a:p>
            <a:pPr lvl="1"/>
            <a:r>
              <a:rPr lang="ru-RU" sz="2000" dirty="0" smtClean="0"/>
              <a:t>Какие виды бывают?</a:t>
            </a:r>
          </a:p>
          <a:p>
            <a:pPr lvl="1"/>
            <a:r>
              <a:rPr lang="ru-RU" sz="2000" dirty="0" smtClean="0"/>
              <a:t>Как работают?</a:t>
            </a:r>
          </a:p>
          <a:p>
            <a:r>
              <a:rPr lang="ru-RU" sz="2400" dirty="0" smtClean="0"/>
              <a:t>Дискриминатор:</a:t>
            </a:r>
          </a:p>
          <a:p>
            <a:pPr lvl="1"/>
            <a:r>
              <a:rPr lang="ru-RU" sz="2000" dirty="0" smtClean="0"/>
              <a:t>Какие виды бывают?</a:t>
            </a:r>
          </a:p>
          <a:p>
            <a:pPr lvl="1"/>
            <a:r>
              <a:rPr lang="ru-RU" sz="2000" dirty="0" smtClean="0"/>
              <a:t>Как работают?</a:t>
            </a:r>
          </a:p>
          <a:p>
            <a:pPr lvl="1"/>
            <a:r>
              <a:rPr lang="ru-RU" sz="2000" dirty="0" smtClean="0"/>
              <a:t>Какую задачу решает?</a:t>
            </a:r>
          </a:p>
          <a:p>
            <a:endParaRPr lang="ru-RU" sz="2400" dirty="0"/>
          </a:p>
          <a:p>
            <a:r>
              <a:rPr lang="ru-RU" sz="2400" dirty="0" smtClean="0"/>
              <a:t>А что будет, если поставить дискриминатору другую задачу?</a:t>
            </a:r>
            <a:endParaRPr lang="en-US" sz="2400" dirty="0"/>
          </a:p>
        </p:txBody>
      </p:sp>
      <p:pic>
        <p:nvPicPr>
          <p:cNvPr id="1028" name="Picture 4" descr="Генеративно-состязательные сети (Generative adversarial network, GA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025" y="2266187"/>
            <a:ext cx="63817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miro.medium.com/max/1276/1*tRYmOdF8d0IeW7_ZML2SSg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6" t="34020" r="9382" b="8331"/>
          <a:stretch/>
        </p:blipFill>
        <p:spPr bwMode="auto">
          <a:xfrm>
            <a:off x="5878285" y="2054431"/>
            <a:ext cx="6111567" cy="28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Wasserstein GAN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241966" cy="47101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Пусть дискриминатор решает задачу регрессии, а не классификации:</a:t>
                </a:r>
              </a:p>
              <a:p>
                <a:pPr lvl="1"/>
                <a:r>
                  <a:rPr lang="ru-RU" dirty="0" smtClean="0"/>
                  <a:t>Вместо ответа </a:t>
                </a:r>
                <a:r>
                  <a:rPr lang="en-US" dirty="0" smtClean="0"/>
                  <a:t>fake/real </a:t>
                </a:r>
                <a:r>
                  <a:rPr lang="ru-RU" dirty="0" smtClean="0"/>
                  <a:t>будет возвращать число – правдоподобность изображения</a:t>
                </a:r>
              </a:p>
              <a:p>
                <a:endParaRPr lang="ru-RU" dirty="0"/>
              </a:p>
              <a:p>
                <a:r>
                  <a:rPr lang="ru-RU" dirty="0" smtClean="0"/>
                  <a:t>Тогда заменяем ошибку от </a:t>
                </a:r>
                <a:r>
                  <a:rPr lang="en-US" dirty="0" smtClean="0"/>
                  <a:t>BCE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расстояние </a:t>
                </a:r>
                <a:r>
                  <a:rPr lang="en-US" dirty="0" smtClean="0"/>
                  <a:t>Wasserstein: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b="1" dirty="0" smtClean="0"/>
                  <a:t>Зачем это делать?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241966" cy="4710112"/>
              </a:xfrm>
              <a:blipFill>
                <a:blip r:embed="rId3"/>
                <a:stretch>
                  <a:fillRect l="-1863" t="-2587" r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8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560127" cy="48364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Генератор и дискриминатор решают те же задачи, но в немного другой формулировке:</a:t>
                </a:r>
              </a:p>
              <a:p>
                <a:pPr lvl="1"/>
                <a:r>
                  <a:rPr lang="ru-RU" dirty="0" smtClean="0"/>
                  <a:t>Генератор хочет, чтобы правдоподобность </a:t>
                </a:r>
                <a:r>
                  <a:rPr lang="en-US" dirty="0" smtClean="0"/>
                  <a:t>fake</a:t>
                </a:r>
                <a:r>
                  <a:rPr lang="ru-RU" dirty="0" smtClean="0"/>
                  <a:t> изображений была большой – максимизирует функцию </a:t>
                </a:r>
                <a:r>
                  <a:rPr lang="en-US" dirty="0" smtClean="0"/>
                  <a:t>W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ru-RU" dirty="0" smtClean="0"/>
                  <a:t>Дискриминатор хочет уменьшить правдоподобность синтетических изображений и повысить правдоподобность реальных – максимизировать разность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ru-RU" dirty="0"/>
              </a:p>
              <a:p>
                <a:r>
                  <a:rPr lang="ru-RU" dirty="0" smtClean="0"/>
                  <a:t>Оптимизаторы уменьшают ошибку, а не увеличивают. Как преобразовать тогда функции?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560127" cy="4836432"/>
              </a:xfrm>
              <a:blipFill>
                <a:blip r:embed="rId2"/>
                <a:stretch>
                  <a:fillRect l="-1393" t="-2519" b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8" t="-364" r="-251" b="20"/>
          <a:stretch/>
        </p:blipFill>
        <p:spPr>
          <a:xfrm>
            <a:off x="8051469" y="976997"/>
            <a:ext cx="3302331" cy="3266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4" t="76471" r="62334"/>
          <a:stretch/>
        </p:blipFill>
        <p:spPr>
          <a:xfrm>
            <a:off x="7870249" y="4855713"/>
            <a:ext cx="3664770" cy="1674421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9702634" y="4243841"/>
            <a:ext cx="1" cy="6118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LSGAN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84522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WGAN </a:t>
                </a:r>
                <a:r>
                  <a:rPr lang="ru-RU" dirty="0" smtClean="0"/>
                  <a:t>помогает избавиться от некоторых артефактов, но некоторые дефекты по-прежнему сохраняются. Почему?</a:t>
                </a:r>
              </a:p>
              <a:p>
                <a:endParaRPr lang="ru-RU" dirty="0"/>
              </a:p>
              <a:p>
                <a:r>
                  <a:rPr lang="en-US" dirty="0" smtClean="0"/>
                  <a:t>LSGAN </a:t>
                </a:r>
                <a:r>
                  <a:rPr lang="ru-RU" dirty="0" smtClean="0"/>
                  <a:t>заменяет функции </a:t>
                </a:r>
                <a:r>
                  <a:rPr lang="en-US" dirty="0" smtClean="0"/>
                  <a:t>WE </a:t>
                </a:r>
                <a:r>
                  <a:rPr lang="ru-RU" dirty="0" smtClean="0"/>
                  <a:t>на квадратичную ошибку, сразу устраняя дефекты </a:t>
                </a:r>
                <a:r>
                  <a:rPr lang="en-US" dirty="0" smtClean="0"/>
                  <a:t>WE: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Какие проблемы решает такой переход? В чем улучшение? Нужно минимизировать или максимизировать эти функции?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84522" cy="4351338"/>
              </a:xfrm>
              <a:blipFill>
                <a:blip r:embed="rId2"/>
                <a:stretch>
                  <a:fillRect l="-1173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4" t="76471" r="62334"/>
          <a:stretch/>
        </p:blipFill>
        <p:spPr>
          <a:xfrm>
            <a:off x="7689030" y="365125"/>
            <a:ext cx="3664770" cy="1674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23" b="1735"/>
          <a:stretch/>
        </p:blipFill>
        <p:spPr>
          <a:xfrm>
            <a:off x="7689030" y="3121963"/>
            <a:ext cx="3664770" cy="354009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9521415" y="2039546"/>
            <a:ext cx="0" cy="10824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4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75764" cy="4351338"/>
          </a:xfrm>
        </p:spPr>
        <p:txBody>
          <a:bodyPr/>
          <a:lstStyle/>
          <a:p>
            <a:r>
              <a:rPr lang="ru-RU" dirty="0" smtClean="0"/>
              <a:t>В чем возможная проблема стандартных </a:t>
            </a:r>
            <a:r>
              <a:rPr lang="en-US" dirty="0" smtClean="0"/>
              <a:t>GAN’</a:t>
            </a:r>
            <a:r>
              <a:rPr lang="ru-RU" dirty="0" err="1" smtClean="0"/>
              <a:t>ов</a:t>
            </a:r>
            <a:r>
              <a:rPr lang="ru-RU" dirty="0" smtClean="0"/>
              <a:t>?</a:t>
            </a:r>
          </a:p>
          <a:p>
            <a:endParaRPr lang="ru-RU" dirty="0" smtClean="0"/>
          </a:p>
          <a:p>
            <a:r>
              <a:rPr lang="ru-RU" dirty="0" smtClean="0"/>
              <a:t>Как эти проблемы можно решить?</a:t>
            </a:r>
          </a:p>
          <a:p>
            <a:endParaRPr lang="ru-RU" dirty="0" smtClean="0"/>
          </a:p>
          <a:p>
            <a:r>
              <a:rPr lang="ru-RU" dirty="0" smtClean="0"/>
              <a:t>В чем проявляются дефекты </a:t>
            </a:r>
            <a:r>
              <a:rPr lang="en-US" dirty="0" smtClean="0"/>
              <a:t>WGAN?</a:t>
            </a:r>
          </a:p>
          <a:p>
            <a:endParaRPr lang="en-US" dirty="0"/>
          </a:p>
        </p:txBody>
      </p:sp>
      <p:pic>
        <p:nvPicPr>
          <p:cNvPr id="3074" name="Picture 2" descr="Happy Day Lov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30" y="2149433"/>
            <a:ext cx="3242170" cy="324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3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WFCGAN&amp;LSGAN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883234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ноутбуке </a:t>
            </a:r>
            <a:r>
              <a:rPr lang="en-US" dirty="0" err="1" smtClean="0"/>
              <a:t>BasicModules.ipynb</a:t>
            </a:r>
            <a:r>
              <a:rPr lang="en-US" dirty="0" smtClean="0"/>
              <a:t> </a:t>
            </a:r>
            <a:r>
              <a:rPr lang="ru-RU" dirty="0" smtClean="0"/>
              <a:t>в директории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Task </a:t>
            </a:r>
            <a:r>
              <a:rPr lang="ru-RU" dirty="0" smtClean="0"/>
              <a:t>реализуйте модификации </a:t>
            </a:r>
            <a:r>
              <a:rPr lang="en-US" dirty="0" smtClean="0"/>
              <a:t>GAN’</a:t>
            </a:r>
            <a:r>
              <a:rPr lang="ru-RU" dirty="0" err="1" smtClean="0"/>
              <a:t>ов</a:t>
            </a:r>
            <a:r>
              <a:rPr lang="ru-RU" dirty="0" smtClean="0"/>
              <a:t>, обучите их на небольшом количестве данных с малым числом эпох. Сравните результат, есть ли изменения?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Загрузите </a:t>
            </a:r>
            <a:r>
              <a:rPr lang="ru-RU" dirty="0" err="1" smtClean="0"/>
              <a:t>предобученные</a:t>
            </a:r>
            <a:r>
              <a:rPr lang="ru-RU" dirty="0" smtClean="0"/>
              <a:t> сети и сравните теперь новые результаты. Какая модель вам кажется более качественной?</a:t>
            </a:r>
            <a:endParaRPr lang="en-US" dirty="0"/>
          </a:p>
        </p:txBody>
      </p:sp>
      <p:pic>
        <p:nvPicPr>
          <p:cNvPr id="4098" name="Picture 2" descr="Ui Learn By Doing GIF by DataCamp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80" y="2866068"/>
            <a:ext cx="4338820" cy="22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7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220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У2. Задачи компьютерного зрения</vt:lpstr>
      <vt:lpstr>Предыдущие GAN’ы</vt:lpstr>
      <vt:lpstr>Wasserstein GAN</vt:lpstr>
      <vt:lpstr>WGAN</vt:lpstr>
      <vt:lpstr>LSGAN</vt:lpstr>
      <vt:lpstr>Повторение</vt:lpstr>
      <vt:lpstr>WFCGAN&amp;LSGAN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У2. Задачи компьютерного зрения</dc:title>
  <dc:creator>Mike</dc:creator>
  <cp:lastModifiedBy>Mike</cp:lastModifiedBy>
  <cp:revision>133</cp:revision>
  <dcterms:created xsi:type="dcterms:W3CDTF">2022-07-01T11:39:54Z</dcterms:created>
  <dcterms:modified xsi:type="dcterms:W3CDTF">2022-07-09T10:35:50Z</dcterms:modified>
</cp:coreProperties>
</file>