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061B-D369-4677-A3A3-A0707C5F668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У2. Задачи компьютерного зрения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2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30582" y="5349875"/>
            <a:ext cx="9330836" cy="263983"/>
            <a:chOff x="1757835" y="5468947"/>
            <a:chExt cx="9330836" cy="263983"/>
          </a:xfrm>
        </p:grpSpPr>
        <p:cxnSp>
          <p:nvCxnSpPr>
            <p:cNvPr id="5" name="Straight Connector 4"/>
            <p:cNvCxnSpPr>
              <a:endCxn id="23" idx="6"/>
            </p:cNvCxnSpPr>
            <p:nvPr/>
          </p:nvCxnSpPr>
          <p:spPr>
            <a:xfrm>
              <a:off x="1888913" y="5600025"/>
              <a:ext cx="919975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75783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9016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60197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6137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62559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63740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64921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6610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367283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6217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757061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44565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13425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82651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40063" y="4998295"/>
            <a:ext cx="2437262" cy="2437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rot="18568983">
            <a:off x="1577271" y="4633604"/>
            <a:ext cx="136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Цилиндрическая панорама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 rot="18568983">
            <a:off x="927903" y="4826498"/>
            <a:ext cx="125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Виды панорам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 rot="18568983">
            <a:off x="2608961" y="4939168"/>
            <a:ext cx="69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RANSAC</a:t>
            </a:r>
          </a:p>
        </p:txBody>
      </p:sp>
      <p:sp>
        <p:nvSpPr>
          <p:cNvPr id="32" name="TextBox 31"/>
          <p:cNvSpPr txBox="1"/>
          <p:nvPr/>
        </p:nvSpPr>
        <p:spPr>
          <a:xfrm rot="18568983">
            <a:off x="3197396" y="4859796"/>
            <a:ext cx="9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Пирамиды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8568983">
            <a:off x="3853125" y="4711148"/>
            <a:ext cx="10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Простейшие нейроны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981033" y="5241379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366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1887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568983">
            <a:off x="4454775" y="4803480"/>
            <a:ext cx="122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Кросс-энтропия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18568983">
            <a:off x="5145732" y="4671142"/>
            <a:ext cx="126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Полносвязный</a:t>
            </a:r>
            <a:r>
              <a:rPr lang="ru-RU" sz="1200" dirty="0"/>
              <a:t> классификатор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 rot="18568983">
            <a:off x="5957710" y="4636046"/>
            <a:ext cx="101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Проблемы обучения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18568983">
            <a:off x="6810155" y="4824433"/>
            <a:ext cx="7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Свертки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 rot="18568983">
            <a:off x="7552909" y="4808489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CNN</a:t>
            </a:r>
          </a:p>
        </p:txBody>
      </p:sp>
      <p:sp>
        <p:nvSpPr>
          <p:cNvPr id="43" name="TextBox 42"/>
          <p:cNvSpPr txBox="1"/>
          <p:nvPr/>
        </p:nvSpPr>
        <p:spPr>
          <a:xfrm rot="18568983">
            <a:off x="8152562" y="4464071"/>
            <a:ext cx="127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Генератор и дискриминатор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 rot="18568983">
            <a:off x="8940787" y="4800191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GAN</a:t>
            </a:r>
          </a:p>
        </p:txBody>
      </p:sp>
      <p:sp>
        <p:nvSpPr>
          <p:cNvPr id="45" name="TextBox 44"/>
          <p:cNvSpPr txBox="1"/>
          <p:nvPr/>
        </p:nvSpPr>
        <p:spPr>
          <a:xfrm rot="18568983">
            <a:off x="9629384" y="4819517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WGAN</a:t>
            </a:r>
          </a:p>
        </p:txBody>
      </p:sp>
      <p:sp>
        <p:nvSpPr>
          <p:cNvPr id="46" name="TextBox 45"/>
          <p:cNvSpPr txBox="1"/>
          <p:nvPr/>
        </p:nvSpPr>
        <p:spPr>
          <a:xfrm rot="18568983">
            <a:off x="10318277" y="4763475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CGAN</a:t>
            </a:r>
          </a:p>
        </p:txBody>
      </p:sp>
    </p:spTree>
    <p:extLst>
      <p:ext uri="{BB962C8B-B14F-4D97-AF65-F5344CB8AC3E}">
        <p14:creationId xmlns:p14="http://schemas.microsoft.com/office/powerpoint/2010/main" val="1318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Ложные соответствия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690688"/>
            <a:ext cx="11317279" cy="4163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853694"/>
            <a:ext cx="5989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Как считаем преобразование?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Нужны робастные методы соответствий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36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Итерационно проверяем гипотезу не на всех данных, а на выборке.</a:t>
            </a:r>
          </a:p>
          <a:p>
            <a:r>
              <a:rPr lang="ru-RU" dirty="0" smtClean="0"/>
              <a:t>Строим много случайных выборок, для каждой проверяем гипотезу.</a:t>
            </a:r>
          </a:p>
          <a:p>
            <a:r>
              <a:rPr lang="ru-RU" dirty="0" smtClean="0"/>
              <a:t>Считаем, что та выборка, которая дала лучший результат – верная, строим преобразование.</a:t>
            </a:r>
          </a:p>
          <a:p>
            <a:r>
              <a:rPr lang="en-US" dirty="0"/>
              <a:t>Random sample consensus (RANSAC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50" y="2628298"/>
            <a:ext cx="5447950" cy="232919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56345" y="1900070"/>
                <a:ext cx="494950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sz="2000" dirty="0" smtClean="0"/>
                  <a:t>Повторяем </a:t>
                </a:r>
                <a:r>
                  <a:rPr lang="en-US" sz="2000" dirty="0" smtClean="0"/>
                  <a:t>N </a:t>
                </a:r>
                <a:r>
                  <a:rPr lang="ru-RU" sz="2000" dirty="0" smtClean="0"/>
                  <a:t>раз: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ru-RU" sz="2000" dirty="0" smtClean="0"/>
                  <a:t>Построили случайную выборку пар из множества особых точек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ru-RU" sz="2000" dirty="0" smtClean="0"/>
                  <a:t>Построили гипотезу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ru-RU" sz="2000" dirty="0" smtClean="0"/>
                  <a:t> по выборке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ru-RU" sz="2000" dirty="0" smtClean="0"/>
                  <a:t>Оценили качество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000" b="0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ru-RU" sz="2000" dirty="0" smtClean="0"/>
                  <a:t>Если качество лучше – запомнили гипотезу.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2000" dirty="0" smtClean="0"/>
                  <a:t>После завершения: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ru-RU" sz="2000" dirty="0" smtClean="0"/>
                  <a:t>Убираем из данных те, которые не подходят лучшей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ru-RU" sz="2000" dirty="0" smtClean="0"/>
                  <a:t>Уточнили гипотезу по всем оставшимся данным.</a:t>
                </a:r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45" y="1900070"/>
                <a:ext cx="4949505" cy="3785652"/>
              </a:xfrm>
              <a:prstGeom prst="rect">
                <a:avLst/>
              </a:prstGeom>
              <a:blipFill>
                <a:blip r:embed="rId3"/>
                <a:stretch>
                  <a:fillRect l="-1355" t="-1127" r="-98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192" y="1690688"/>
            <a:ext cx="8019615" cy="49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Побег из воспоминаний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нам нужно что-то вроде </a:t>
            </a:r>
            <a:r>
              <a:rPr lang="en-US" dirty="0" smtClean="0"/>
              <a:t>RANSAC?</a:t>
            </a:r>
          </a:p>
          <a:p>
            <a:r>
              <a:rPr lang="ru-RU" dirty="0" smtClean="0"/>
              <a:t>Как он работает?</a:t>
            </a:r>
          </a:p>
          <a:p>
            <a:r>
              <a:rPr lang="ru-RU" dirty="0" smtClean="0"/>
              <a:t>Как в сопоставлении кадров для панорам он может помочь?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Опять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7391400" cy="4928226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В том же ноутбуке реализуйте функцию </a:t>
            </a:r>
            <a:r>
              <a:rPr lang="en-US" sz="2000" b="1" dirty="0" err="1"/>
              <a:t>ransac_transform</a:t>
            </a:r>
            <a:r>
              <a:rPr lang="en-US" sz="2000" b="1" dirty="0"/>
              <a:t>(</a:t>
            </a:r>
            <a:r>
              <a:rPr lang="en-US" sz="2000" b="1" dirty="0" err="1"/>
              <a:t>src_keypoints</a:t>
            </a:r>
            <a:r>
              <a:rPr lang="en-US" sz="2000" b="1" dirty="0"/>
              <a:t>, </a:t>
            </a:r>
            <a:r>
              <a:rPr lang="en-US" sz="2000" b="1" dirty="0" err="1"/>
              <a:t>src_descriptors</a:t>
            </a:r>
            <a:r>
              <a:rPr lang="en-US" sz="2000" b="1" dirty="0"/>
              <a:t>, </a:t>
            </a:r>
            <a:r>
              <a:rPr lang="en-US" sz="2000" b="1" dirty="0" err="1"/>
              <a:t>dest_keypoints</a:t>
            </a:r>
            <a:r>
              <a:rPr lang="en-US" sz="2000" b="1" dirty="0"/>
              <a:t> , </a:t>
            </a:r>
            <a:r>
              <a:rPr lang="en-US" sz="2000" b="1" dirty="0" err="1"/>
              <a:t>dest_descriptors</a:t>
            </a:r>
            <a:r>
              <a:rPr lang="en-US" sz="2000" b="1" dirty="0"/>
              <a:t>, </a:t>
            </a:r>
            <a:r>
              <a:rPr lang="en-US" sz="2000" b="1" dirty="0" err="1"/>
              <a:t>max_trials</a:t>
            </a:r>
            <a:r>
              <a:rPr lang="en-US" sz="2000" b="1" dirty="0"/>
              <a:t>, </a:t>
            </a:r>
            <a:r>
              <a:rPr lang="en-US" sz="2000" b="1" dirty="0" err="1"/>
              <a:t>residual_threshold</a:t>
            </a:r>
            <a:r>
              <a:rPr lang="en-US" sz="2000" b="1" dirty="0"/>
              <a:t>, </a:t>
            </a:r>
            <a:r>
              <a:rPr lang="en-US" sz="2000" b="1" dirty="0" err="1" smtClean="0"/>
              <a:t>return_matches</a:t>
            </a:r>
            <a:r>
              <a:rPr lang="en-US" sz="2000" b="1" dirty="0" smtClean="0"/>
              <a:t>=False)</a:t>
            </a:r>
            <a:r>
              <a:rPr lang="ru-RU" sz="2000" dirty="0" smtClean="0"/>
              <a:t>, в которой по ключевым точкам и дескрипторам двух кадров строится отображение.</a:t>
            </a:r>
            <a:endParaRPr lang="ru-RU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Повторять </a:t>
            </a:r>
            <a:r>
              <a:rPr lang="en-US" sz="2000" dirty="0" err="1" smtClean="0"/>
              <a:t>max_trial</a:t>
            </a:r>
            <a:r>
              <a:rPr lang="en-US" sz="2000" dirty="0" smtClean="0"/>
              <a:t> </a:t>
            </a:r>
            <a:r>
              <a:rPr lang="ru-RU" sz="2000" dirty="0" smtClean="0"/>
              <a:t>раз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 smtClean="0"/>
              <a:t>Выбрать СКОЛЬКО? Случайные пары точек</a:t>
            </a:r>
            <a:r>
              <a:rPr lang="en-US" sz="1800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 smtClean="0"/>
              <a:t>Вычислить матрицу </a:t>
            </a:r>
            <a:r>
              <a:rPr lang="ru-RU" sz="1800" dirty="0" err="1" smtClean="0"/>
              <a:t>гомографии</a:t>
            </a:r>
            <a:r>
              <a:rPr lang="ru-RU" sz="1800" dirty="0" smtClean="0"/>
              <a:t>(уже сделали функцию)</a:t>
            </a:r>
            <a:r>
              <a:rPr lang="en-US" sz="1800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 smtClean="0"/>
              <a:t>Посчитать соответствие гипотезы – найти корень квадратный из суммы квадратов расстояний точек одного кадра и точек, получающихся в результате преобразования точек второго кадра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sz="1800" dirty="0" smtClean="0"/>
              <a:t>Посчитать количество совпадений(пар точек, расстояние из п.3 которых меньше порога </a:t>
            </a:r>
            <a:r>
              <a:rPr lang="en-US" sz="1800" dirty="0" err="1" smtClean="0"/>
              <a:t>residual_threshold</a:t>
            </a:r>
            <a:r>
              <a:rPr lang="en-US" sz="1800" dirty="0" smtClean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 smtClean="0"/>
              <a:t>Если количество выросло, обновить лучшую гипотезу на данную.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Потом посчитать преобразование по всем точкам, которые посчитал не выбросами </a:t>
            </a:r>
            <a:r>
              <a:rPr lang="en-US" sz="2000" dirty="0" err="1" smtClean="0"/>
              <a:t>match_descriptor</a:t>
            </a:r>
            <a:r>
              <a:rPr lang="en-US" sz="2000" dirty="0" smtClean="0"/>
              <a:t>.</a:t>
            </a:r>
            <a:endParaRPr lang="ru-RU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3128647"/>
            <a:ext cx="3675775" cy="20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281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У2. Задачи компьютерного зрения</vt:lpstr>
      <vt:lpstr>Ложные соответствия</vt:lpstr>
      <vt:lpstr>RANSAC</vt:lpstr>
      <vt:lpstr>Back to the algorithm</vt:lpstr>
      <vt:lpstr>Пример</vt:lpstr>
      <vt:lpstr>Побег из воспоминаний</vt:lpstr>
      <vt:lpstr>Опять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У2. Задачи компьютерного зрения</dc:title>
  <dc:creator>Mike</dc:creator>
  <cp:lastModifiedBy>Mike</cp:lastModifiedBy>
  <cp:revision>41</cp:revision>
  <dcterms:created xsi:type="dcterms:W3CDTF">2022-07-01T11:39:54Z</dcterms:created>
  <dcterms:modified xsi:type="dcterms:W3CDTF">2022-07-03T16:18:35Z</dcterms:modified>
</cp:coreProperties>
</file>