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7" r:id="rId10"/>
    <p:sldId id="266" r:id="rId11"/>
    <p:sldId id="268" r:id="rId12"/>
    <p:sldId id="269" r:id="rId13"/>
    <p:sldId id="27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4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061B-D369-4677-A3A3-A0707C5F668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У2. Задачи компьютерного зрения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6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30582" y="5349875"/>
            <a:ext cx="9330836" cy="263983"/>
            <a:chOff x="1757835" y="5468947"/>
            <a:chExt cx="9330836" cy="263983"/>
          </a:xfrm>
        </p:grpSpPr>
        <p:cxnSp>
          <p:nvCxnSpPr>
            <p:cNvPr id="5" name="Straight Connector 4"/>
            <p:cNvCxnSpPr>
              <a:endCxn id="23" idx="6"/>
            </p:cNvCxnSpPr>
            <p:nvPr/>
          </p:nvCxnSpPr>
          <p:spPr>
            <a:xfrm>
              <a:off x="1888913" y="5600025"/>
              <a:ext cx="919975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75783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9016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60197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6137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62559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63740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64921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6610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367283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6217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757061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44565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13425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82651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 rot="18568983">
            <a:off x="1577271" y="4633604"/>
            <a:ext cx="136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Цилиндрическая панорама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rot="18568983">
            <a:off x="927903" y="4826498"/>
            <a:ext cx="125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Виды панорам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18568983">
            <a:off x="2608961" y="4939168"/>
            <a:ext cx="69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RANSAC</a:t>
            </a:r>
          </a:p>
        </p:txBody>
      </p:sp>
      <p:sp>
        <p:nvSpPr>
          <p:cNvPr id="32" name="TextBox 31"/>
          <p:cNvSpPr txBox="1"/>
          <p:nvPr/>
        </p:nvSpPr>
        <p:spPr>
          <a:xfrm rot="18568983">
            <a:off x="3197396" y="4859796"/>
            <a:ext cx="9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Пирамиды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8568983">
            <a:off x="3853125" y="4711148"/>
            <a:ext cx="10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Простейшие нейроны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981033" y="5241379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366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1887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568983">
            <a:off x="4454775" y="4803480"/>
            <a:ext cx="122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Кросс-энтропия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8568983">
            <a:off x="5145732" y="4671142"/>
            <a:ext cx="126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Полносвязный</a:t>
            </a:r>
            <a:r>
              <a:rPr lang="ru-RU" sz="1200" dirty="0"/>
              <a:t> классификатор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 rot="18568983">
            <a:off x="5957710" y="4636046"/>
            <a:ext cx="10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Проблемы обучения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8568983">
            <a:off x="6810155" y="4824433"/>
            <a:ext cx="7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Свертки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18568983">
            <a:off x="7552909" y="4808489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CNN</a:t>
            </a:r>
          </a:p>
        </p:txBody>
      </p:sp>
      <p:sp>
        <p:nvSpPr>
          <p:cNvPr id="43" name="TextBox 42"/>
          <p:cNvSpPr txBox="1"/>
          <p:nvPr/>
        </p:nvSpPr>
        <p:spPr>
          <a:xfrm rot="18568983">
            <a:off x="8152562" y="4464071"/>
            <a:ext cx="127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Генератор и дискриминатор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18568983">
            <a:off x="8940787" y="4800191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GAN</a:t>
            </a:r>
          </a:p>
        </p:txBody>
      </p:sp>
      <p:sp>
        <p:nvSpPr>
          <p:cNvPr id="45" name="TextBox 44"/>
          <p:cNvSpPr txBox="1"/>
          <p:nvPr/>
        </p:nvSpPr>
        <p:spPr>
          <a:xfrm rot="18568983">
            <a:off x="9629384" y="4819517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WGAN</a:t>
            </a:r>
          </a:p>
        </p:txBody>
      </p:sp>
      <p:sp>
        <p:nvSpPr>
          <p:cNvPr id="46" name="TextBox 45"/>
          <p:cNvSpPr txBox="1"/>
          <p:nvPr/>
        </p:nvSpPr>
        <p:spPr>
          <a:xfrm rot="18568983">
            <a:off x="10318277" y="4763475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CGAN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24" y="5228296"/>
            <a:ext cx="1704246" cy="17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00645-1AB5-78E6-EDE7-B24C2284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Обратное распространение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43EA1C-4D80-CB75-4AFE-550B02570F28}"/>
                  </a:ext>
                </a:extLst>
              </p:cNvPr>
              <p:cNvSpPr txBox="1"/>
              <p:nvPr/>
            </p:nvSpPr>
            <p:spPr>
              <a:xfrm>
                <a:off x="4401049" y="5320128"/>
                <a:ext cx="3389902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43EA1C-4D80-CB75-4AFE-550B02570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049" y="5320128"/>
                <a:ext cx="3389902" cy="806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7779CABD-1BAC-67EC-7B91-B4E075A32A3B}"/>
              </a:ext>
            </a:extLst>
          </p:cNvPr>
          <p:cNvGrpSpPr/>
          <p:nvPr/>
        </p:nvGrpSpPr>
        <p:grpSpPr>
          <a:xfrm>
            <a:off x="2039393" y="1136691"/>
            <a:ext cx="8113213" cy="3946722"/>
            <a:chOff x="2039393" y="1136691"/>
            <a:chExt cx="8113213" cy="3946722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E49E7192-FD13-7489-B693-DEA49C7BC032}"/>
                </a:ext>
              </a:extLst>
            </p:cNvPr>
            <p:cNvGrpSpPr/>
            <p:nvPr/>
          </p:nvGrpSpPr>
          <p:grpSpPr>
            <a:xfrm>
              <a:off x="2039393" y="1774587"/>
              <a:ext cx="8113213" cy="3308826"/>
              <a:chOff x="838200" y="1762480"/>
              <a:chExt cx="8113213" cy="3308826"/>
            </a:xfrm>
          </p:grpSpPr>
          <p:grpSp>
            <p:nvGrpSpPr>
              <p:cNvPr id="4" name="Группа 3">
                <a:extLst>
                  <a:ext uri="{FF2B5EF4-FFF2-40B4-BE49-F238E27FC236}">
                    <a16:creationId xmlns:a16="http://schemas.microsoft.com/office/drawing/2014/main" id="{1522004B-C983-5AD8-B2E6-4CEAFB0B7806}"/>
                  </a:ext>
                </a:extLst>
              </p:cNvPr>
              <p:cNvGrpSpPr/>
              <p:nvPr/>
            </p:nvGrpSpPr>
            <p:grpSpPr>
              <a:xfrm>
                <a:off x="838200" y="1762480"/>
                <a:ext cx="5875480" cy="2481530"/>
                <a:chOff x="838200" y="2552193"/>
                <a:chExt cx="5817704" cy="2457128"/>
              </a:xfrm>
            </p:grpSpPr>
            <p:sp>
              <p:nvSpPr>
                <p:cNvPr id="5" name="Овал 4">
                  <a:extLst>
                    <a:ext uri="{FF2B5EF4-FFF2-40B4-BE49-F238E27FC236}">
                      <a16:creationId xmlns:a16="http://schemas.microsoft.com/office/drawing/2014/main" id="{11D6F051-B54F-50B7-4AC2-12ECB378948A}"/>
                    </a:ext>
                  </a:extLst>
                </p:cNvPr>
                <p:cNvSpPr/>
                <p:nvPr/>
              </p:nvSpPr>
              <p:spPr>
                <a:xfrm>
                  <a:off x="838200" y="2892287"/>
                  <a:ext cx="1060174" cy="1053548"/>
                </a:xfrm>
                <a:prstGeom prst="ellips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" name="Овал 5">
                  <a:extLst>
                    <a:ext uri="{FF2B5EF4-FFF2-40B4-BE49-F238E27FC236}">
                      <a16:creationId xmlns:a16="http://schemas.microsoft.com/office/drawing/2014/main" id="{921B61DC-A8B2-990E-DC35-D385522C7E6C}"/>
                    </a:ext>
                  </a:extLst>
                </p:cNvPr>
                <p:cNvSpPr/>
                <p:nvPr/>
              </p:nvSpPr>
              <p:spPr>
                <a:xfrm>
                  <a:off x="3216965" y="2902225"/>
                  <a:ext cx="1060174" cy="1053548"/>
                </a:xfrm>
                <a:prstGeom prst="ellips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EAB6B8-38B9-598B-2780-9126714FD112}"/>
                    </a:ext>
                  </a:extLst>
                </p:cNvPr>
                <p:cNvSpPr txBox="1"/>
                <p:nvPr/>
              </p:nvSpPr>
              <p:spPr>
                <a:xfrm>
                  <a:off x="1144656" y="3136612"/>
                  <a:ext cx="44726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X</a:t>
                  </a:r>
                  <a:endParaRPr lang="ru-RU" sz="3200" b="1" dirty="0"/>
                </a:p>
              </p:txBody>
            </p:sp>
            <p:cxnSp>
              <p:nvCxnSpPr>
                <p:cNvPr id="8" name="Прямая со стрелкой 7">
                  <a:extLst>
                    <a:ext uri="{FF2B5EF4-FFF2-40B4-BE49-F238E27FC236}">
                      <a16:creationId xmlns:a16="http://schemas.microsoft.com/office/drawing/2014/main" id="{1748F8D1-C290-73BA-CBEC-D605DC5B6DD5}"/>
                    </a:ext>
                  </a:extLst>
                </p:cNvPr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1898374" y="3419061"/>
                  <a:ext cx="1318591" cy="99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E669F8F-DA71-B8D8-10D6-EE5CDC038A0E}"/>
                    </a:ext>
                  </a:extLst>
                </p:cNvPr>
                <p:cNvSpPr txBox="1"/>
                <p:nvPr/>
              </p:nvSpPr>
              <p:spPr>
                <a:xfrm>
                  <a:off x="3523421" y="3136612"/>
                  <a:ext cx="44726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P</a:t>
                  </a:r>
                  <a:endParaRPr lang="ru-RU" sz="3200" b="1" dirty="0"/>
                </a:p>
              </p:txBody>
            </p:sp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E64CCEA9-E927-8171-3DD7-AC368617A2A1}"/>
                    </a:ext>
                  </a:extLst>
                </p:cNvPr>
                <p:cNvSpPr/>
                <p:nvPr/>
              </p:nvSpPr>
              <p:spPr>
                <a:xfrm>
                  <a:off x="2027582" y="3955773"/>
                  <a:ext cx="1060174" cy="1053548"/>
                </a:xfrm>
                <a:prstGeom prst="ellips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1" name="Соединительная линия уступом 10">
                  <a:extLst>
                    <a:ext uri="{FF2B5EF4-FFF2-40B4-BE49-F238E27FC236}">
                      <a16:creationId xmlns:a16="http://schemas.microsoft.com/office/drawing/2014/main" id="{D5DF6AF1-594D-16F6-F380-F2F4CA560ED7}"/>
                    </a:ext>
                  </a:extLst>
                </p:cNvPr>
                <p:cNvCxnSpPr>
                  <a:stCxn id="10" idx="6"/>
                  <a:endCxn id="6" idx="4"/>
                </p:cNvCxnSpPr>
                <p:nvPr/>
              </p:nvCxnSpPr>
              <p:spPr>
                <a:xfrm flipV="1">
                  <a:off x="3087756" y="3955773"/>
                  <a:ext cx="659296" cy="526774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8C0500-2518-C104-52BB-0E76C474AD5C}"/>
                    </a:ext>
                  </a:extLst>
                </p:cNvPr>
                <p:cNvSpPr txBox="1"/>
                <p:nvPr/>
              </p:nvSpPr>
              <p:spPr>
                <a:xfrm>
                  <a:off x="2334038" y="4190159"/>
                  <a:ext cx="44726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1</a:t>
                  </a:r>
                  <a:endParaRPr lang="ru-RU" sz="3200" b="1" dirty="0"/>
                </a:p>
              </p:txBody>
            </p:sp>
            <p:sp>
              <p:nvSpPr>
                <p:cNvPr id="13" name="Овал 12">
                  <a:extLst>
                    <a:ext uri="{FF2B5EF4-FFF2-40B4-BE49-F238E27FC236}">
                      <a16:creationId xmlns:a16="http://schemas.microsoft.com/office/drawing/2014/main" id="{DBF43BE9-388E-C7E8-7A4B-70F799442D43}"/>
                    </a:ext>
                  </a:extLst>
                </p:cNvPr>
                <p:cNvSpPr/>
                <p:nvPr/>
              </p:nvSpPr>
              <p:spPr>
                <a:xfrm>
                  <a:off x="5595730" y="2902225"/>
                  <a:ext cx="1060174" cy="1053548"/>
                </a:xfrm>
                <a:prstGeom prst="ellips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BA9770D7-DD3E-00E8-801E-7ADD9B3C0BF6}"/>
                    </a:ext>
                  </a:extLst>
                </p:cNvPr>
                <p:cNvCxnSpPr>
                  <a:cxnSpLocks/>
                  <a:stCxn id="6" idx="6"/>
                  <a:endCxn id="13" idx="2"/>
                </p:cNvCxnSpPr>
                <p:nvPr/>
              </p:nvCxnSpPr>
              <p:spPr>
                <a:xfrm>
                  <a:off x="4277139" y="3428999"/>
                  <a:ext cx="131859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B194B59-5E9E-877E-1866-538C91525A45}"/>
                    </a:ext>
                  </a:extLst>
                </p:cNvPr>
                <p:cNvSpPr txBox="1"/>
                <p:nvPr/>
              </p:nvSpPr>
              <p:spPr>
                <a:xfrm>
                  <a:off x="5902186" y="3136612"/>
                  <a:ext cx="44726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R</a:t>
                  </a:r>
                  <a:endParaRPr lang="ru-RU" sz="3200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9E67072A-270D-B3B6-5F0D-757A4C63FB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5898" y="2552193"/>
                      <a:ext cx="1101071" cy="70006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p>
                                </m:sSup>
                              </m:den>
                            </m:f>
                          </m:oMath>
                        </m:oMathPara>
                      </a14:m>
                      <a:endParaRPr lang="ru-RU" sz="24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9E67072A-270D-B3B6-5F0D-757A4C63FB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5898" y="2552193"/>
                      <a:ext cx="1101071" cy="70006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618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D771D598-9770-AAAE-2116-88B65DB523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2748" y="4103277"/>
                      <a:ext cx="529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ru-RU" sz="2400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D771D598-9770-AAAE-2116-88B65DB523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2748" y="4103277"/>
                      <a:ext cx="52931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9302" t="-6667" r="-11628" b="-3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C54D392F-6D81-B2FD-57C7-61ECD857DF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3558" y="2990094"/>
                      <a:ext cx="5925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ru-RU" sz="24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C54D392F-6D81-B2FD-57C7-61ECD857DF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3558" y="2990094"/>
                      <a:ext cx="59253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333" t="-6452" r="-4167" b="-354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39706686-8D7F-E855-E411-2D6361CF7E80}"/>
                  </a:ext>
                </a:extLst>
              </p:cNvPr>
              <p:cNvSpPr/>
              <p:nvPr/>
            </p:nvSpPr>
            <p:spPr>
              <a:xfrm>
                <a:off x="5642977" y="4007295"/>
                <a:ext cx="1070703" cy="1064011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82CD12-5921-5807-028B-05D40798CFCB}"/>
                  </a:ext>
                </a:extLst>
              </p:cNvPr>
              <p:cNvSpPr txBox="1"/>
              <p:nvPr/>
            </p:nvSpPr>
            <p:spPr>
              <a:xfrm>
                <a:off x="5952477" y="4244010"/>
                <a:ext cx="451703" cy="590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/>
                  <a:t>С</a:t>
                </a:r>
              </a:p>
            </p:txBody>
          </p: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C98248DB-8B66-2851-171A-D15B121CE79B}"/>
                  </a:ext>
                </a:extLst>
              </p:cNvPr>
              <p:cNvSpPr/>
              <p:nvPr/>
            </p:nvSpPr>
            <p:spPr>
              <a:xfrm>
                <a:off x="7880710" y="2983462"/>
                <a:ext cx="1070703" cy="1064011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F55DE3-5FC7-B90A-A734-73899FAB378E}"/>
                  </a:ext>
                </a:extLst>
              </p:cNvPr>
              <p:cNvSpPr txBox="1"/>
              <p:nvPr/>
            </p:nvSpPr>
            <p:spPr>
              <a:xfrm>
                <a:off x="7968983" y="3223079"/>
                <a:ext cx="8941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BCE</a:t>
                </a:r>
                <a:endParaRPr lang="ru-RU" sz="3200" b="1" dirty="0"/>
              </a:p>
            </p:txBody>
          </p:sp>
          <p:cxnSp>
            <p:nvCxnSpPr>
              <p:cNvPr id="27" name="Прямая со стрелкой 26">
                <a:extLst>
                  <a:ext uri="{FF2B5EF4-FFF2-40B4-BE49-F238E27FC236}">
                    <a16:creationId xmlns:a16="http://schemas.microsoft.com/office/drawing/2014/main" id="{2448A27D-ADEB-31B1-5C3C-61AAD7A22E00}"/>
                  </a:ext>
                </a:extLst>
              </p:cNvPr>
              <p:cNvCxnSpPr>
                <a:cxnSpLocks/>
                <a:stCxn id="22" idx="6"/>
                <a:endCxn id="25" idx="2"/>
              </p:cNvCxnSpPr>
              <p:nvPr/>
            </p:nvCxnSpPr>
            <p:spPr>
              <a:xfrm flipV="1">
                <a:off x="6713680" y="3515468"/>
                <a:ext cx="1167030" cy="1023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 стрелкой 29">
                <a:extLst>
                  <a:ext uri="{FF2B5EF4-FFF2-40B4-BE49-F238E27FC236}">
                    <a16:creationId xmlns:a16="http://schemas.microsoft.com/office/drawing/2014/main" id="{F8BB10DB-5E1B-C53D-4561-3BE1D7CCD9DC}"/>
                  </a:ext>
                </a:extLst>
              </p:cNvPr>
              <p:cNvCxnSpPr>
                <a:cxnSpLocks/>
                <a:stCxn id="13" idx="6"/>
                <a:endCxn id="25" idx="2"/>
              </p:cNvCxnSpPr>
              <p:nvPr/>
            </p:nvCxnSpPr>
            <p:spPr>
              <a:xfrm>
                <a:off x="6713680" y="2647994"/>
                <a:ext cx="1167030" cy="8674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Соединительная линия уступом 35">
              <a:extLst>
                <a:ext uri="{FF2B5EF4-FFF2-40B4-BE49-F238E27FC236}">
                  <a16:creationId xmlns:a16="http://schemas.microsoft.com/office/drawing/2014/main" id="{C9412849-3D99-6070-D558-9DF33C75EE2F}"/>
                </a:ext>
              </a:extLst>
            </p:cNvPr>
            <p:cNvCxnSpPr>
              <a:stCxn id="25" idx="0"/>
              <a:endCxn id="13" idx="0"/>
            </p:cNvCxnSpPr>
            <p:nvPr/>
          </p:nvCxnSpPr>
          <p:spPr>
            <a:xfrm rot="16200000" flipV="1">
              <a:off x="8064652" y="1442965"/>
              <a:ext cx="867474" cy="2237733"/>
            </a:xfrm>
            <a:prstGeom prst="bentConnector3">
              <a:avLst>
                <a:gd name="adj1" fmla="val 165308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329F380-2C71-5205-8A73-EDEB575C5D06}"/>
                    </a:ext>
                  </a:extLst>
                </p:cNvPr>
                <p:cNvSpPr txBox="1"/>
                <p:nvPr/>
              </p:nvSpPr>
              <p:spPr>
                <a:xfrm>
                  <a:off x="8077183" y="1136691"/>
                  <a:ext cx="8424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ru-RU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𝐵𝐶𝐸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329F380-2C71-5205-8A73-EDEB575C5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83" y="1136691"/>
                  <a:ext cx="84241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696" r="-65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886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D4289-10FA-7731-70E0-8D77C994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ru-RU" dirty="0"/>
              <a:t>Обратное распространение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3E0EBA-4F74-AA29-E6C4-C2E1F070775A}"/>
                  </a:ext>
                </a:extLst>
              </p:cNvPr>
              <p:cNvSpPr txBox="1"/>
              <p:nvPr/>
            </p:nvSpPr>
            <p:spPr>
              <a:xfrm>
                <a:off x="4420381" y="5597281"/>
                <a:ext cx="3351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Вклад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в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3E0EBA-4F74-AA29-E6C4-C2E1F0707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81" y="5597281"/>
                <a:ext cx="3351238" cy="369332"/>
              </a:xfrm>
              <a:prstGeom prst="rect">
                <a:avLst/>
              </a:prstGeom>
              <a:blipFill>
                <a:blip r:embed="rId2"/>
                <a:stretch>
                  <a:fillRect l="-2364" r="-290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1A6EBAA4-5ABD-4F3B-DF6E-3D426FDCCCB3}"/>
              </a:ext>
            </a:extLst>
          </p:cNvPr>
          <p:cNvGrpSpPr/>
          <p:nvPr/>
        </p:nvGrpSpPr>
        <p:grpSpPr>
          <a:xfrm>
            <a:off x="2039393" y="1381414"/>
            <a:ext cx="8113213" cy="3979152"/>
            <a:chOff x="2039393" y="1381414"/>
            <a:chExt cx="8113213" cy="3979152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AC89E790-688D-40DD-3FDE-71569539E39A}"/>
                </a:ext>
              </a:extLst>
            </p:cNvPr>
            <p:cNvGrpSpPr/>
            <p:nvPr/>
          </p:nvGrpSpPr>
          <p:grpSpPr>
            <a:xfrm>
              <a:off x="2039393" y="1381414"/>
              <a:ext cx="8113213" cy="3979152"/>
              <a:chOff x="2039393" y="1104261"/>
              <a:chExt cx="8113213" cy="3979152"/>
            </a:xfrm>
          </p:grpSpPr>
          <p:grpSp>
            <p:nvGrpSpPr>
              <p:cNvPr id="5" name="Группа 4">
                <a:extLst>
                  <a:ext uri="{FF2B5EF4-FFF2-40B4-BE49-F238E27FC236}">
                    <a16:creationId xmlns:a16="http://schemas.microsoft.com/office/drawing/2014/main" id="{FA8F2BF9-8CCD-B8B6-7E6C-C562495736C4}"/>
                  </a:ext>
                </a:extLst>
              </p:cNvPr>
              <p:cNvGrpSpPr/>
              <p:nvPr/>
            </p:nvGrpSpPr>
            <p:grpSpPr>
              <a:xfrm>
                <a:off x="2039393" y="1774587"/>
                <a:ext cx="8113213" cy="3308826"/>
                <a:chOff x="838200" y="1762480"/>
                <a:chExt cx="8113213" cy="3308826"/>
              </a:xfrm>
            </p:grpSpPr>
            <p:grpSp>
              <p:nvGrpSpPr>
                <p:cNvPr id="8" name="Группа 7">
                  <a:extLst>
                    <a:ext uri="{FF2B5EF4-FFF2-40B4-BE49-F238E27FC236}">
                      <a16:creationId xmlns:a16="http://schemas.microsoft.com/office/drawing/2014/main" id="{7CA53C9C-2308-266F-FEB1-1E44A4EF29CD}"/>
                    </a:ext>
                  </a:extLst>
                </p:cNvPr>
                <p:cNvGrpSpPr/>
                <p:nvPr/>
              </p:nvGrpSpPr>
              <p:grpSpPr>
                <a:xfrm>
                  <a:off x="838200" y="1762480"/>
                  <a:ext cx="5875480" cy="2481530"/>
                  <a:chOff x="838200" y="2552193"/>
                  <a:chExt cx="5817704" cy="2457128"/>
                </a:xfrm>
              </p:grpSpPr>
              <p:sp>
                <p:nvSpPr>
                  <p:cNvPr id="15" name="Овал 14">
                    <a:extLst>
                      <a:ext uri="{FF2B5EF4-FFF2-40B4-BE49-F238E27FC236}">
                        <a16:creationId xmlns:a16="http://schemas.microsoft.com/office/drawing/2014/main" id="{727E4302-58FC-F918-D9D2-DE6B3FF63B80}"/>
                      </a:ext>
                    </a:extLst>
                  </p:cNvPr>
                  <p:cNvSpPr/>
                  <p:nvPr/>
                </p:nvSpPr>
                <p:spPr>
                  <a:xfrm>
                    <a:off x="838200" y="2892287"/>
                    <a:ext cx="1060174" cy="1053548"/>
                  </a:xfrm>
                  <a:prstGeom prst="ellips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" name="Овал 15">
                    <a:extLst>
                      <a:ext uri="{FF2B5EF4-FFF2-40B4-BE49-F238E27FC236}">
                        <a16:creationId xmlns:a16="http://schemas.microsoft.com/office/drawing/2014/main" id="{5A42466D-7309-524E-93C4-3A5A4C1A3508}"/>
                      </a:ext>
                    </a:extLst>
                  </p:cNvPr>
                  <p:cNvSpPr/>
                  <p:nvPr/>
                </p:nvSpPr>
                <p:spPr>
                  <a:xfrm>
                    <a:off x="3216965" y="2902225"/>
                    <a:ext cx="1060174" cy="1053548"/>
                  </a:xfrm>
                  <a:prstGeom prst="ellips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B29A044-95BE-3AE9-32A2-7200304252D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656" y="3136612"/>
                    <a:ext cx="44726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/>
                      <a:t>X</a:t>
                    </a:r>
                    <a:endParaRPr lang="ru-RU" sz="3200" b="1" dirty="0"/>
                  </a:p>
                </p:txBody>
              </p:sp>
              <p:cxnSp>
                <p:nvCxnSpPr>
                  <p:cNvPr id="18" name="Прямая со стрелкой 17">
                    <a:extLst>
                      <a:ext uri="{FF2B5EF4-FFF2-40B4-BE49-F238E27FC236}">
                        <a16:creationId xmlns:a16="http://schemas.microsoft.com/office/drawing/2014/main" id="{FBBB7ABD-9CA5-F352-BB39-BD2F8922BC69}"/>
                      </a:ext>
                    </a:extLst>
                  </p:cNvPr>
                  <p:cNvCxnSpPr>
                    <a:stCxn id="15" idx="6"/>
                    <a:endCxn id="16" idx="2"/>
                  </p:cNvCxnSpPr>
                  <p:nvPr/>
                </p:nvCxnSpPr>
                <p:spPr>
                  <a:xfrm>
                    <a:off x="1898374" y="3419061"/>
                    <a:ext cx="1318591" cy="99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A25F9DF-7839-64D4-1F8C-2A9960BC7A59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421" y="3136612"/>
                    <a:ext cx="44726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/>
                      <a:t>P</a:t>
                    </a:r>
                    <a:endParaRPr lang="ru-RU" sz="3200" b="1" dirty="0"/>
                  </a:p>
                </p:txBody>
              </p:sp>
              <p:sp>
                <p:nvSpPr>
                  <p:cNvPr id="20" name="Овал 19">
                    <a:extLst>
                      <a:ext uri="{FF2B5EF4-FFF2-40B4-BE49-F238E27FC236}">
                        <a16:creationId xmlns:a16="http://schemas.microsoft.com/office/drawing/2014/main" id="{27F2A059-EE09-6C72-AA44-514468BE48AA}"/>
                      </a:ext>
                    </a:extLst>
                  </p:cNvPr>
                  <p:cNvSpPr/>
                  <p:nvPr/>
                </p:nvSpPr>
                <p:spPr>
                  <a:xfrm>
                    <a:off x="2027582" y="3955773"/>
                    <a:ext cx="1060174" cy="1053548"/>
                  </a:xfrm>
                  <a:prstGeom prst="ellips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21" name="Соединительная линия уступом 20">
                    <a:extLst>
                      <a:ext uri="{FF2B5EF4-FFF2-40B4-BE49-F238E27FC236}">
                        <a16:creationId xmlns:a16="http://schemas.microsoft.com/office/drawing/2014/main" id="{C7999EBF-7040-3847-23BD-E151CFD5C73A}"/>
                      </a:ext>
                    </a:extLst>
                  </p:cNvPr>
                  <p:cNvCxnSpPr>
                    <a:stCxn id="20" idx="6"/>
                    <a:endCxn id="16" idx="4"/>
                  </p:cNvCxnSpPr>
                  <p:nvPr/>
                </p:nvCxnSpPr>
                <p:spPr>
                  <a:xfrm flipV="1">
                    <a:off x="3087756" y="3955773"/>
                    <a:ext cx="659296" cy="526774"/>
                  </a:xfrm>
                  <a:prstGeom prst="bentConnector2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6298BE9-67CF-A04D-455C-4FF48B0BD99B}"/>
                      </a:ext>
                    </a:extLst>
                  </p:cNvPr>
                  <p:cNvSpPr txBox="1"/>
                  <p:nvPr/>
                </p:nvSpPr>
                <p:spPr>
                  <a:xfrm>
                    <a:off x="2334038" y="4190159"/>
                    <a:ext cx="44726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/>
                      <a:t>1</a:t>
                    </a:r>
                    <a:endParaRPr lang="ru-RU" sz="3200" b="1" dirty="0"/>
                  </a:p>
                </p:txBody>
              </p:sp>
              <p:sp>
                <p:nvSpPr>
                  <p:cNvPr id="23" name="Овал 22">
                    <a:extLst>
                      <a:ext uri="{FF2B5EF4-FFF2-40B4-BE49-F238E27FC236}">
                        <a16:creationId xmlns:a16="http://schemas.microsoft.com/office/drawing/2014/main" id="{59AEFFD2-132D-F943-266B-13C04B6A03BB}"/>
                      </a:ext>
                    </a:extLst>
                  </p:cNvPr>
                  <p:cNvSpPr/>
                  <p:nvPr/>
                </p:nvSpPr>
                <p:spPr>
                  <a:xfrm>
                    <a:off x="5595730" y="2902225"/>
                    <a:ext cx="1060174" cy="1053548"/>
                  </a:xfrm>
                  <a:prstGeom prst="ellips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24" name="Прямая со стрелкой 23">
                    <a:extLst>
                      <a:ext uri="{FF2B5EF4-FFF2-40B4-BE49-F238E27FC236}">
                        <a16:creationId xmlns:a16="http://schemas.microsoft.com/office/drawing/2014/main" id="{33703F6A-131D-2AB7-8714-7212DE4673D4}"/>
                      </a:ext>
                    </a:extLst>
                  </p:cNvPr>
                  <p:cNvCxnSpPr>
                    <a:cxnSpLocks/>
                    <a:stCxn id="16" idx="6"/>
                    <a:endCxn id="23" idx="2"/>
                  </p:cNvCxnSpPr>
                  <p:nvPr/>
                </p:nvCxnSpPr>
                <p:spPr>
                  <a:xfrm>
                    <a:off x="4277139" y="3428999"/>
                    <a:ext cx="131859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57E2FB5-6856-4E53-5A4B-6A68AAECC968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186" y="3136612"/>
                    <a:ext cx="44726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/>
                      <a:t>R</a:t>
                    </a:r>
                    <a:endParaRPr lang="ru-RU" sz="3200" b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2F423AE9-BDDC-AC25-6C45-94195C6A28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5898" y="2552193"/>
                        <a:ext cx="1101071" cy="7000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m:oMathPara>
                        </a14:m>
                        <a:endParaRPr lang="ru-RU" sz="2400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2F423AE9-BDDC-AC25-6C45-94195C6A28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5898" y="2552193"/>
                        <a:ext cx="1101071" cy="70006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5618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3CC6F42B-DBD0-7A03-9139-AC72A63E0C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2748" y="4103277"/>
                        <a:ext cx="5293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ru-RU" sz="2400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3CC6F42B-DBD0-7A03-9139-AC72A63E0CF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2748" y="4103277"/>
                        <a:ext cx="529311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9302" t="-6667" r="-11628" b="-3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7462DEB9-6BB4-C7ED-15A9-59FBF0253B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63558" y="2990094"/>
                        <a:ext cx="5925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m:oMathPara>
                        </a14:m>
                        <a:endParaRPr lang="ru-RU" sz="2400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7462DEB9-6BB4-C7ED-15A9-59FBF0253B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63558" y="2990094"/>
                        <a:ext cx="592535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8333" t="-6667" r="-4167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55E84B94-5D79-426D-881B-33061F896575}"/>
                    </a:ext>
                  </a:extLst>
                </p:cNvPr>
                <p:cNvSpPr/>
                <p:nvPr/>
              </p:nvSpPr>
              <p:spPr>
                <a:xfrm>
                  <a:off x="5642977" y="4007295"/>
                  <a:ext cx="1070703" cy="1064011"/>
                </a:xfrm>
                <a:prstGeom prst="ellips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8B5B24C-2C16-43D0-2355-CC88FBC728E5}"/>
                    </a:ext>
                  </a:extLst>
                </p:cNvPr>
                <p:cNvSpPr txBox="1"/>
                <p:nvPr/>
              </p:nvSpPr>
              <p:spPr>
                <a:xfrm>
                  <a:off x="5952477" y="4244010"/>
                  <a:ext cx="451703" cy="590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3200" b="1" dirty="0"/>
                    <a:t>С</a:t>
                  </a:r>
                </a:p>
              </p:txBody>
            </p:sp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09B4AE6B-7E57-465A-D555-9A86323B714D}"/>
                    </a:ext>
                  </a:extLst>
                </p:cNvPr>
                <p:cNvSpPr/>
                <p:nvPr/>
              </p:nvSpPr>
              <p:spPr>
                <a:xfrm>
                  <a:off x="7880710" y="2983462"/>
                  <a:ext cx="1070703" cy="1064011"/>
                </a:xfrm>
                <a:prstGeom prst="ellips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CF2B96-774F-8F24-C03D-7BBAC6F4A220}"/>
                    </a:ext>
                  </a:extLst>
                </p:cNvPr>
                <p:cNvSpPr txBox="1"/>
                <p:nvPr/>
              </p:nvSpPr>
              <p:spPr>
                <a:xfrm>
                  <a:off x="7968983" y="3223079"/>
                  <a:ext cx="89415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BCE</a:t>
                  </a:r>
                  <a:endParaRPr lang="ru-RU" sz="3200" b="1" dirty="0"/>
                </a:p>
              </p:txBody>
            </p:sp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28894823-DE09-5EDE-9528-8A1733C94861}"/>
                    </a:ext>
                  </a:extLst>
                </p:cNvPr>
                <p:cNvCxnSpPr>
                  <a:cxnSpLocks/>
                  <a:stCxn id="9" idx="6"/>
                  <a:endCxn id="11" idx="2"/>
                </p:cNvCxnSpPr>
                <p:nvPr/>
              </p:nvCxnSpPr>
              <p:spPr>
                <a:xfrm flipV="1">
                  <a:off x="6713680" y="3515468"/>
                  <a:ext cx="1167030" cy="10238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1B3FFE0A-3B55-91E4-F08B-1057D161F540}"/>
                    </a:ext>
                  </a:extLst>
                </p:cNvPr>
                <p:cNvCxnSpPr>
                  <a:cxnSpLocks/>
                  <a:stCxn id="23" idx="6"/>
                  <a:endCxn id="11" idx="2"/>
                </p:cNvCxnSpPr>
                <p:nvPr/>
              </p:nvCxnSpPr>
              <p:spPr>
                <a:xfrm>
                  <a:off x="6713680" y="2647994"/>
                  <a:ext cx="1167030" cy="8674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Соединительная линия уступом 5">
                <a:extLst>
                  <a:ext uri="{FF2B5EF4-FFF2-40B4-BE49-F238E27FC236}">
                    <a16:creationId xmlns:a16="http://schemas.microsoft.com/office/drawing/2014/main" id="{68408AF2-7018-D3F7-876E-5316275314C7}"/>
                  </a:ext>
                </a:extLst>
              </p:cNvPr>
              <p:cNvCxnSpPr>
                <a:stCxn id="11" idx="0"/>
                <a:endCxn id="23" idx="0"/>
              </p:cNvCxnSpPr>
              <p:nvPr/>
            </p:nvCxnSpPr>
            <p:spPr>
              <a:xfrm rot="16200000" flipV="1">
                <a:off x="8064652" y="1442965"/>
                <a:ext cx="867474" cy="2237733"/>
              </a:xfrm>
              <a:prstGeom prst="bentConnector3">
                <a:avLst>
                  <a:gd name="adj1" fmla="val 16530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C53A1F0-8BB1-A0AE-FCCE-C332A7F24A23}"/>
                      </a:ext>
                    </a:extLst>
                  </p:cNvPr>
                  <p:cNvSpPr txBox="1"/>
                  <p:nvPr/>
                </p:nvSpPr>
                <p:spPr>
                  <a:xfrm>
                    <a:off x="7994852" y="1104261"/>
                    <a:ext cx="1007071" cy="7386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𝐵𝐶𝐸</m:t>
                          </m:r>
                        </m:oMath>
                      </m:oMathPara>
                    </a14:m>
                    <a:endParaRPr lang="ru-RU" sz="2400" dirty="0"/>
                  </a:p>
                  <a:p>
                    <a:pPr/>
                    <a:endParaRPr lang="ru-RU" sz="240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C53A1F0-8BB1-A0AE-FCCE-C332A7F24A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852" y="1104261"/>
                    <a:ext cx="1007071" cy="73866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Скругленная соединительная линия 32">
              <a:extLst>
                <a:ext uri="{FF2B5EF4-FFF2-40B4-BE49-F238E27FC236}">
                  <a16:creationId xmlns:a16="http://schemas.microsoft.com/office/drawing/2014/main" id="{30602D48-1C7F-1D9E-EDB7-CA99F8D3CBB3}"/>
                </a:ext>
              </a:extLst>
            </p:cNvPr>
            <p:cNvCxnSpPr>
              <a:cxnSpLocks/>
              <a:stCxn id="23" idx="1"/>
              <a:endCxn id="16" idx="0"/>
            </p:cNvCxnSpPr>
            <p:nvPr/>
          </p:nvCxnSpPr>
          <p:spPr>
            <a:xfrm rot="16200000" flipV="1">
              <a:off x="5911143" y="1471240"/>
              <a:ext cx="155821" cy="2023837"/>
            </a:xfrm>
            <a:prstGeom prst="curvedConnector3">
              <a:avLst>
                <a:gd name="adj1" fmla="val 399792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14AC3BD-AF45-1354-DAC5-D712D71F58D8}"/>
                    </a:ext>
                  </a:extLst>
                </p:cNvPr>
                <p:cNvSpPr txBox="1"/>
                <p:nvPr/>
              </p:nvSpPr>
              <p:spPr>
                <a:xfrm>
                  <a:off x="5148021" y="1503910"/>
                  <a:ext cx="16820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Вклад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в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14AC3BD-AF45-1354-DAC5-D712D71F5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21" y="1503910"/>
                  <a:ext cx="168206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072" r="-36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40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6CA48-E5C4-1510-4B8B-7B8D12F4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Обратное распространение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2CEEF1-B2F0-F57D-FEF2-953E3E6E1424}"/>
                  </a:ext>
                </a:extLst>
              </p:cNvPr>
              <p:cNvSpPr txBox="1"/>
              <p:nvPr/>
            </p:nvSpPr>
            <p:spPr>
              <a:xfrm>
                <a:off x="4878556" y="5813363"/>
                <a:ext cx="2220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Вклад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в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2CEEF1-B2F0-F57D-FEF2-953E3E6E1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56" y="5813363"/>
                <a:ext cx="2220993" cy="369332"/>
              </a:xfrm>
              <a:prstGeom prst="rect">
                <a:avLst/>
              </a:prstGeom>
              <a:blipFill>
                <a:blip r:embed="rId2"/>
                <a:stretch>
                  <a:fillRect l="-3836" r="-27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8F080973-71C8-18B0-722F-11F9B567DAE3}"/>
              </a:ext>
            </a:extLst>
          </p:cNvPr>
          <p:cNvGrpSpPr/>
          <p:nvPr/>
        </p:nvGrpSpPr>
        <p:grpSpPr>
          <a:xfrm>
            <a:off x="2039393" y="1441165"/>
            <a:ext cx="8113213" cy="3979035"/>
            <a:chOff x="2039393" y="1441165"/>
            <a:chExt cx="8113213" cy="3979035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403F35FF-9007-8EE1-C1E7-73430DAF285A}"/>
                </a:ext>
              </a:extLst>
            </p:cNvPr>
            <p:cNvGrpSpPr/>
            <p:nvPr/>
          </p:nvGrpSpPr>
          <p:grpSpPr>
            <a:xfrm>
              <a:off x="2039393" y="1441165"/>
              <a:ext cx="8113213" cy="3979035"/>
              <a:chOff x="2039393" y="1381531"/>
              <a:chExt cx="8113213" cy="3979035"/>
            </a:xfrm>
          </p:grpSpPr>
          <p:grpSp>
            <p:nvGrpSpPr>
              <p:cNvPr id="5" name="Группа 4">
                <a:extLst>
                  <a:ext uri="{FF2B5EF4-FFF2-40B4-BE49-F238E27FC236}">
                    <a16:creationId xmlns:a16="http://schemas.microsoft.com/office/drawing/2014/main" id="{53B10514-AF60-F212-E691-7E5F3AEB107F}"/>
                  </a:ext>
                </a:extLst>
              </p:cNvPr>
              <p:cNvGrpSpPr/>
              <p:nvPr/>
            </p:nvGrpSpPr>
            <p:grpSpPr>
              <a:xfrm>
                <a:off x="2039393" y="1381531"/>
                <a:ext cx="8113213" cy="3979035"/>
                <a:chOff x="2039393" y="1104378"/>
                <a:chExt cx="8113213" cy="3979035"/>
              </a:xfrm>
            </p:grpSpPr>
            <p:grpSp>
              <p:nvGrpSpPr>
                <p:cNvPr id="8" name="Группа 7">
                  <a:extLst>
                    <a:ext uri="{FF2B5EF4-FFF2-40B4-BE49-F238E27FC236}">
                      <a16:creationId xmlns:a16="http://schemas.microsoft.com/office/drawing/2014/main" id="{F77134D0-D9A3-637C-072B-C0C639869EFF}"/>
                    </a:ext>
                  </a:extLst>
                </p:cNvPr>
                <p:cNvGrpSpPr/>
                <p:nvPr/>
              </p:nvGrpSpPr>
              <p:grpSpPr>
                <a:xfrm>
                  <a:off x="2039393" y="1774587"/>
                  <a:ext cx="8113213" cy="3308826"/>
                  <a:chOff x="838200" y="1762480"/>
                  <a:chExt cx="8113213" cy="3308826"/>
                </a:xfrm>
              </p:grpSpPr>
              <p:grpSp>
                <p:nvGrpSpPr>
                  <p:cNvPr id="11" name="Группа 10">
                    <a:extLst>
                      <a:ext uri="{FF2B5EF4-FFF2-40B4-BE49-F238E27FC236}">
                        <a16:creationId xmlns:a16="http://schemas.microsoft.com/office/drawing/2014/main" id="{F52B8F5E-5A5D-C33A-F37C-E898E3164713}"/>
                      </a:ext>
                    </a:extLst>
                  </p:cNvPr>
                  <p:cNvGrpSpPr/>
                  <p:nvPr/>
                </p:nvGrpSpPr>
                <p:grpSpPr>
                  <a:xfrm>
                    <a:off x="838200" y="1762480"/>
                    <a:ext cx="5875480" cy="2481530"/>
                    <a:chOff x="838200" y="2552193"/>
                    <a:chExt cx="5817704" cy="2457128"/>
                  </a:xfrm>
                </p:grpSpPr>
                <p:sp>
                  <p:nvSpPr>
                    <p:cNvPr id="18" name="Овал 17">
                      <a:extLst>
                        <a:ext uri="{FF2B5EF4-FFF2-40B4-BE49-F238E27FC236}">
                          <a16:creationId xmlns:a16="http://schemas.microsoft.com/office/drawing/2014/main" id="{DA975AF2-0840-90E5-3D60-E3CF7FF30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200" y="2892287"/>
                      <a:ext cx="1060174" cy="1053548"/>
                    </a:xfrm>
                    <a:prstGeom prst="ellips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9" name="Овал 18">
                      <a:extLst>
                        <a:ext uri="{FF2B5EF4-FFF2-40B4-BE49-F238E27FC236}">
                          <a16:creationId xmlns:a16="http://schemas.microsoft.com/office/drawing/2014/main" id="{357C44C2-6A50-2574-1C84-099CF99B6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16965" y="2902225"/>
                      <a:ext cx="1060174" cy="1053548"/>
                    </a:xfrm>
                    <a:prstGeom prst="ellips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69B3510-0F7B-A53A-D46A-F0E7648ADD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656" y="3136612"/>
                      <a:ext cx="44726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3200" b="1" dirty="0"/>
                        <a:t>X</a:t>
                      </a:r>
                      <a:endParaRPr lang="ru-RU" sz="3200" b="1" dirty="0"/>
                    </a:p>
                  </p:txBody>
                </p:sp>
                <p:cxnSp>
                  <p:nvCxnSpPr>
                    <p:cNvPr id="21" name="Прямая со стрелкой 20">
                      <a:extLst>
                        <a:ext uri="{FF2B5EF4-FFF2-40B4-BE49-F238E27FC236}">
                          <a16:creationId xmlns:a16="http://schemas.microsoft.com/office/drawing/2014/main" id="{069670CF-2387-F1E9-2944-109C0E5E8F45}"/>
                        </a:ext>
                      </a:extLst>
                    </p:cNvPr>
                    <p:cNvCxnSpPr>
                      <a:stCxn id="18" idx="6"/>
                      <a:endCxn id="19" idx="2"/>
                    </p:cNvCxnSpPr>
                    <p:nvPr/>
                  </p:nvCxnSpPr>
                  <p:spPr>
                    <a:xfrm>
                      <a:off x="1898374" y="3419061"/>
                      <a:ext cx="1318591" cy="993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22C8E51-5241-0CD6-A79F-80ACB0E368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3421" y="3136612"/>
                      <a:ext cx="44726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3200" b="1" dirty="0"/>
                        <a:t>P</a:t>
                      </a:r>
                      <a:endParaRPr lang="ru-RU" sz="3200" b="1" dirty="0"/>
                    </a:p>
                  </p:txBody>
                </p:sp>
                <p:sp>
                  <p:nvSpPr>
                    <p:cNvPr id="23" name="Овал 22">
                      <a:extLst>
                        <a:ext uri="{FF2B5EF4-FFF2-40B4-BE49-F238E27FC236}">
                          <a16:creationId xmlns:a16="http://schemas.microsoft.com/office/drawing/2014/main" id="{FE65316B-A597-EBA1-A04C-548BCB8C8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7582" y="3955773"/>
                      <a:ext cx="1060174" cy="1053548"/>
                    </a:xfrm>
                    <a:prstGeom prst="ellips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24" name="Соединительная линия уступом 23">
                      <a:extLst>
                        <a:ext uri="{FF2B5EF4-FFF2-40B4-BE49-F238E27FC236}">
                          <a16:creationId xmlns:a16="http://schemas.microsoft.com/office/drawing/2014/main" id="{31751731-EB1E-5761-CDCB-30C3B53CE06C}"/>
                        </a:ext>
                      </a:extLst>
                    </p:cNvPr>
                    <p:cNvCxnSpPr>
                      <a:stCxn id="23" idx="6"/>
                      <a:endCxn id="19" idx="4"/>
                    </p:cNvCxnSpPr>
                    <p:nvPr/>
                  </p:nvCxnSpPr>
                  <p:spPr>
                    <a:xfrm flipV="1">
                      <a:off x="3087756" y="3955773"/>
                      <a:ext cx="659296" cy="526774"/>
                    </a:xfrm>
                    <a:prstGeom prst="bent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F9E83A74-EBFD-1BC1-DBE4-8E950CBC7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34038" y="4190159"/>
                      <a:ext cx="44726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3200" b="1" dirty="0"/>
                        <a:t>1</a:t>
                      </a:r>
                      <a:endParaRPr lang="ru-RU" sz="3200" b="1" dirty="0"/>
                    </a:p>
                  </p:txBody>
                </p:sp>
                <p:sp>
                  <p:nvSpPr>
                    <p:cNvPr id="26" name="Овал 25">
                      <a:extLst>
                        <a:ext uri="{FF2B5EF4-FFF2-40B4-BE49-F238E27FC236}">
                          <a16:creationId xmlns:a16="http://schemas.microsoft.com/office/drawing/2014/main" id="{457AC601-0628-F9B7-760B-E9D56FA79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30" y="2902225"/>
                      <a:ext cx="1060174" cy="1053548"/>
                    </a:xfrm>
                    <a:prstGeom prst="ellips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27" name="Прямая со стрелкой 26">
                      <a:extLst>
                        <a:ext uri="{FF2B5EF4-FFF2-40B4-BE49-F238E27FC236}">
                          <a16:creationId xmlns:a16="http://schemas.microsoft.com/office/drawing/2014/main" id="{C62AF5AE-D3C0-3ECB-6875-848A01590734}"/>
                        </a:ext>
                      </a:extLst>
                    </p:cNvPr>
                    <p:cNvCxnSpPr>
                      <a:cxnSpLocks/>
                      <a:stCxn id="19" idx="6"/>
                      <a:endCxn id="26" idx="2"/>
                    </p:cNvCxnSpPr>
                    <p:nvPr/>
                  </p:nvCxnSpPr>
                  <p:spPr>
                    <a:xfrm>
                      <a:off x="4277139" y="3428999"/>
                      <a:ext cx="1318591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510FAB5-61A2-AC5E-78F0-B635F99290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186" y="3136612"/>
                      <a:ext cx="44726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3200" b="1" dirty="0"/>
                        <a:t>R</a:t>
                      </a:r>
                      <a:endParaRPr lang="ru-RU" sz="3200" b="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686355CE-CBCA-0C9B-9799-8628A3FEFA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85898" y="2552193"/>
                          <a:ext cx="1101071" cy="70006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686355CE-CBCA-0C9B-9799-8628A3FEFAF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85898" y="2552193"/>
                          <a:ext cx="1101071" cy="700063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618" b="-1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62CA2A18-81DA-02E1-B647-7DC399844E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52748" y="4103277"/>
                          <a:ext cx="5293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62CA2A18-81DA-02E1-B647-7DC399844E9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52748" y="4103277"/>
                          <a:ext cx="52931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9302" t="-6452" r="-11628" b="-3548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5520C440-9472-DAD4-E18D-446733A72D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63558" y="2990094"/>
                          <a:ext cx="59253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5520C440-9472-DAD4-E18D-446733A72D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63558" y="2990094"/>
                          <a:ext cx="59253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8333" t="-6667" r="-4167" b="-3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" name="Овал 11">
                    <a:extLst>
                      <a:ext uri="{FF2B5EF4-FFF2-40B4-BE49-F238E27FC236}">
                        <a16:creationId xmlns:a16="http://schemas.microsoft.com/office/drawing/2014/main" id="{5DDEC6E3-BEC2-DA64-BD7A-62475ADA4925}"/>
                      </a:ext>
                    </a:extLst>
                  </p:cNvPr>
                  <p:cNvSpPr/>
                  <p:nvPr/>
                </p:nvSpPr>
                <p:spPr>
                  <a:xfrm>
                    <a:off x="5642977" y="4007295"/>
                    <a:ext cx="1070703" cy="1064011"/>
                  </a:xfrm>
                  <a:prstGeom prst="ellips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5E64D8-D41A-E7A1-C8C6-170B6F385095}"/>
                      </a:ext>
                    </a:extLst>
                  </p:cNvPr>
                  <p:cNvSpPr txBox="1"/>
                  <p:nvPr/>
                </p:nvSpPr>
                <p:spPr>
                  <a:xfrm>
                    <a:off x="5952477" y="4244010"/>
                    <a:ext cx="451703" cy="590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3200" b="1" dirty="0"/>
                      <a:t>С</a:t>
                    </a:r>
                  </a:p>
                </p:txBody>
              </p:sp>
              <p:sp>
                <p:nvSpPr>
                  <p:cNvPr id="14" name="Овал 13">
                    <a:extLst>
                      <a:ext uri="{FF2B5EF4-FFF2-40B4-BE49-F238E27FC236}">
                        <a16:creationId xmlns:a16="http://schemas.microsoft.com/office/drawing/2014/main" id="{AEFCD4F2-E430-2312-DDFB-7B02079273A8}"/>
                      </a:ext>
                    </a:extLst>
                  </p:cNvPr>
                  <p:cNvSpPr/>
                  <p:nvPr/>
                </p:nvSpPr>
                <p:spPr>
                  <a:xfrm>
                    <a:off x="7880710" y="2983462"/>
                    <a:ext cx="1070703" cy="1064011"/>
                  </a:xfrm>
                  <a:prstGeom prst="ellips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B7BFCD6A-2163-B0A9-34F4-FF50FB2070BB}"/>
                      </a:ext>
                    </a:extLst>
                  </p:cNvPr>
                  <p:cNvSpPr txBox="1"/>
                  <p:nvPr/>
                </p:nvSpPr>
                <p:spPr>
                  <a:xfrm>
                    <a:off x="7968983" y="3223079"/>
                    <a:ext cx="89415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/>
                      <a:t>BCE</a:t>
                    </a:r>
                    <a:endParaRPr lang="ru-RU" sz="3200" b="1" dirty="0"/>
                  </a:p>
                </p:txBody>
              </p:sp>
              <p:cxnSp>
                <p:nvCxnSpPr>
                  <p:cNvPr id="16" name="Прямая со стрелкой 15">
                    <a:extLst>
                      <a:ext uri="{FF2B5EF4-FFF2-40B4-BE49-F238E27FC236}">
                        <a16:creationId xmlns:a16="http://schemas.microsoft.com/office/drawing/2014/main" id="{E5C9366C-4774-FC0D-E81F-E7854DB34715}"/>
                      </a:ext>
                    </a:extLst>
                  </p:cNvPr>
                  <p:cNvCxnSpPr>
                    <a:cxnSpLocks/>
                    <a:stCxn id="12" idx="6"/>
                    <a:endCxn id="14" idx="2"/>
                  </p:cNvCxnSpPr>
                  <p:nvPr/>
                </p:nvCxnSpPr>
                <p:spPr>
                  <a:xfrm flipV="1">
                    <a:off x="6713680" y="3515468"/>
                    <a:ext cx="1167030" cy="102383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Прямая со стрелкой 16">
                    <a:extLst>
                      <a:ext uri="{FF2B5EF4-FFF2-40B4-BE49-F238E27FC236}">
                        <a16:creationId xmlns:a16="http://schemas.microsoft.com/office/drawing/2014/main" id="{061C373C-0569-1349-9367-C16C509E641F}"/>
                      </a:ext>
                    </a:extLst>
                  </p:cNvPr>
                  <p:cNvCxnSpPr>
                    <a:cxnSpLocks/>
                    <a:stCxn id="26" idx="6"/>
                    <a:endCxn id="14" idx="2"/>
                  </p:cNvCxnSpPr>
                  <p:nvPr/>
                </p:nvCxnSpPr>
                <p:spPr>
                  <a:xfrm>
                    <a:off x="6713680" y="2647994"/>
                    <a:ext cx="1167030" cy="86747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Соединительная линия уступом 8">
                  <a:extLst>
                    <a:ext uri="{FF2B5EF4-FFF2-40B4-BE49-F238E27FC236}">
                      <a16:creationId xmlns:a16="http://schemas.microsoft.com/office/drawing/2014/main" id="{32235620-73A1-830C-8967-A02DE233919B}"/>
                    </a:ext>
                  </a:extLst>
                </p:cNvPr>
                <p:cNvCxnSpPr>
                  <a:stCxn id="14" idx="0"/>
                  <a:endCxn id="26" idx="0"/>
                </p:cNvCxnSpPr>
                <p:nvPr/>
              </p:nvCxnSpPr>
              <p:spPr>
                <a:xfrm rot="16200000" flipV="1">
                  <a:off x="8064652" y="1442965"/>
                  <a:ext cx="867474" cy="2237733"/>
                </a:xfrm>
                <a:prstGeom prst="bentConnector3">
                  <a:avLst>
                    <a:gd name="adj1" fmla="val 165308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1AAC66B-9C39-D84A-84F9-C141FBC92B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7183" y="1104378"/>
                      <a:ext cx="8424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</m:oMath>
                        </m:oMathPara>
                      </a14:m>
                      <a:endParaRPr lang="ru-RU" sz="2400" dirty="0"/>
                    </a:p>
                  </p:txBody>
                </p:sp>
              </mc:Choice>
              <mc:Fallback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1AAC66B-9C39-D84A-84F9-C141FBC92B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7183" y="1104378"/>
                      <a:ext cx="84241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696" r="-652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Скругленная соединительная линия 5">
                <a:extLst>
                  <a:ext uri="{FF2B5EF4-FFF2-40B4-BE49-F238E27FC236}">
                    <a16:creationId xmlns:a16="http://schemas.microsoft.com/office/drawing/2014/main" id="{1F789A95-7CC9-A872-5F4F-1E2B02CFE064}"/>
                  </a:ext>
                </a:extLst>
              </p:cNvPr>
              <p:cNvCxnSpPr>
                <a:cxnSpLocks/>
                <a:stCxn id="26" idx="1"/>
                <a:endCxn id="19" idx="0"/>
              </p:cNvCxnSpPr>
              <p:nvPr/>
            </p:nvCxnSpPr>
            <p:spPr>
              <a:xfrm rot="16200000" flipV="1">
                <a:off x="5911143" y="1471240"/>
                <a:ext cx="155821" cy="2023837"/>
              </a:xfrm>
              <a:prstGeom prst="curvedConnector3">
                <a:avLst>
                  <a:gd name="adj1" fmla="val 39979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27C4EAE-DBE6-FEDE-6A2B-7474326D7A23}"/>
                      </a:ext>
                    </a:extLst>
                  </p:cNvPr>
                  <p:cNvSpPr txBox="1"/>
                  <p:nvPr/>
                </p:nvSpPr>
                <p:spPr>
                  <a:xfrm>
                    <a:off x="5254968" y="1527695"/>
                    <a:ext cx="16820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Вклад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в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27C4EAE-DBE6-FEDE-6A2B-7474326D7A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4968" y="1527695"/>
                    <a:ext cx="168206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072" r="-3623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Скругленная соединительная линия 33">
              <a:extLst>
                <a:ext uri="{FF2B5EF4-FFF2-40B4-BE49-F238E27FC236}">
                  <a16:creationId xmlns:a16="http://schemas.microsoft.com/office/drawing/2014/main" id="{C0E3E3EF-1CF4-607B-75B6-B707E77825A8}"/>
                </a:ext>
              </a:extLst>
            </p:cNvPr>
            <p:cNvCxnSpPr>
              <a:cxnSpLocks/>
              <a:stCxn id="19" idx="5"/>
              <a:endCxn id="23" idx="4"/>
            </p:cNvCxnSpPr>
            <p:nvPr/>
          </p:nvCxnSpPr>
          <p:spPr>
            <a:xfrm rot="5400000">
              <a:off x="3955896" y="3193116"/>
              <a:ext cx="1219832" cy="1579745"/>
            </a:xfrm>
            <a:prstGeom prst="curvedConnector3">
              <a:avLst>
                <a:gd name="adj1" fmla="val 130147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4788A26-BB30-69D7-B797-87CBF3DAE941}"/>
                    </a:ext>
                  </a:extLst>
                </p:cNvPr>
                <p:cNvSpPr txBox="1"/>
                <p:nvPr/>
              </p:nvSpPr>
              <p:spPr>
                <a:xfrm>
                  <a:off x="4997793" y="4586679"/>
                  <a:ext cx="16509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Вклад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в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4788A26-BB30-69D7-B797-87CBF3DAE9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793" y="4586679"/>
                  <a:ext cx="165090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535" r="-3321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928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6F1FC-48B7-65CB-2E9D-A67DE7DB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Обратное распространение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6971913-3E35-D827-E876-5C6003883729}"/>
              </a:ext>
            </a:extLst>
          </p:cNvPr>
          <p:cNvGrpSpPr/>
          <p:nvPr/>
        </p:nvGrpSpPr>
        <p:grpSpPr>
          <a:xfrm>
            <a:off x="2039393" y="1441048"/>
            <a:ext cx="8113213" cy="3979152"/>
            <a:chOff x="2039393" y="1441048"/>
            <a:chExt cx="8113213" cy="3979152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F4C1DE6F-CF81-76C9-7DEE-84CC68A4E9AD}"/>
                </a:ext>
              </a:extLst>
            </p:cNvPr>
            <p:cNvGrpSpPr/>
            <p:nvPr/>
          </p:nvGrpSpPr>
          <p:grpSpPr>
            <a:xfrm>
              <a:off x="2039393" y="1441048"/>
              <a:ext cx="8113213" cy="3979152"/>
              <a:chOff x="2039393" y="1381414"/>
              <a:chExt cx="8113213" cy="3979152"/>
            </a:xfrm>
          </p:grpSpPr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559016CD-CD26-8107-EDD2-0FF2ADE3B3A3}"/>
                  </a:ext>
                </a:extLst>
              </p:cNvPr>
              <p:cNvGrpSpPr/>
              <p:nvPr/>
            </p:nvGrpSpPr>
            <p:grpSpPr>
              <a:xfrm>
                <a:off x="2039393" y="1381414"/>
                <a:ext cx="8113213" cy="3979152"/>
                <a:chOff x="2039393" y="1104261"/>
                <a:chExt cx="8113213" cy="3979152"/>
              </a:xfrm>
            </p:grpSpPr>
            <p:grpSp>
              <p:nvGrpSpPr>
                <p:cNvPr id="11" name="Группа 10">
                  <a:extLst>
                    <a:ext uri="{FF2B5EF4-FFF2-40B4-BE49-F238E27FC236}">
                      <a16:creationId xmlns:a16="http://schemas.microsoft.com/office/drawing/2014/main" id="{95093237-F79F-4E98-B381-0F7598C7E55D}"/>
                    </a:ext>
                  </a:extLst>
                </p:cNvPr>
                <p:cNvGrpSpPr/>
                <p:nvPr/>
              </p:nvGrpSpPr>
              <p:grpSpPr>
                <a:xfrm>
                  <a:off x="2039393" y="1774587"/>
                  <a:ext cx="8113213" cy="3308826"/>
                  <a:chOff x="838200" y="1762480"/>
                  <a:chExt cx="8113213" cy="3308826"/>
                </a:xfrm>
              </p:grpSpPr>
              <p:grpSp>
                <p:nvGrpSpPr>
                  <p:cNvPr id="14" name="Группа 13">
                    <a:extLst>
                      <a:ext uri="{FF2B5EF4-FFF2-40B4-BE49-F238E27FC236}">
                        <a16:creationId xmlns:a16="http://schemas.microsoft.com/office/drawing/2014/main" id="{807DA019-B7F7-8191-105F-C7B8A8F4562B}"/>
                      </a:ext>
                    </a:extLst>
                  </p:cNvPr>
                  <p:cNvGrpSpPr/>
                  <p:nvPr/>
                </p:nvGrpSpPr>
                <p:grpSpPr>
                  <a:xfrm>
                    <a:off x="838200" y="1762480"/>
                    <a:ext cx="5875480" cy="2481530"/>
                    <a:chOff x="838200" y="2552193"/>
                    <a:chExt cx="5817704" cy="2457128"/>
                  </a:xfrm>
                </p:grpSpPr>
                <p:sp>
                  <p:nvSpPr>
                    <p:cNvPr id="21" name="Овал 20">
                      <a:extLst>
                        <a:ext uri="{FF2B5EF4-FFF2-40B4-BE49-F238E27FC236}">
                          <a16:creationId xmlns:a16="http://schemas.microsoft.com/office/drawing/2014/main" id="{10017CEB-4E02-55F3-876F-350A50607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200" y="2892287"/>
                      <a:ext cx="1060174" cy="1053548"/>
                    </a:xfrm>
                    <a:prstGeom prst="ellips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22" name="Овал 21">
                      <a:extLst>
                        <a:ext uri="{FF2B5EF4-FFF2-40B4-BE49-F238E27FC236}">
                          <a16:creationId xmlns:a16="http://schemas.microsoft.com/office/drawing/2014/main" id="{CC8CC3DD-08A6-7341-4FBC-31463574C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16965" y="2902225"/>
                      <a:ext cx="1060174" cy="1053548"/>
                    </a:xfrm>
                    <a:prstGeom prst="ellips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9794A05-EC7D-C95D-3405-5EA1310464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656" y="3136612"/>
                      <a:ext cx="44726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3200" b="1" dirty="0"/>
                        <a:t>X</a:t>
                      </a:r>
                      <a:endParaRPr lang="ru-RU" sz="3200" b="1" dirty="0"/>
                    </a:p>
                  </p:txBody>
                </p:sp>
                <p:cxnSp>
                  <p:nvCxnSpPr>
                    <p:cNvPr id="24" name="Прямая со стрелкой 23">
                      <a:extLst>
                        <a:ext uri="{FF2B5EF4-FFF2-40B4-BE49-F238E27FC236}">
                          <a16:creationId xmlns:a16="http://schemas.microsoft.com/office/drawing/2014/main" id="{595EFE2C-94FF-BA31-F14C-9FE2D18F0969}"/>
                        </a:ext>
                      </a:extLst>
                    </p:cNvPr>
                    <p:cNvCxnSpPr>
                      <a:stCxn id="21" idx="6"/>
                      <a:endCxn id="22" idx="2"/>
                    </p:cNvCxnSpPr>
                    <p:nvPr/>
                  </p:nvCxnSpPr>
                  <p:spPr>
                    <a:xfrm>
                      <a:off x="1898374" y="3419061"/>
                      <a:ext cx="1318591" cy="993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655FBB72-0F75-27FE-4472-D8DA5C4F53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3421" y="3136612"/>
                      <a:ext cx="44726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3200" b="1" dirty="0"/>
                        <a:t>P</a:t>
                      </a:r>
                      <a:endParaRPr lang="ru-RU" sz="3200" b="1" dirty="0"/>
                    </a:p>
                  </p:txBody>
                </p:sp>
                <p:sp>
                  <p:nvSpPr>
                    <p:cNvPr id="26" name="Овал 25">
                      <a:extLst>
                        <a:ext uri="{FF2B5EF4-FFF2-40B4-BE49-F238E27FC236}">
                          <a16:creationId xmlns:a16="http://schemas.microsoft.com/office/drawing/2014/main" id="{A395C2E9-1019-1006-5B08-E33386010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7582" y="3955773"/>
                      <a:ext cx="1060174" cy="1053548"/>
                    </a:xfrm>
                    <a:prstGeom prst="ellips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27" name="Соединительная линия уступом 26">
                      <a:extLst>
                        <a:ext uri="{FF2B5EF4-FFF2-40B4-BE49-F238E27FC236}">
                          <a16:creationId xmlns:a16="http://schemas.microsoft.com/office/drawing/2014/main" id="{E12B9AF0-0837-6969-6479-6938F8BF5C70}"/>
                        </a:ext>
                      </a:extLst>
                    </p:cNvPr>
                    <p:cNvCxnSpPr>
                      <a:stCxn id="26" idx="6"/>
                      <a:endCxn id="22" idx="4"/>
                    </p:cNvCxnSpPr>
                    <p:nvPr/>
                  </p:nvCxnSpPr>
                  <p:spPr>
                    <a:xfrm flipV="1">
                      <a:off x="3087756" y="3955773"/>
                      <a:ext cx="659296" cy="526774"/>
                    </a:xfrm>
                    <a:prstGeom prst="bent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3C5EACC4-B33A-08B5-FB32-2FB5B5A14F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34038" y="4190159"/>
                      <a:ext cx="44726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3200" b="1" dirty="0"/>
                        <a:t>1</a:t>
                      </a:r>
                      <a:endParaRPr lang="ru-RU" sz="3200" b="1" dirty="0"/>
                    </a:p>
                  </p:txBody>
                </p:sp>
                <p:sp>
                  <p:nvSpPr>
                    <p:cNvPr id="29" name="Овал 28">
                      <a:extLst>
                        <a:ext uri="{FF2B5EF4-FFF2-40B4-BE49-F238E27FC236}">
                          <a16:creationId xmlns:a16="http://schemas.microsoft.com/office/drawing/2014/main" id="{BD6461F1-2415-42C5-3856-2E022707E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30" y="2902225"/>
                      <a:ext cx="1060174" cy="1053548"/>
                    </a:xfrm>
                    <a:prstGeom prst="ellips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30" name="Прямая со стрелкой 29">
                      <a:extLst>
                        <a:ext uri="{FF2B5EF4-FFF2-40B4-BE49-F238E27FC236}">
                          <a16:creationId xmlns:a16="http://schemas.microsoft.com/office/drawing/2014/main" id="{C9F7E649-8B10-DCA5-2E9A-A702BD5307D5}"/>
                        </a:ext>
                      </a:extLst>
                    </p:cNvPr>
                    <p:cNvCxnSpPr>
                      <a:cxnSpLocks/>
                      <a:stCxn id="22" idx="6"/>
                      <a:endCxn id="29" idx="2"/>
                    </p:cNvCxnSpPr>
                    <p:nvPr/>
                  </p:nvCxnSpPr>
                  <p:spPr>
                    <a:xfrm>
                      <a:off x="4277139" y="3428999"/>
                      <a:ext cx="1318591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7E186156-FD53-D6AC-4866-DA4B60FE9F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186" y="3136612"/>
                      <a:ext cx="44726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3200" b="1" dirty="0"/>
                        <a:t>R</a:t>
                      </a:r>
                      <a:endParaRPr lang="ru-RU" sz="3200" b="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24E8ACE9-8FEF-FB4E-68B6-C213E511DD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85898" y="2552193"/>
                          <a:ext cx="1101071" cy="70006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24E8ACE9-8FEF-FB4E-68B6-C213E511DD4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85898" y="2552193"/>
                          <a:ext cx="1101071" cy="700063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5618" b="-1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B81B2BE4-2DCC-3739-2F84-2519A08E58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52748" y="4103277"/>
                          <a:ext cx="5293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B81B2BE4-2DCC-3739-2F84-2519A08E58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52748" y="4103277"/>
                          <a:ext cx="529311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9302" t="-6452" r="-11628" b="-3548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4834DC6-DFFC-3C08-F735-96C2ABC805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63558" y="2990094"/>
                          <a:ext cx="59253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4834DC6-DFFC-3C08-F735-96C2ABC8058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63558" y="2990094"/>
                          <a:ext cx="592535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8333" t="-6667" r="-4167" b="-3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5" name="Овал 14">
                    <a:extLst>
                      <a:ext uri="{FF2B5EF4-FFF2-40B4-BE49-F238E27FC236}">
                        <a16:creationId xmlns:a16="http://schemas.microsoft.com/office/drawing/2014/main" id="{C703E45D-EB28-9681-AEFC-382D9916679C}"/>
                      </a:ext>
                    </a:extLst>
                  </p:cNvPr>
                  <p:cNvSpPr/>
                  <p:nvPr/>
                </p:nvSpPr>
                <p:spPr>
                  <a:xfrm>
                    <a:off x="5642977" y="4007295"/>
                    <a:ext cx="1070703" cy="1064011"/>
                  </a:xfrm>
                  <a:prstGeom prst="ellips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90BEF08-1908-A3D2-6AA5-9BC3AC367562}"/>
                      </a:ext>
                    </a:extLst>
                  </p:cNvPr>
                  <p:cNvSpPr txBox="1"/>
                  <p:nvPr/>
                </p:nvSpPr>
                <p:spPr>
                  <a:xfrm>
                    <a:off x="5952477" y="4244010"/>
                    <a:ext cx="451703" cy="590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3200" b="1" dirty="0"/>
                      <a:t>С</a:t>
                    </a:r>
                  </a:p>
                </p:txBody>
              </p:sp>
              <p:sp>
                <p:nvSpPr>
                  <p:cNvPr id="17" name="Овал 16">
                    <a:extLst>
                      <a:ext uri="{FF2B5EF4-FFF2-40B4-BE49-F238E27FC236}">
                        <a16:creationId xmlns:a16="http://schemas.microsoft.com/office/drawing/2014/main" id="{82DB20F7-9CDD-2D49-2FD2-CBA803604EB7}"/>
                      </a:ext>
                    </a:extLst>
                  </p:cNvPr>
                  <p:cNvSpPr/>
                  <p:nvPr/>
                </p:nvSpPr>
                <p:spPr>
                  <a:xfrm>
                    <a:off x="7880710" y="2983462"/>
                    <a:ext cx="1070703" cy="1064011"/>
                  </a:xfrm>
                  <a:prstGeom prst="ellips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CE3032-6C22-45BF-1C95-A25A950820BD}"/>
                      </a:ext>
                    </a:extLst>
                  </p:cNvPr>
                  <p:cNvSpPr txBox="1"/>
                  <p:nvPr/>
                </p:nvSpPr>
                <p:spPr>
                  <a:xfrm>
                    <a:off x="7968983" y="3223079"/>
                    <a:ext cx="89415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/>
                      <a:t>BCE</a:t>
                    </a:r>
                    <a:endParaRPr lang="ru-RU" sz="3200" b="1" dirty="0"/>
                  </a:p>
                </p:txBody>
              </p:sp>
              <p:cxnSp>
                <p:nvCxnSpPr>
                  <p:cNvPr id="19" name="Прямая со стрелкой 18">
                    <a:extLst>
                      <a:ext uri="{FF2B5EF4-FFF2-40B4-BE49-F238E27FC236}">
                        <a16:creationId xmlns:a16="http://schemas.microsoft.com/office/drawing/2014/main" id="{C8A35F13-4108-80EE-CECF-7B49CDEA7C8F}"/>
                      </a:ext>
                    </a:extLst>
                  </p:cNvPr>
                  <p:cNvCxnSpPr>
                    <a:cxnSpLocks/>
                    <a:stCxn id="15" idx="6"/>
                    <a:endCxn id="17" idx="2"/>
                  </p:cNvCxnSpPr>
                  <p:nvPr/>
                </p:nvCxnSpPr>
                <p:spPr>
                  <a:xfrm flipV="1">
                    <a:off x="6713680" y="3515468"/>
                    <a:ext cx="1167030" cy="102383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Прямая со стрелкой 19">
                    <a:extLst>
                      <a:ext uri="{FF2B5EF4-FFF2-40B4-BE49-F238E27FC236}">
                        <a16:creationId xmlns:a16="http://schemas.microsoft.com/office/drawing/2014/main" id="{B2EA6447-34A7-B2E7-03CE-1BE4ED57CFDE}"/>
                      </a:ext>
                    </a:extLst>
                  </p:cNvPr>
                  <p:cNvCxnSpPr>
                    <a:cxnSpLocks/>
                    <a:stCxn id="29" idx="6"/>
                    <a:endCxn id="17" idx="2"/>
                  </p:cNvCxnSpPr>
                  <p:nvPr/>
                </p:nvCxnSpPr>
                <p:spPr>
                  <a:xfrm>
                    <a:off x="6713680" y="2647994"/>
                    <a:ext cx="1167030" cy="86747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Соединительная линия уступом 11">
                  <a:extLst>
                    <a:ext uri="{FF2B5EF4-FFF2-40B4-BE49-F238E27FC236}">
                      <a16:creationId xmlns:a16="http://schemas.microsoft.com/office/drawing/2014/main" id="{4E1D0C5D-85E3-1ED3-A653-13C5DE9BB649}"/>
                    </a:ext>
                  </a:extLst>
                </p:cNvPr>
                <p:cNvCxnSpPr>
                  <a:stCxn id="17" idx="0"/>
                  <a:endCxn id="29" idx="0"/>
                </p:cNvCxnSpPr>
                <p:nvPr/>
              </p:nvCxnSpPr>
              <p:spPr>
                <a:xfrm rot="16200000" flipV="1">
                  <a:off x="8064652" y="1442965"/>
                  <a:ext cx="867474" cy="2237733"/>
                </a:xfrm>
                <a:prstGeom prst="bentConnector3">
                  <a:avLst>
                    <a:gd name="adj1" fmla="val 165308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4B2E299C-6E57-D936-5047-0EBD359C5B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7183" y="1104261"/>
                      <a:ext cx="8424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</m:oMath>
                        </m:oMathPara>
                      </a14:m>
                      <a:endParaRPr lang="ru-RU" sz="2400" dirty="0"/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4B2E299C-6E57-D936-5047-0EBD359C5B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7183" y="1104261"/>
                      <a:ext cx="84241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696" r="-652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Скругленная соединительная линия 8">
                <a:extLst>
                  <a:ext uri="{FF2B5EF4-FFF2-40B4-BE49-F238E27FC236}">
                    <a16:creationId xmlns:a16="http://schemas.microsoft.com/office/drawing/2014/main" id="{5C39077D-E8B8-0650-7C9C-112BCF32B9FF}"/>
                  </a:ext>
                </a:extLst>
              </p:cNvPr>
              <p:cNvCxnSpPr>
                <a:cxnSpLocks/>
                <a:stCxn id="29" idx="1"/>
                <a:endCxn id="22" idx="0"/>
              </p:cNvCxnSpPr>
              <p:nvPr/>
            </p:nvCxnSpPr>
            <p:spPr>
              <a:xfrm rot="16200000" flipV="1">
                <a:off x="5911143" y="1471240"/>
                <a:ext cx="155821" cy="2023837"/>
              </a:xfrm>
              <a:prstGeom prst="curvedConnector3">
                <a:avLst>
                  <a:gd name="adj1" fmla="val 39979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37455D2-3A20-2557-C9EE-9E2317621326}"/>
                      </a:ext>
                    </a:extLst>
                  </p:cNvPr>
                  <p:cNvSpPr txBox="1"/>
                  <p:nvPr/>
                </p:nvSpPr>
                <p:spPr>
                  <a:xfrm>
                    <a:off x="5254968" y="1490889"/>
                    <a:ext cx="16820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Вклад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в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37455D2-3A20-2557-C9EE-9E2317621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4968" y="1490889"/>
                    <a:ext cx="168206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072" r="-3623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Скругленная соединительная линия 5">
              <a:extLst>
                <a:ext uri="{FF2B5EF4-FFF2-40B4-BE49-F238E27FC236}">
                  <a16:creationId xmlns:a16="http://schemas.microsoft.com/office/drawing/2014/main" id="{FE363E1F-9260-A7A3-ABDC-FA7CFE6563EA}"/>
                </a:ext>
              </a:extLst>
            </p:cNvPr>
            <p:cNvCxnSpPr>
              <a:cxnSpLocks/>
              <a:stCxn id="22" idx="5"/>
              <a:endCxn id="26" idx="4"/>
            </p:cNvCxnSpPr>
            <p:nvPr/>
          </p:nvCxnSpPr>
          <p:spPr>
            <a:xfrm rot="5400000">
              <a:off x="3955896" y="3193116"/>
              <a:ext cx="1219832" cy="1579745"/>
            </a:xfrm>
            <a:prstGeom prst="curvedConnector3">
              <a:avLst>
                <a:gd name="adj1" fmla="val 1301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FBDD1A-FA43-13D5-BF41-CB7D00B11F40}"/>
                    </a:ext>
                  </a:extLst>
                </p:cNvPr>
                <p:cNvSpPr txBox="1"/>
                <p:nvPr/>
              </p:nvSpPr>
              <p:spPr>
                <a:xfrm>
                  <a:off x="4997793" y="4586679"/>
                  <a:ext cx="16509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Вклад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в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FBDD1A-FA43-13D5-BF41-CB7D00B11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793" y="4586679"/>
                  <a:ext cx="16509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535" r="-3321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84F3EEB-7B14-D13F-4F14-6A5FAFB2BDF4}"/>
                  </a:ext>
                </a:extLst>
              </p:cNvPr>
              <p:cNvSpPr txBox="1"/>
              <p:nvPr/>
            </p:nvSpPr>
            <p:spPr>
              <a:xfrm>
                <a:off x="2918875" y="1693757"/>
                <a:ext cx="1714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Вклад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в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84F3EEB-7B14-D13F-4F14-6A5FAFB2B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875" y="1693757"/>
                <a:ext cx="1714124" cy="369332"/>
              </a:xfrm>
              <a:prstGeom prst="rect">
                <a:avLst/>
              </a:prstGeom>
              <a:blipFill>
                <a:blip r:embed="rId8"/>
                <a:stretch>
                  <a:fillRect l="-5338" r="-32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Скругленная соединительная линия 66">
            <a:extLst>
              <a:ext uri="{FF2B5EF4-FFF2-40B4-BE49-F238E27FC236}">
                <a16:creationId xmlns:a16="http://schemas.microsoft.com/office/drawing/2014/main" id="{2D64DE77-C67F-4298-38BA-760BF05F6890}"/>
              </a:ext>
            </a:extLst>
          </p:cNvPr>
          <p:cNvCxnSpPr>
            <a:cxnSpLocks/>
            <a:stCxn id="22" idx="1"/>
            <a:endCxn id="21" idx="0"/>
          </p:cNvCxnSpPr>
          <p:nvPr/>
        </p:nvCxnSpPr>
        <p:spPr>
          <a:xfrm rot="16200000" flipV="1">
            <a:off x="3503736" y="1525856"/>
            <a:ext cx="165857" cy="2023838"/>
          </a:xfrm>
          <a:prstGeom prst="curvedConnector3">
            <a:avLst>
              <a:gd name="adj1" fmla="val 297756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B8F168F-CBB1-B8FD-D127-51B9BD83C2E4}"/>
                  </a:ext>
                </a:extLst>
              </p:cNvPr>
              <p:cNvSpPr txBox="1"/>
              <p:nvPr/>
            </p:nvSpPr>
            <p:spPr>
              <a:xfrm>
                <a:off x="4811840" y="5813363"/>
                <a:ext cx="23544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Вклад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в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B8F168F-CBB1-B8FD-D127-51B9BD83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840" y="5813363"/>
                <a:ext cx="2354426" cy="369332"/>
              </a:xfrm>
              <a:prstGeom prst="rect">
                <a:avLst/>
              </a:prstGeom>
              <a:blipFill>
                <a:blip r:embed="rId9"/>
                <a:stretch>
                  <a:fillRect l="-3618" r="-103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05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Ого, вопросы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8769" cy="4351338"/>
          </a:xfrm>
        </p:spPr>
        <p:txBody>
          <a:bodyPr/>
          <a:lstStyle/>
          <a:p>
            <a:r>
              <a:rPr lang="ru-RU" dirty="0"/>
              <a:t>Что мы называем персептроном? А многослойный?</a:t>
            </a:r>
          </a:p>
          <a:p>
            <a:r>
              <a:rPr lang="ru-RU" dirty="0"/>
              <a:t>Зачем нам нужны функции активации?</a:t>
            </a:r>
          </a:p>
          <a:p>
            <a:r>
              <a:rPr lang="ru-RU" dirty="0"/>
              <a:t>Как считаем ошибку сети для всех весов?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16" y="1825625"/>
            <a:ext cx="3819284" cy="31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1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Попрограммируем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09139" cy="4351338"/>
          </a:xfrm>
        </p:spPr>
        <p:txBody>
          <a:bodyPr/>
          <a:lstStyle/>
          <a:p>
            <a:r>
              <a:rPr lang="ru-RU" dirty="0"/>
              <a:t>Теперь закрепим все то, что мы уже изучили, используем ту же функцию активации, ошибку будем считать через </a:t>
            </a:r>
            <a:r>
              <a:rPr lang="en-US" dirty="0"/>
              <a:t>BCE(x). </a:t>
            </a:r>
            <a:r>
              <a:rPr lang="ru-RU" dirty="0"/>
              <a:t>Постараемся определять положительность числа на отрезке от -5 до 5. В директории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Task </a:t>
            </a:r>
            <a:r>
              <a:rPr lang="ru-RU" dirty="0"/>
              <a:t>в ноутбуке </a:t>
            </a:r>
            <a:r>
              <a:rPr lang="en-US" dirty="0" err="1"/>
              <a:t>BCE.ipynb</a:t>
            </a:r>
            <a:r>
              <a:rPr lang="en-US" dirty="0"/>
              <a:t> </a:t>
            </a:r>
            <a:r>
              <a:rPr lang="ru-RU" dirty="0"/>
              <a:t>напишите такую модель и ее обучение.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Если будут в итоге проблемы, подумайте, почему они появились.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53" y="299836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Попробуем решить </a:t>
            </a:r>
            <a:r>
              <a:rPr lang="ru-RU" dirty="0" err="1"/>
              <a:t>нейросетевым</a:t>
            </a:r>
            <a:r>
              <a:rPr lang="ru-RU" dirty="0"/>
              <a:t> методом задачу классификации чисел из отрезка </a:t>
            </a:r>
            <a:r>
              <a:rPr lang="en-US" dirty="0"/>
              <a:t>[-5, 5] </a:t>
            </a:r>
            <a:r>
              <a:rPr lang="ru-RU" dirty="0"/>
              <a:t>на положительные и отрицательные.</a:t>
            </a:r>
          </a:p>
          <a:p>
            <a:pPr lvl="1"/>
            <a:r>
              <a:rPr lang="ru-RU" dirty="0"/>
              <a:t>Какой вид классификации?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Какую функцию ошибки будем использовать?</a:t>
            </a:r>
          </a:p>
          <a:p>
            <a:r>
              <a:rPr lang="ru-RU" dirty="0"/>
              <a:t>Какую модель построим?</a:t>
            </a:r>
          </a:p>
        </p:txBody>
      </p:sp>
    </p:spTree>
    <p:extLst>
      <p:ext uri="{BB962C8B-B14F-4D97-AF65-F5344CB8AC3E}">
        <p14:creationId xmlns:p14="http://schemas.microsoft.com/office/powerpoint/2010/main" val="375309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Мощь двуслойных сетей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067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Теорема Колмогорова – Арнольда:</a:t>
                </a:r>
              </a:p>
              <a:p>
                <a:pPr lvl="1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это многомерная непрерывная функция,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записать в виде конечной композиции непрерывных функций одной переменной и бинарной операции сложения: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  <a:p>
                <a:r>
                  <a:rPr lang="ru-RU" dirty="0"/>
                  <a:t>Что это значит?</a:t>
                </a:r>
              </a:p>
              <a:p>
                <a:r>
                  <a:rPr lang="ru-RU" dirty="0"/>
                  <a:t>А почему тогда сразу не построить эти сети?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06728"/>
              </a:xfrm>
              <a:blipFill>
                <a:blip r:embed="rId2"/>
                <a:stretch>
                  <a:fillRect l="-1043" t="-3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7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Суперпозиция элементарных объектов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2014057" cy="2552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1263" y="1690688"/>
            <a:ext cx="3531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Персептрон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Сколько параметров?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2852257" y="2044631"/>
            <a:ext cx="719006" cy="92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55" y="3847248"/>
            <a:ext cx="4994945" cy="25546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66" y="3847248"/>
            <a:ext cx="2408256" cy="26301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60512" y="2782226"/>
            <a:ext cx="332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Многослойный персептрон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15" idx="2"/>
            <a:endCxn id="14" idx="0"/>
          </p:cNvCxnSpPr>
          <p:nvPr/>
        </p:nvCxnSpPr>
        <p:spPr>
          <a:xfrm flipH="1">
            <a:off x="4823494" y="3182336"/>
            <a:ext cx="2097731" cy="664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8" idx="0"/>
          </p:cNvCxnSpPr>
          <p:nvPr/>
        </p:nvCxnSpPr>
        <p:spPr>
          <a:xfrm>
            <a:off x="6921225" y="3182336"/>
            <a:ext cx="1935103" cy="664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5691769"/>
            <a:ext cx="2885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А зачем нам нужны скрытые слои?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13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активации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23994" cy="242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625" y="1690688"/>
            <a:ext cx="4386743" cy="24163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72213" y="4985958"/>
                <a:ext cx="2671565" cy="717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13" y="4985958"/>
                <a:ext cx="2671565" cy="7172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9107996" y="4107052"/>
            <a:ext cx="1" cy="878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033" y="5869678"/>
            <a:ext cx="744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Есть ли какие-то недостатки у первых двух функций?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973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Обратное распространение ошибки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97198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Как в простейшем случае мы регулировали веса?</a:t>
            </a:r>
          </a:p>
          <a:p>
            <a:endParaRPr lang="ru-RU" sz="2400" dirty="0"/>
          </a:p>
          <a:p>
            <a:r>
              <a:rPr lang="ru-RU" sz="2400" dirty="0"/>
              <a:t>А что делать, если сеть будет многослойная?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88" y="1690688"/>
            <a:ext cx="4105712" cy="44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каждого нейрона в результат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Рассмотрим простейший пример сети: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Известен ответ, известна функция ошибки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тогда на итоговом слое должно быть </a:t>
                </a:r>
                <a:r>
                  <a:rPr lang="ru-RU" dirty="0" smtClean="0"/>
                  <a:t>изменение в сторону уменьшения ошибки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ru-RU" dirty="0"/>
                  <a:t>Для предыдущего слоя заметим, что результат считается так:</a:t>
                </a:r>
              </a:p>
              <a:p>
                <a:pPr lvl="1"/>
                <a:r>
                  <a:rPr lang="ru-RU" dirty="0" smtClean="0"/>
                  <a:t>Данный нейрон имеет такой вклад в итоговое значение, как произведение последовательных вкладов, т.е. вклад нейрона </a:t>
                </a:r>
                <a:r>
                  <a:rPr lang="en-US" dirty="0" smtClean="0"/>
                  <a:t>w </a:t>
                </a:r>
                <a:r>
                  <a:rPr lang="ru-RU" dirty="0" smtClean="0"/>
                  <a:t>равен вкладу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умноженному на вклад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ru-RU" dirty="0"/>
                  <a:t>Теперь для последнего(первого) слоя. Как считаем?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08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F4D6C-9A8F-C819-0149-01EE974D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Какую модель используем</a:t>
            </a: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82B1493-A8FE-4FD5-2AEC-AAB3F1C5B873}"/>
              </a:ext>
            </a:extLst>
          </p:cNvPr>
          <p:cNvGrpSpPr/>
          <p:nvPr/>
        </p:nvGrpSpPr>
        <p:grpSpPr>
          <a:xfrm>
            <a:off x="2464797" y="2408523"/>
            <a:ext cx="7262406" cy="3067303"/>
            <a:chOff x="838200" y="2552193"/>
            <a:chExt cx="5817704" cy="2457128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45BE1F2-F6E3-4E6B-D8EF-00D57A6C90A2}"/>
                </a:ext>
              </a:extLst>
            </p:cNvPr>
            <p:cNvSpPr/>
            <p:nvPr/>
          </p:nvSpPr>
          <p:spPr>
            <a:xfrm>
              <a:off x="838200" y="2892287"/>
              <a:ext cx="1060174" cy="105354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B2B53C4-8BF4-3637-E879-29671A42B561}"/>
                </a:ext>
              </a:extLst>
            </p:cNvPr>
            <p:cNvSpPr/>
            <p:nvPr/>
          </p:nvSpPr>
          <p:spPr>
            <a:xfrm>
              <a:off x="3216965" y="2902225"/>
              <a:ext cx="1060174" cy="105354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92BD2C-4BA1-5027-A910-1EC07FFDA69D}"/>
                </a:ext>
              </a:extLst>
            </p:cNvPr>
            <p:cNvSpPr txBox="1"/>
            <p:nvPr/>
          </p:nvSpPr>
          <p:spPr>
            <a:xfrm>
              <a:off x="1144656" y="3136612"/>
              <a:ext cx="447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X</a:t>
              </a:r>
              <a:endParaRPr lang="ru-RU" sz="3200" b="1" dirty="0"/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C9A99390-2F2F-5ADB-4287-BE6443DE3580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1898374" y="3419061"/>
              <a:ext cx="1318591" cy="9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38E6D4-D6BA-96C7-426F-26391340597B}"/>
                </a:ext>
              </a:extLst>
            </p:cNvPr>
            <p:cNvSpPr txBox="1"/>
            <p:nvPr/>
          </p:nvSpPr>
          <p:spPr>
            <a:xfrm>
              <a:off x="3523421" y="3136612"/>
              <a:ext cx="447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P</a:t>
              </a:r>
              <a:endParaRPr lang="ru-RU" sz="3200" b="1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ECDA95B-3CA2-C790-49C6-FD93110D3DFA}"/>
                </a:ext>
              </a:extLst>
            </p:cNvPr>
            <p:cNvSpPr/>
            <p:nvPr/>
          </p:nvSpPr>
          <p:spPr>
            <a:xfrm>
              <a:off x="2027582" y="3955773"/>
              <a:ext cx="1060174" cy="105354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Соединительная линия уступом 17">
              <a:extLst>
                <a:ext uri="{FF2B5EF4-FFF2-40B4-BE49-F238E27FC236}">
                  <a16:creationId xmlns:a16="http://schemas.microsoft.com/office/drawing/2014/main" id="{E1211252-89AF-DFFB-4F7B-D09D3FE3FB43}"/>
                </a:ext>
              </a:extLst>
            </p:cNvPr>
            <p:cNvCxnSpPr>
              <a:stCxn id="14" idx="6"/>
              <a:endCxn id="6" idx="4"/>
            </p:cNvCxnSpPr>
            <p:nvPr/>
          </p:nvCxnSpPr>
          <p:spPr>
            <a:xfrm flipV="1">
              <a:off x="3087756" y="3955773"/>
              <a:ext cx="659296" cy="52677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2CDA05-0511-21DE-A48D-9C384C21268D}"/>
                </a:ext>
              </a:extLst>
            </p:cNvPr>
            <p:cNvSpPr txBox="1"/>
            <p:nvPr/>
          </p:nvSpPr>
          <p:spPr>
            <a:xfrm>
              <a:off x="2334038" y="4190159"/>
              <a:ext cx="447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1</a:t>
              </a:r>
              <a:endParaRPr lang="ru-RU" sz="3200" b="1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1329AAF4-4CD5-4E2C-D6AA-8345AC0CE4CE}"/>
                </a:ext>
              </a:extLst>
            </p:cNvPr>
            <p:cNvSpPr/>
            <p:nvPr/>
          </p:nvSpPr>
          <p:spPr>
            <a:xfrm>
              <a:off x="5595730" y="2902225"/>
              <a:ext cx="1060174" cy="105354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E1FACD92-F822-17FA-DF05-546545C273D6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4277139" y="3428999"/>
              <a:ext cx="1318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8D180F-939E-B5DB-517D-775E5D098331}"/>
                </a:ext>
              </a:extLst>
            </p:cNvPr>
            <p:cNvSpPr txBox="1"/>
            <p:nvPr/>
          </p:nvSpPr>
          <p:spPr>
            <a:xfrm>
              <a:off x="5902186" y="3136612"/>
              <a:ext cx="447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R</a:t>
              </a:r>
              <a:endParaRPr lang="ru-RU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9EF4B92-A270-91E2-F8A5-9B42615AC42B}"/>
                    </a:ext>
                  </a:extLst>
                </p:cNvPr>
                <p:cNvSpPr txBox="1"/>
                <p:nvPr/>
              </p:nvSpPr>
              <p:spPr>
                <a:xfrm>
                  <a:off x="4385898" y="2552193"/>
                  <a:ext cx="1101071" cy="7000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9EF4B92-A270-91E2-F8A5-9B42615AC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898" y="2552193"/>
                  <a:ext cx="1101071" cy="7000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47D3F45-5938-9317-91A5-02D762C4CB4D}"/>
                    </a:ext>
                  </a:extLst>
                </p:cNvPr>
                <p:cNvSpPr txBox="1"/>
                <p:nvPr/>
              </p:nvSpPr>
              <p:spPr>
                <a:xfrm>
                  <a:off x="3152748" y="4103277"/>
                  <a:ext cx="5293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47D3F45-5938-9317-91A5-02D762C4C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748" y="4103277"/>
                  <a:ext cx="52931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5405" b="-108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97EBC1B-F0F8-3D70-3EBE-927E094875EF}"/>
                    </a:ext>
                  </a:extLst>
                </p:cNvPr>
                <p:cNvSpPr txBox="1"/>
                <p:nvPr/>
              </p:nvSpPr>
              <p:spPr>
                <a:xfrm>
                  <a:off x="2263558" y="2990094"/>
                  <a:ext cx="592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97EBC1B-F0F8-3D70-3EBE-927E09487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558" y="2990094"/>
                  <a:ext cx="59253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5405" b="-135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93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200D7-DC54-A8CE-FBDF-EC912502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проверяем качество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4343430-9F84-E164-D7D2-72AF33C93C55}"/>
              </a:ext>
            </a:extLst>
          </p:cNvPr>
          <p:cNvGrpSpPr/>
          <p:nvPr/>
        </p:nvGrpSpPr>
        <p:grpSpPr>
          <a:xfrm>
            <a:off x="2039393" y="1690688"/>
            <a:ext cx="8113213" cy="3308826"/>
            <a:chOff x="838200" y="1762480"/>
            <a:chExt cx="8113213" cy="3308826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0BF5AE7B-9BEB-E0D3-7BCA-0ABA5CC243CE}"/>
                </a:ext>
              </a:extLst>
            </p:cNvPr>
            <p:cNvGrpSpPr/>
            <p:nvPr/>
          </p:nvGrpSpPr>
          <p:grpSpPr>
            <a:xfrm>
              <a:off x="838200" y="1762480"/>
              <a:ext cx="5875480" cy="2481530"/>
              <a:chOff x="838200" y="2552193"/>
              <a:chExt cx="5817704" cy="2457128"/>
            </a:xfrm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4B74782F-E9D8-C0A3-4CE3-E6D9F630FC6C}"/>
                  </a:ext>
                </a:extLst>
              </p:cNvPr>
              <p:cNvSpPr/>
              <p:nvPr/>
            </p:nvSpPr>
            <p:spPr>
              <a:xfrm>
                <a:off x="838200" y="2892287"/>
                <a:ext cx="1060174" cy="1053548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49D41D78-E935-974F-D504-85D115A25B6F}"/>
                  </a:ext>
                </a:extLst>
              </p:cNvPr>
              <p:cNvSpPr/>
              <p:nvPr/>
            </p:nvSpPr>
            <p:spPr>
              <a:xfrm>
                <a:off x="3216965" y="2902225"/>
                <a:ext cx="1060174" cy="1053548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978909-2442-B934-B34A-BD5C726CFDB4}"/>
                  </a:ext>
                </a:extLst>
              </p:cNvPr>
              <p:cNvSpPr txBox="1"/>
              <p:nvPr/>
            </p:nvSpPr>
            <p:spPr>
              <a:xfrm>
                <a:off x="1144656" y="3136612"/>
                <a:ext cx="447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X</a:t>
                </a:r>
                <a:endParaRPr lang="ru-RU" sz="3200" b="1" dirty="0"/>
              </a:p>
            </p:txBody>
          </p: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937349AA-69DC-3692-6A84-EE43B5D55235}"/>
                  </a:ext>
                </a:extLst>
              </p:cNvPr>
              <p:cNvCxnSpPr>
                <a:stCxn id="12" idx="6"/>
                <a:endCxn id="13" idx="2"/>
              </p:cNvCxnSpPr>
              <p:nvPr/>
            </p:nvCxnSpPr>
            <p:spPr>
              <a:xfrm>
                <a:off x="1898374" y="3419061"/>
                <a:ext cx="1318591" cy="9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FCA3FB-7C03-56CE-A6DD-FE86D7C09EBE}"/>
                  </a:ext>
                </a:extLst>
              </p:cNvPr>
              <p:cNvSpPr txBox="1"/>
              <p:nvPr/>
            </p:nvSpPr>
            <p:spPr>
              <a:xfrm>
                <a:off x="3523421" y="3136612"/>
                <a:ext cx="447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P</a:t>
                </a:r>
                <a:endParaRPr lang="ru-RU" sz="3200" b="1" dirty="0"/>
              </a:p>
            </p:txBody>
          </p:sp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A5503A53-35C1-E658-EA58-0E297DE4C59E}"/>
                  </a:ext>
                </a:extLst>
              </p:cNvPr>
              <p:cNvSpPr/>
              <p:nvPr/>
            </p:nvSpPr>
            <p:spPr>
              <a:xfrm>
                <a:off x="2027582" y="3955773"/>
                <a:ext cx="1060174" cy="1053548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8" name="Соединительная линия уступом 17">
                <a:extLst>
                  <a:ext uri="{FF2B5EF4-FFF2-40B4-BE49-F238E27FC236}">
                    <a16:creationId xmlns:a16="http://schemas.microsoft.com/office/drawing/2014/main" id="{8788EEF9-7DF0-067F-E257-80B8927ABE21}"/>
                  </a:ext>
                </a:extLst>
              </p:cNvPr>
              <p:cNvCxnSpPr>
                <a:stCxn id="17" idx="6"/>
                <a:endCxn id="13" idx="4"/>
              </p:cNvCxnSpPr>
              <p:nvPr/>
            </p:nvCxnSpPr>
            <p:spPr>
              <a:xfrm flipV="1">
                <a:off x="3087756" y="3955773"/>
                <a:ext cx="659296" cy="52677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880D12-2837-06EA-92FA-B34252B75C35}"/>
                  </a:ext>
                </a:extLst>
              </p:cNvPr>
              <p:cNvSpPr txBox="1"/>
              <p:nvPr/>
            </p:nvSpPr>
            <p:spPr>
              <a:xfrm>
                <a:off x="2334038" y="4190159"/>
                <a:ext cx="447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1</a:t>
                </a:r>
                <a:endParaRPr lang="ru-RU" sz="3200" b="1" dirty="0"/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3017814B-2C9A-1B1C-2197-E0BA06912141}"/>
                  </a:ext>
                </a:extLst>
              </p:cNvPr>
              <p:cNvSpPr/>
              <p:nvPr/>
            </p:nvSpPr>
            <p:spPr>
              <a:xfrm>
                <a:off x="5595730" y="2902225"/>
                <a:ext cx="1060174" cy="1053548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" name="Прямая со стрелкой 20">
                <a:extLst>
                  <a:ext uri="{FF2B5EF4-FFF2-40B4-BE49-F238E27FC236}">
                    <a16:creationId xmlns:a16="http://schemas.microsoft.com/office/drawing/2014/main" id="{095038E9-FAFC-0D22-5DEC-92CCB394D440}"/>
                  </a:ext>
                </a:extLst>
              </p:cNvPr>
              <p:cNvCxnSpPr>
                <a:cxnSpLocks/>
                <a:stCxn id="13" idx="6"/>
                <a:endCxn id="20" idx="2"/>
              </p:cNvCxnSpPr>
              <p:nvPr/>
            </p:nvCxnSpPr>
            <p:spPr>
              <a:xfrm>
                <a:off x="4277139" y="3428999"/>
                <a:ext cx="13185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663717-7796-921A-0288-715B3A76D230}"/>
                  </a:ext>
                </a:extLst>
              </p:cNvPr>
              <p:cNvSpPr txBox="1"/>
              <p:nvPr/>
            </p:nvSpPr>
            <p:spPr>
              <a:xfrm>
                <a:off x="5902186" y="3136612"/>
                <a:ext cx="447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R</a:t>
                </a:r>
                <a:endParaRPr lang="ru-RU" sz="3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88A7545-A91D-5F95-F3F2-D15762FC9DAD}"/>
                      </a:ext>
                    </a:extLst>
                  </p:cNvPr>
                  <p:cNvSpPr txBox="1"/>
                  <p:nvPr/>
                </p:nvSpPr>
                <p:spPr>
                  <a:xfrm>
                    <a:off x="4385898" y="2552193"/>
                    <a:ext cx="1101071" cy="7000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88A7545-A91D-5F95-F3F2-D15762FC9D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5898" y="2552193"/>
                    <a:ext cx="1101071" cy="7000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18" b="-1228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F4F63B5-3544-7DC1-B4A9-D0F5978ACB3F}"/>
                      </a:ext>
                    </a:extLst>
                  </p:cNvPr>
                  <p:cNvSpPr txBox="1"/>
                  <p:nvPr/>
                </p:nvSpPr>
                <p:spPr>
                  <a:xfrm>
                    <a:off x="3152748" y="4103277"/>
                    <a:ext cx="52931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F4F63B5-3544-7DC1-B4A9-D0F5978ACB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2748" y="4103277"/>
                    <a:ext cx="52931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302" t="-6452" r="-11628" b="-3548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7720689-38ED-1D8D-3460-51DB9E812D3B}"/>
                      </a:ext>
                    </a:extLst>
                  </p:cNvPr>
                  <p:cNvSpPr txBox="1"/>
                  <p:nvPr/>
                </p:nvSpPr>
                <p:spPr>
                  <a:xfrm>
                    <a:off x="2263558" y="2990094"/>
                    <a:ext cx="59253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7720689-38ED-1D8D-3460-51DB9E812D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558" y="2990094"/>
                    <a:ext cx="59253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333" t="-6667" r="-4167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E0738D1F-2EFD-5AB9-27D0-AC8FC81278E1}"/>
                </a:ext>
              </a:extLst>
            </p:cNvPr>
            <p:cNvSpPr/>
            <p:nvPr/>
          </p:nvSpPr>
          <p:spPr>
            <a:xfrm>
              <a:off x="5642977" y="4007295"/>
              <a:ext cx="1070703" cy="1064011"/>
            </a:xfrm>
            <a:prstGeom prst="ellipse">
              <a:avLst/>
            </a:prstGeom>
            <a:ln w="57150">
              <a:solidFill>
                <a:srgbClr val="F95AC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156ACE-E35C-B6C9-F2ED-532ACD6FEF7B}"/>
                </a:ext>
              </a:extLst>
            </p:cNvPr>
            <p:cNvSpPr txBox="1"/>
            <p:nvPr/>
          </p:nvSpPr>
          <p:spPr>
            <a:xfrm>
              <a:off x="5952477" y="4244010"/>
              <a:ext cx="451703" cy="59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С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881ABEB-74B6-28F2-98BF-AA273F96CA18}"/>
                </a:ext>
              </a:extLst>
            </p:cNvPr>
            <p:cNvSpPr/>
            <p:nvPr/>
          </p:nvSpPr>
          <p:spPr>
            <a:xfrm>
              <a:off x="7880710" y="2983462"/>
              <a:ext cx="1070703" cy="1064011"/>
            </a:xfrm>
            <a:prstGeom prst="ellipse">
              <a:avLst/>
            </a:prstGeom>
            <a:ln w="57150">
              <a:solidFill>
                <a:srgbClr val="F95AC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48D64-366B-EB06-F986-F7C691184D13}"/>
                </a:ext>
              </a:extLst>
            </p:cNvPr>
            <p:cNvSpPr txBox="1"/>
            <p:nvPr/>
          </p:nvSpPr>
          <p:spPr>
            <a:xfrm>
              <a:off x="7968983" y="3223079"/>
              <a:ext cx="89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BCE</a:t>
              </a:r>
              <a:endParaRPr lang="ru-RU" sz="3200" b="1" dirty="0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1147A988-CE5C-CC5C-820C-BE1CDEE773A5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6713680" y="3515468"/>
              <a:ext cx="1167030" cy="1023833"/>
            </a:xfrm>
            <a:prstGeom prst="straightConnector1">
              <a:avLst/>
            </a:prstGeom>
            <a:ln w="38100">
              <a:solidFill>
                <a:srgbClr val="F95A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C36D811A-5E95-CA98-7929-2070D5CF64C5}"/>
                </a:ext>
              </a:extLst>
            </p:cNvPr>
            <p:cNvCxnSpPr>
              <a:cxnSpLocks/>
              <a:stCxn id="20" idx="6"/>
              <a:endCxn id="8" idx="2"/>
            </p:cNvCxnSpPr>
            <p:nvPr/>
          </p:nvCxnSpPr>
          <p:spPr>
            <a:xfrm>
              <a:off x="6713680" y="2647994"/>
              <a:ext cx="1167030" cy="867474"/>
            </a:xfrm>
            <a:prstGeom prst="straightConnector1">
              <a:avLst/>
            </a:prstGeom>
            <a:ln w="38100">
              <a:solidFill>
                <a:srgbClr val="F95A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1C61C5-89E5-3BE2-A658-09FBD6BD0928}"/>
                  </a:ext>
                </a:extLst>
              </p:cNvPr>
              <p:cNvSpPr txBox="1"/>
              <p:nvPr/>
            </p:nvSpPr>
            <p:spPr>
              <a:xfrm>
                <a:off x="2348892" y="5491341"/>
                <a:ext cx="7505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800" i="1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1C61C5-89E5-3BE2-A658-09FBD6BD0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892" y="5491341"/>
                <a:ext cx="7505901" cy="430887"/>
              </a:xfrm>
              <a:prstGeom prst="rect">
                <a:avLst/>
              </a:prstGeom>
              <a:blipFill>
                <a:blip r:embed="rId5"/>
                <a:stretch>
                  <a:fillRect l="-506" t="-8571" b="-3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60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359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У2. Задачи компьютерного зрения</vt:lpstr>
      <vt:lpstr>Пример задачи</vt:lpstr>
      <vt:lpstr>Мощь двуслойных сетей</vt:lpstr>
      <vt:lpstr>Суперпозиция элементарных объектов</vt:lpstr>
      <vt:lpstr>Функции активации</vt:lpstr>
      <vt:lpstr>Обратное распространение ошибки</vt:lpstr>
      <vt:lpstr>Вклад каждого нейрона в результат</vt:lpstr>
      <vt:lpstr>Какую модель используем</vt:lpstr>
      <vt:lpstr>Как проверяем качество</vt:lpstr>
      <vt:lpstr>Обратное распространение</vt:lpstr>
      <vt:lpstr>Обратное распространение</vt:lpstr>
      <vt:lpstr>Обратное распространение</vt:lpstr>
      <vt:lpstr>Обратное распространение</vt:lpstr>
      <vt:lpstr>Ого, вопросы</vt:lpstr>
      <vt:lpstr>Попрограммируем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У2. Задачи компьютерного зрения</dc:title>
  <dc:creator>Mike</dc:creator>
  <cp:lastModifiedBy>Mike</cp:lastModifiedBy>
  <cp:revision>73</cp:revision>
  <dcterms:created xsi:type="dcterms:W3CDTF">2022-07-01T11:39:54Z</dcterms:created>
  <dcterms:modified xsi:type="dcterms:W3CDTF">2022-07-06T20:40:12Z</dcterms:modified>
</cp:coreProperties>
</file>