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7F1"/>
    <a:srgbClr val="FF3A30"/>
    <a:srgbClr val="F95A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5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6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5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0061B-D369-4677-A3A3-A0707C5F66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6E3D4-AD0D-4EAE-91C6-3CF9A8E93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У2. Задачи компьютерного зрения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№</a:t>
            </a:r>
            <a:r>
              <a:rPr lang="en-US" dirty="0"/>
              <a:t>8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30582" y="5349875"/>
            <a:ext cx="9330836" cy="263983"/>
            <a:chOff x="1757835" y="5468947"/>
            <a:chExt cx="9330836" cy="263983"/>
          </a:xfrm>
        </p:grpSpPr>
        <p:cxnSp>
          <p:nvCxnSpPr>
            <p:cNvPr id="5" name="Straight Connector 4"/>
            <p:cNvCxnSpPr>
              <a:endCxn id="23" idx="6"/>
            </p:cNvCxnSpPr>
            <p:nvPr/>
          </p:nvCxnSpPr>
          <p:spPr>
            <a:xfrm>
              <a:off x="1888913" y="5600025"/>
              <a:ext cx="919975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75783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459016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160197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6137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62559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63740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64921" y="5470774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6610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367283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062172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757061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445658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13425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0826515" y="5468947"/>
              <a:ext cx="262156" cy="2621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 rot="18568983">
            <a:off x="1577271" y="4633604"/>
            <a:ext cx="13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Цилиндрическая панорама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 rot="18568983">
            <a:off x="927903" y="4826498"/>
            <a:ext cx="1257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Виды панорам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 rot="18568983">
            <a:off x="2608961" y="4939168"/>
            <a:ext cx="697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RANSAC</a:t>
            </a:r>
          </a:p>
        </p:txBody>
      </p:sp>
      <p:sp>
        <p:nvSpPr>
          <p:cNvPr id="32" name="TextBox 31"/>
          <p:cNvSpPr txBox="1"/>
          <p:nvPr/>
        </p:nvSpPr>
        <p:spPr>
          <a:xfrm rot="18568983">
            <a:off x="3197396" y="4859796"/>
            <a:ext cx="928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Пирамиды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 rot="18568983">
            <a:off x="3853125" y="4711148"/>
            <a:ext cx="101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Простейшие нейроны</a:t>
            </a:r>
            <a:endParaRPr lang="en-US" sz="12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981033" y="5241379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366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18871" y="5254108"/>
            <a:ext cx="0" cy="41315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18568983">
            <a:off x="4454775" y="4803480"/>
            <a:ext cx="1229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Кросс-энтропия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 rot="18568983">
            <a:off x="5145732" y="4671142"/>
            <a:ext cx="1269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Полносвязный</a:t>
            </a:r>
            <a:r>
              <a:rPr lang="ru-RU" sz="1200" dirty="0"/>
              <a:t> классификатор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 rot="18568983">
            <a:off x="5957710" y="4636046"/>
            <a:ext cx="101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Проблемы обучения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568983">
            <a:off x="6810155" y="4824433"/>
            <a:ext cx="7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Свертки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 rot="18568983">
            <a:off x="7552909" y="4808489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CNN</a:t>
            </a:r>
          </a:p>
        </p:txBody>
      </p:sp>
      <p:sp>
        <p:nvSpPr>
          <p:cNvPr id="43" name="TextBox 42"/>
          <p:cNvSpPr txBox="1"/>
          <p:nvPr/>
        </p:nvSpPr>
        <p:spPr>
          <a:xfrm rot="18568983">
            <a:off x="8152562" y="4464071"/>
            <a:ext cx="127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Генератор и дискриминатор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 rot="18568983">
            <a:off x="8940787" y="4800191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GAN</a:t>
            </a:r>
          </a:p>
        </p:txBody>
      </p:sp>
      <p:sp>
        <p:nvSpPr>
          <p:cNvPr id="45" name="TextBox 44"/>
          <p:cNvSpPr txBox="1"/>
          <p:nvPr/>
        </p:nvSpPr>
        <p:spPr>
          <a:xfrm rot="18568983">
            <a:off x="9629384" y="4819517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WGAN</a:t>
            </a:r>
          </a:p>
        </p:txBody>
      </p:sp>
      <p:sp>
        <p:nvSpPr>
          <p:cNvPr id="46" name="TextBox 45"/>
          <p:cNvSpPr txBox="1"/>
          <p:nvPr/>
        </p:nvSpPr>
        <p:spPr>
          <a:xfrm rot="18568983">
            <a:off x="10318277" y="4763475"/>
            <a:ext cx="617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CGAN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E1DB56E-2DB8-59AE-634C-A409DF99A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27" y="5172882"/>
            <a:ext cx="1917673" cy="19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25AF4-9790-724C-A9A0-3AB2112C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обучения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3DCD6-1A5F-6F91-28CE-9052A85F5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869268" cy="2307104"/>
          </a:xfrm>
        </p:spPr>
        <p:txBody>
          <a:bodyPr>
            <a:normAutofit/>
          </a:bodyPr>
          <a:lstStyle/>
          <a:p>
            <a:r>
              <a:rPr lang="en-US" sz="2400" dirty="0" err="1"/>
              <a:t>Train_acc</a:t>
            </a:r>
            <a:r>
              <a:rPr lang="en-US" sz="2400" dirty="0"/>
              <a:t> = 95%</a:t>
            </a:r>
          </a:p>
          <a:p>
            <a:r>
              <a:rPr lang="en-US" sz="2400" dirty="0" err="1"/>
              <a:t>Val_acc</a:t>
            </a:r>
            <a:r>
              <a:rPr lang="en-US" sz="2400" dirty="0"/>
              <a:t> = 94.292%</a:t>
            </a:r>
          </a:p>
          <a:p>
            <a:r>
              <a:rPr lang="en-US" sz="2400" dirty="0" err="1"/>
              <a:t>Test_acc</a:t>
            </a:r>
            <a:r>
              <a:rPr lang="en-US" sz="2400" dirty="0"/>
              <a:t> = 94.290%</a:t>
            </a:r>
          </a:p>
          <a:p>
            <a:endParaRPr lang="en-US" sz="2400" dirty="0"/>
          </a:p>
          <a:p>
            <a:r>
              <a:rPr lang="ru-RU" sz="2400" dirty="0"/>
              <a:t>Переобучение</a:t>
            </a:r>
          </a:p>
        </p:txBody>
      </p:sp>
      <p:pic>
        <p:nvPicPr>
          <p:cNvPr id="1026" name="Picture 2" descr="Brutalk - Как определить переоснащение моделей машинного обучения в  Scikit-Learn">
            <a:extLst>
              <a:ext uri="{FF2B5EF4-FFF2-40B4-BE49-F238E27FC236}">
                <a16:creationId xmlns:a16="http://schemas.microsoft.com/office/drawing/2014/main" id="{B86D26AA-87AC-75F2-0A4D-315095AC0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323" y="1508126"/>
            <a:ext cx="6646332" cy="498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низ 3">
            <a:extLst>
              <a:ext uri="{FF2B5EF4-FFF2-40B4-BE49-F238E27FC236}">
                <a16:creationId xmlns:a16="http://schemas.microsoft.com/office/drawing/2014/main" id="{56F7AF85-3AA7-F248-4ECD-CA7C1113FC4C}"/>
              </a:ext>
            </a:extLst>
          </p:cNvPr>
          <p:cNvSpPr/>
          <p:nvPr/>
        </p:nvSpPr>
        <p:spPr>
          <a:xfrm>
            <a:off x="2385083" y="4132730"/>
            <a:ext cx="775503" cy="807844"/>
          </a:xfrm>
          <a:prstGeom prst="downArrow">
            <a:avLst>
              <a:gd name="adj1" fmla="val 43064"/>
              <a:gd name="adj2" fmla="val 569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00E8332-395F-EA52-D54C-13A422A9B129}"/>
              </a:ext>
            </a:extLst>
          </p:cNvPr>
          <p:cNvSpPr txBox="1">
            <a:spLocks/>
          </p:cNvSpPr>
          <p:nvPr/>
        </p:nvSpPr>
        <p:spPr>
          <a:xfrm>
            <a:off x="838200" y="4940574"/>
            <a:ext cx="4459941" cy="1687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Сеть не извлекает признаки, а запоминает данные.</a:t>
            </a:r>
          </a:p>
          <a:p>
            <a:endParaRPr lang="ru-RU" sz="2400" dirty="0"/>
          </a:p>
          <a:p>
            <a:r>
              <a:rPr lang="ru-RU" sz="2400" dirty="0"/>
              <a:t>Почему плохо? Как исправить?</a:t>
            </a:r>
          </a:p>
        </p:txBody>
      </p:sp>
    </p:spTree>
    <p:extLst>
      <p:ext uri="{BB962C8B-B14F-4D97-AF65-F5344CB8AC3E}">
        <p14:creationId xmlns:p14="http://schemas.microsoft.com/office/powerpoint/2010/main" val="4122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2AC10-CA19-C174-20E0-9F955FB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99"/>
            <a:ext cx="5356412" cy="1179514"/>
          </a:xfrm>
        </p:spPr>
        <p:txBody>
          <a:bodyPr/>
          <a:lstStyle/>
          <a:p>
            <a:r>
              <a:rPr lang="ru-RU" dirty="0"/>
              <a:t>Основные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BCBE5-DAA0-0BF6-C59F-D3DD3A747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2309719"/>
            <a:ext cx="3312459" cy="693457"/>
          </a:xfrm>
        </p:spPr>
        <p:txBody>
          <a:bodyPr>
            <a:normAutofit/>
          </a:bodyPr>
          <a:lstStyle/>
          <a:p>
            <a:r>
              <a:rPr lang="ru-RU" sz="2400" dirty="0"/>
              <a:t>Затухание градиентов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DC17FF9-7B29-D6F0-AAFC-485D1BB96A6F}"/>
              </a:ext>
            </a:extLst>
          </p:cNvPr>
          <p:cNvSpPr txBox="1">
            <a:spLocks/>
          </p:cNvSpPr>
          <p:nvPr/>
        </p:nvSpPr>
        <p:spPr>
          <a:xfrm>
            <a:off x="3085535" y="3003173"/>
            <a:ext cx="3312459" cy="69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Мертвые нейроны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FF2DDFA-17A1-4B81-4A76-269A8797C0FD}"/>
              </a:ext>
            </a:extLst>
          </p:cNvPr>
          <p:cNvSpPr txBox="1">
            <a:spLocks/>
          </p:cNvSpPr>
          <p:nvPr/>
        </p:nvSpPr>
        <p:spPr>
          <a:xfrm>
            <a:off x="5873002" y="2309718"/>
            <a:ext cx="3312459" cy="6934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Взрывные градиенты и исчезающие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4705C90-0271-64F6-9A97-532BE50067ED}"/>
              </a:ext>
            </a:extLst>
          </p:cNvPr>
          <p:cNvSpPr txBox="1">
            <a:spLocks/>
          </p:cNvSpPr>
          <p:nvPr/>
        </p:nvSpPr>
        <p:spPr>
          <a:xfrm>
            <a:off x="9421911" y="2236692"/>
            <a:ext cx="2474259" cy="69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Переобучение</a:t>
            </a:r>
          </a:p>
        </p:txBody>
      </p:sp>
      <p:cxnSp>
        <p:nvCxnSpPr>
          <p:cNvPr id="8" name="Скругленная соединительная линия 7">
            <a:extLst>
              <a:ext uri="{FF2B5EF4-FFF2-40B4-BE49-F238E27FC236}">
                <a16:creationId xmlns:a16="http://schemas.microsoft.com/office/drawing/2014/main" id="{9E322AB5-C878-1A86-E8A4-1E746904F5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2500498" y="1293811"/>
            <a:ext cx="839506" cy="1192311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кругленная соединительная линия 8">
            <a:extLst>
              <a:ext uri="{FF2B5EF4-FFF2-40B4-BE49-F238E27FC236}">
                <a16:creationId xmlns:a16="http://schemas.microsoft.com/office/drawing/2014/main" id="{D15363DF-031E-F558-45B6-C41732A0EE1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3362605" y="1624013"/>
            <a:ext cx="1532960" cy="122535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кругленная соединительная линия 11">
            <a:extLst>
              <a:ext uri="{FF2B5EF4-FFF2-40B4-BE49-F238E27FC236}">
                <a16:creationId xmlns:a16="http://schemas.microsoft.com/office/drawing/2014/main" id="{B4BE925C-EE08-0C8A-6761-C1052F33C3E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5103067" y="-116448"/>
            <a:ext cx="839505" cy="401282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>
            <a:extLst>
              <a:ext uri="{FF2B5EF4-FFF2-40B4-BE49-F238E27FC236}">
                <a16:creationId xmlns:a16="http://schemas.microsoft.com/office/drawing/2014/main" id="{33A21F48-B4C9-1549-91C5-986628E89FE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6704484" y="-1717866"/>
            <a:ext cx="766479" cy="714263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3">
            <a:extLst>
              <a:ext uri="{FF2B5EF4-FFF2-40B4-BE49-F238E27FC236}">
                <a16:creationId xmlns:a16="http://schemas.microsoft.com/office/drawing/2014/main" id="{FF3A9198-BEF7-44CA-4AFD-172E0C315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7" y="3696626"/>
            <a:ext cx="4544502" cy="1827817"/>
          </a:xfrm>
          <a:prstGeom prst="rect">
            <a:avLst/>
          </a:prstGeom>
        </p:spPr>
      </p:pic>
      <p:pic>
        <p:nvPicPr>
          <p:cNvPr id="2050" name="Picture 2" descr="ReLU Activation Function Variants | by Kinder Chen | Medium">
            <a:extLst>
              <a:ext uri="{FF2B5EF4-FFF2-40B4-BE49-F238E27FC236}">
                <a16:creationId xmlns:a16="http://schemas.microsoft.com/office/drawing/2014/main" id="{E98036CF-C53B-7AA4-1FCC-25BF8682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697" y="4886129"/>
            <a:ext cx="2730052" cy="182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E7E8F14-2CB0-FC1F-7170-71058E7320D5}"/>
              </a:ext>
            </a:extLst>
          </p:cNvPr>
          <p:cNvCxnSpPr/>
          <p:nvPr/>
        </p:nvCxnSpPr>
        <p:spPr>
          <a:xfrm>
            <a:off x="3155576" y="4610534"/>
            <a:ext cx="2241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F3AC129-25F4-9A79-3799-D427B92BFBA0}"/>
              </a:ext>
            </a:extLst>
          </p:cNvPr>
          <p:cNvCxnSpPr>
            <a:cxnSpLocks/>
            <a:stCxn id="30" idx="3"/>
            <a:endCxn id="2050" idx="0"/>
          </p:cNvCxnSpPr>
          <p:nvPr/>
        </p:nvCxnSpPr>
        <p:spPr>
          <a:xfrm>
            <a:off x="5522819" y="4610535"/>
            <a:ext cx="1564904" cy="2755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AC5E4C-4E54-2CC3-DCBA-704EC8DD7039}"/>
              </a:ext>
            </a:extLst>
          </p:cNvPr>
          <p:cNvSpPr txBox="1"/>
          <p:nvPr/>
        </p:nvSpPr>
        <p:spPr>
          <a:xfrm>
            <a:off x="6611890" y="3696626"/>
            <a:ext cx="12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Барьеры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1BECEBC-E4DC-EDD4-5664-4711AF23204C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flipH="1">
            <a:off x="7219039" y="3003175"/>
            <a:ext cx="310193" cy="6934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4120CF-66DA-80BF-C6C6-F005DD9603ED}"/>
              </a:ext>
            </a:extLst>
          </p:cNvPr>
          <p:cNvSpPr txBox="1"/>
          <p:nvPr/>
        </p:nvSpPr>
        <p:spPr>
          <a:xfrm>
            <a:off x="9085588" y="3743186"/>
            <a:ext cx="12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614B80-E864-531D-8615-481384A27C28}"/>
              </a:ext>
            </a:extLst>
          </p:cNvPr>
          <p:cNvSpPr txBox="1"/>
          <p:nvPr/>
        </p:nvSpPr>
        <p:spPr>
          <a:xfrm>
            <a:off x="10331266" y="3696626"/>
            <a:ext cx="156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Размножение данных</a:t>
            </a:r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DC163CE-9E03-101A-3C1E-F6327908146F}"/>
              </a:ext>
            </a:extLst>
          </p:cNvPr>
          <p:cNvCxnSpPr>
            <a:cxnSpLocks/>
            <a:stCxn id="6" idx="2"/>
            <a:endCxn id="43" idx="0"/>
          </p:cNvCxnSpPr>
          <p:nvPr/>
        </p:nvCxnSpPr>
        <p:spPr>
          <a:xfrm flipH="1">
            <a:off x="9692737" y="2930149"/>
            <a:ext cx="966304" cy="813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74C5E63-4162-5B6C-AAC7-348EA265CA49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10659041" y="2930149"/>
            <a:ext cx="454677" cy="766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87331-845F-DD08-58A6-B6245B39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5150225" cy="978401"/>
          </a:xfrm>
        </p:spPr>
        <p:txBody>
          <a:bodyPr anchor="b">
            <a:normAutofit/>
          </a:bodyPr>
          <a:lstStyle/>
          <a:p>
            <a:r>
              <a:rPr lang="ru-RU" sz="4000" dirty="0"/>
              <a:t>Как используем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503A19-5E75-AF41-EA2D-A6E78B8D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6285"/>
            <a:ext cx="4783697" cy="4603622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Данные: </a:t>
            </a:r>
            <a:endParaRPr lang="en-US" sz="2400" dirty="0"/>
          </a:p>
          <a:p>
            <a:pPr lvl="1"/>
            <a:r>
              <a:rPr lang="en-US" dirty="0"/>
              <a:t>MNIST</a:t>
            </a:r>
          </a:p>
          <a:p>
            <a:pPr lvl="2"/>
            <a:r>
              <a:rPr lang="en-US" sz="2400" dirty="0"/>
              <a:t>70000 </a:t>
            </a:r>
            <a:r>
              <a:rPr lang="ru-RU" sz="2400" dirty="0"/>
              <a:t>изображений 10 классов</a:t>
            </a:r>
          </a:p>
          <a:p>
            <a:pPr lvl="2"/>
            <a:r>
              <a:rPr lang="ru-RU" sz="2400" dirty="0"/>
              <a:t>Нужно ли размножать данные?</a:t>
            </a:r>
          </a:p>
          <a:p>
            <a:r>
              <a:rPr lang="ru-RU" sz="2400" dirty="0"/>
              <a:t>Алгоритм:</a:t>
            </a:r>
          </a:p>
          <a:p>
            <a:pPr lvl="1"/>
            <a:r>
              <a:rPr lang="ru-RU" dirty="0"/>
              <a:t>Нужно ли устанавливать барьеры для взрывных и затухающих?</a:t>
            </a:r>
          </a:p>
          <a:p>
            <a:pPr lvl="1"/>
            <a:r>
              <a:rPr lang="ru-RU" dirty="0"/>
              <a:t>Поможет ли </a:t>
            </a:r>
            <a:r>
              <a:rPr lang="en-US" dirty="0"/>
              <a:t>Dropout? </a:t>
            </a:r>
            <a:r>
              <a:rPr lang="ru-RU" dirty="0"/>
              <a:t>Почему?</a:t>
            </a:r>
          </a:p>
          <a:p>
            <a:pPr lvl="1"/>
            <a:r>
              <a:rPr lang="ru-RU" dirty="0"/>
              <a:t>Как будем бороться с мертвыми нейронами?</a:t>
            </a:r>
          </a:p>
        </p:txBody>
      </p:sp>
      <p:pic>
        <p:nvPicPr>
          <p:cNvPr id="3074" name="Picture 2" descr="BDHCollective do be bdh collective collective GIF">
            <a:extLst>
              <a:ext uri="{FF2B5EF4-FFF2-40B4-BE49-F238E27FC236}">
                <a16:creationId xmlns:a16="http://schemas.microsoft.com/office/drawing/2014/main" id="{8505BBE9-3797-F7EE-E682-14442F1DD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102" y="2206835"/>
            <a:ext cx="4345474" cy="24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CD10D-EE41-6C04-F123-3D9B2ED0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943B0-865A-5992-91F7-BBFB54E6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04412" cy="4351338"/>
          </a:xfrm>
        </p:spPr>
        <p:txBody>
          <a:bodyPr/>
          <a:lstStyle/>
          <a:p>
            <a:r>
              <a:rPr lang="ru-RU" dirty="0"/>
              <a:t>Используя старую модель, представьте новую и опишите, где какой модуль используется и почему именно он поможет в работе сети: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C52BDA0-EE99-CB9C-42D3-CC3086ACC9D0}"/>
              </a:ext>
            </a:extLst>
          </p:cNvPr>
          <p:cNvGrpSpPr/>
          <p:nvPr/>
        </p:nvGrpSpPr>
        <p:grpSpPr>
          <a:xfrm>
            <a:off x="1317812" y="3074894"/>
            <a:ext cx="8369115" cy="3590784"/>
            <a:chOff x="1317812" y="3074894"/>
            <a:chExt cx="8369115" cy="359078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A62AB3B-8D45-25A5-0BD9-5147B0454E0B}"/>
                </a:ext>
              </a:extLst>
            </p:cNvPr>
            <p:cNvSpPr/>
            <p:nvPr/>
          </p:nvSpPr>
          <p:spPr>
            <a:xfrm>
              <a:off x="1317812" y="3074894"/>
              <a:ext cx="564776" cy="22860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889848-E1A2-E008-A42D-597CEFDD61F0}"/>
                </a:ext>
              </a:extLst>
            </p:cNvPr>
            <p:cNvSpPr txBox="1"/>
            <p:nvPr/>
          </p:nvSpPr>
          <p:spPr>
            <a:xfrm>
              <a:off x="1317812" y="4033228"/>
              <a:ext cx="5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784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0BF3B17-8DF5-BD9E-CDA3-B863CF79B57D}"/>
                </a:ext>
              </a:extLst>
            </p:cNvPr>
            <p:cNvSpPr/>
            <p:nvPr/>
          </p:nvSpPr>
          <p:spPr>
            <a:xfrm>
              <a:off x="2949388" y="3433482"/>
              <a:ext cx="564776" cy="156882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1A5850-C434-2318-4C20-D8472E702E05}"/>
                </a:ext>
              </a:extLst>
            </p:cNvPr>
            <p:cNvSpPr txBox="1"/>
            <p:nvPr/>
          </p:nvSpPr>
          <p:spPr>
            <a:xfrm>
              <a:off x="2949388" y="4033228"/>
              <a:ext cx="5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100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5F8F295-C455-CF45-CC9F-ADDEBA26812D}"/>
                </a:ext>
              </a:extLst>
            </p:cNvPr>
            <p:cNvSpPr/>
            <p:nvPr/>
          </p:nvSpPr>
          <p:spPr>
            <a:xfrm>
              <a:off x="3688975" y="3433482"/>
              <a:ext cx="564776" cy="156882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F80C2F-7CEF-CD01-2410-8470798A3337}"/>
                </a:ext>
              </a:extLst>
            </p:cNvPr>
            <p:cNvSpPr txBox="1"/>
            <p:nvPr/>
          </p:nvSpPr>
          <p:spPr>
            <a:xfrm>
              <a:off x="3653113" y="4033228"/>
              <a:ext cx="775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ReLU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CC67630-A961-D340-6861-C110F0B5628D}"/>
                </a:ext>
              </a:extLst>
            </p:cNvPr>
            <p:cNvSpPr/>
            <p:nvPr/>
          </p:nvSpPr>
          <p:spPr>
            <a:xfrm>
              <a:off x="6230476" y="3733355"/>
              <a:ext cx="564776" cy="96907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778965-EA53-5197-5668-ABF044678DE0}"/>
                </a:ext>
              </a:extLst>
            </p:cNvPr>
            <p:cNvSpPr txBox="1"/>
            <p:nvPr/>
          </p:nvSpPr>
          <p:spPr>
            <a:xfrm>
              <a:off x="6290990" y="4036376"/>
              <a:ext cx="5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10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DE1BF7A8-219D-72D3-09CB-FFCBF007AAC7}"/>
                </a:ext>
              </a:extLst>
            </p:cNvPr>
            <p:cNvSpPr/>
            <p:nvPr/>
          </p:nvSpPr>
          <p:spPr>
            <a:xfrm>
              <a:off x="7066435" y="3733355"/>
              <a:ext cx="1199028" cy="96907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564327-7EB4-7269-186F-D6E2F20C0506}"/>
                </a:ext>
              </a:extLst>
            </p:cNvPr>
            <p:cNvSpPr txBox="1"/>
            <p:nvPr/>
          </p:nvSpPr>
          <p:spPr>
            <a:xfrm>
              <a:off x="7169526" y="4033228"/>
              <a:ext cx="1095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SoftMax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08E6D64-D386-0F47-A7E6-97415C2586BC}"/>
                </a:ext>
              </a:extLst>
            </p:cNvPr>
            <p:cNvSpPr/>
            <p:nvPr/>
          </p:nvSpPr>
          <p:spPr>
            <a:xfrm>
              <a:off x="9414623" y="4019335"/>
              <a:ext cx="272304" cy="383225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4BFFD6-F2A0-3811-C879-EB156BB2B9C9}"/>
                </a:ext>
              </a:extLst>
            </p:cNvPr>
            <p:cNvSpPr txBox="1"/>
            <p:nvPr/>
          </p:nvSpPr>
          <p:spPr>
            <a:xfrm>
              <a:off x="9414621" y="4019336"/>
              <a:ext cx="272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16231E8-5955-1676-8656-037AC48D9EFA}"/>
                </a:ext>
              </a:extLst>
            </p:cNvPr>
            <p:cNvSpPr/>
            <p:nvPr/>
          </p:nvSpPr>
          <p:spPr>
            <a:xfrm>
              <a:off x="4646539" y="3433482"/>
              <a:ext cx="564776" cy="1568824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FF39232-E445-74B7-0A23-9C812D6B6FE4}"/>
                </a:ext>
              </a:extLst>
            </p:cNvPr>
            <p:cNvSpPr/>
            <p:nvPr/>
          </p:nvSpPr>
          <p:spPr>
            <a:xfrm>
              <a:off x="3688975" y="5096854"/>
              <a:ext cx="564776" cy="1568824"/>
            </a:xfrm>
            <a:prstGeom prst="rect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Стрелка вправо 17">
              <a:extLst>
                <a:ext uri="{FF2B5EF4-FFF2-40B4-BE49-F238E27FC236}">
                  <a16:creationId xmlns:a16="http://schemas.microsoft.com/office/drawing/2014/main" id="{DE63F209-0F0B-CD1E-866E-870B3673B6A1}"/>
                </a:ext>
              </a:extLst>
            </p:cNvPr>
            <p:cNvSpPr/>
            <p:nvPr/>
          </p:nvSpPr>
          <p:spPr>
            <a:xfrm>
              <a:off x="2060469" y="3881053"/>
              <a:ext cx="779930" cy="67368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Стрелка вправо 18">
              <a:extLst>
                <a:ext uri="{FF2B5EF4-FFF2-40B4-BE49-F238E27FC236}">
                  <a16:creationId xmlns:a16="http://schemas.microsoft.com/office/drawing/2014/main" id="{FA3C2B12-74FF-4B99-EEED-0AF3EAD36CDC}"/>
                </a:ext>
              </a:extLst>
            </p:cNvPr>
            <p:cNvSpPr/>
            <p:nvPr/>
          </p:nvSpPr>
          <p:spPr>
            <a:xfrm>
              <a:off x="5331757" y="3881053"/>
              <a:ext cx="779930" cy="67368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>
              <a:extLst>
                <a:ext uri="{FF2B5EF4-FFF2-40B4-BE49-F238E27FC236}">
                  <a16:creationId xmlns:a16="http://schemas.microsoft.com/office/drawing/2014/main" id="{81750395-7770-AF23-3C54-41656ADAFB03}"/>
                </a:ext>
              </a:extLst>
            </p:cNvPr>
            <p:cNvSpPr/>
            <p:nvPr/>
          </p:nvSpPr>
          <p:spPr>
            <a:xfrm>
              <a:off x="8442512" y="3881049"/>
              <a:ext cx="779930" cy="67368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1720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8C225-5099-2A70-60D3-E6366435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к коду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68066-0F59-B901-C245-1FA418039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76"/>
            <a:ext cx="7498277" cy="47365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директории </a:t>
            </a:r>
            <a:r>
              <a:rPr lang="en-US" dirty="0"/>
              <a:t>3</a:t>
            </a:r>
            <a:r>
              <a:rPr lang="en-US" baseline="30000" dirty="0"/>
              <a:t>rd </a:t>
            </a:r>
            <a:r>
              <a:rPr lang="en-US" dirty="0"/>
              <a:t>Task </a:t>
            </a:r>
            <a:r>
              <a:rPr lang="ru-RU" dirty="0"/>
              <a:t>разместите копию ноутбука </a:t>
            </a:r>
            <a:r>
              <a:rPr lang="en-US" dirty="0"/>
              <a:t>MNIST </a:t>
            </a:r>
            <a:r>
              <a:rPr lang="ru-RU" dirty="0"/>
              <a:t>из директории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Task </a:t>
            </a:r>
            <a:r>
              <a:rPr lang="ru-RU" dirty="0"/>
              <a:t>и добавьте улучшение с предыдущего слайда, то есть получите следующую модель и посмотрите на изменение сети.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Появилось ли улучшение? Почему</a:t>
            </a:r>
            <a:r>
              <a:rPr lang="ru-RU" dirty="0" smtClean="0"/>
              <a:t>?</a:t>
            </a:r>
            <a:r>
              <a:rPr lang="en-US" dirty="0" smtClean="0"/>
              <a:t> </a:t>
            </a:r>
            <a:r>
              <a:rPr lang="ru-RU" dirty="0" smtClean="0"/>
              <a:t>Что изменилось?</a:t>
            </a:r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76105F6-BA7B-A4A3-F8ED-C435E698B7BF}"/>
              </a:ext>
            </a:extLst>
          </p:cNvPr>
          <p:cNvGrpSpPr/>
          <p:nvPr/>
        </p:nvGrpSpPr>
        <p:grpSpPr>
          <a:xfrm>
            <a:off x="1201271" y="3931022"/>
            <a:ext cx="6923729" cy="1618257"/>
            <a:chOff x="1201271" y="3931022"/>
            <a:chExt cx="7826188" cy="1618257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E7735468-9FBD-0510-1306-FC65105E603E}"/>
                </a:ext>
              </a:extLst>
            </p:cNvPr>
            <p:cNvGrpSpPr/>
            <p:nvPr/>
          </p:nvGrpSpPr>
          <p:grpSpPr>
            <a:xfrm>
              <a:off x="1201271" y="3931022"/>
              <a:ext cx="7826188" cy="1618257"/>
              <a:chOff x="1280358" y="3074894"/>
              <a:chExt cx="8406569" cy="2286000"/>
            </a:xfrm>
          </p:grpSpPr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3AA9268B-9185-D2EB-D0B8-0AB157CD0798}"/>
                  </a:ext>
                </a:extLst>
              </p:cNvPr>
              <p:cNvSpPr/>
              <p:nvPr/>
            </p:nvSpPr>
            <p:spPr>
              <a:xfrm>
                <a:off x="1317812" y="3074894"/>
                <a:ext cx="564776" cy="228600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424D69-B21E-5D9D-C958-4503F2A1F948}"/>
                  </a:ext>
                </a:extLst>
              </p:cNvPr>
              <p:cNvSpPr txBox="1"/>
              <p:nvPr/>
            </p:nvSpPr>
            <p:spPr>
              <a:xfrm>
                <a:off x="1280358" y="4049358"/>
                <a:ext cx="742654" cy="521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784</a:t>
                </a:r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7BC80D39-635C-530E-96F5-6ED666DEE483}"/>
                  </a:ext>
                </a:extLst>
              </p:cNvPr>
              <p:cNvSpPr/>
              <p:nvPr/>
            </p:nvSpPr>
            <p:spPr>
              <a:xfrm>
                <a:off x="2949388" y="3433482"/>
                <a:ext cx="564776" cy="156882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7EBAD-9CBD-D12C-8914-855E58B9C70E}"/>
                  </a:ext>
                </a:extLst>
              </p:cNvPr>
              <p:cNvSpPr txBox="1"/>
              <p:nvPr/>
            </p:nvSpPr>
            <p:spPr>
              <a:xfrm>
                <a:off x="2911933" y="4033229"/>
                <a:ext cx="725496" cy="521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100</a:t>
                </a: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8F96BEA-A572-448C-3D7A-F6AE26F14981}"/>
                  </a:ext>
                </a:extLst>
              </p:cNvPr>
              <p:cNvSpPr/>
              <p:nvPr/>
            </p:nvSpPr>
            <p:spPr>
              <a:xfrm>
                <a:off x="3617820" y="3433482"/>
                <a:ext cx="811305" cy="1568824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08C87-1447-4773-9E8D-E5793EF87D35}"/>
                  </a:ext>
                </a:extLst>
              </p:cNvPr>
              <p:cNvSpPr txBox="1"/>
              <p:nvPr/>
            </p:nvSpPr>
            <p:spPr>
              <a:xfrm>
                <a:off x="3538725" y="3594193"/>
                <a:ext cx="1139221" cy="1304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Leaky</a:t>
                </a:r>
                <a:endParaRPr lang="ru-RU" dirty="0"/>
              </a:p>
              <a:p>
                <a:r>
                  <a:rPr lang="en-US" dirty="0" err="1"/>
                  <a:t>ReLU</a:t>
                </a:r>
                <a:endParaRPr lang="en-US" dirty="0"/>
              </a:p>
              <a:p>
                <a:r>
                  <a:rPr lang="en-US" dirty="0"/>
                  <a:t>a = 0.1</a:t>
                </a:r>
                <a:endParaRPr lang="ru-RU" dirty="0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3984AF23-F30A-74D7-E036-66595C89B2A3}"/>
                  </a:ext>
                </a:extLst>
              </p:cNvPr>
              <p:cNvSpPr/>
              <p:nvPr/>
            </p:nvSpPr>
            <p:spPr>
              <a:xfrm>
                <a:off x="6230476" y="3733355"/>
                <a:ext cx="564776" cy="96907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88D9E4-18BD-E862-11DA-75C839B26093}"/>
                  </a:ext>
                </a:extLst>
              </p:cNvPr>
              <p:cNvSpPr txBox="1"/>
              <p:nvPr/>
            </p:nvSpPr>
            <p:spPr>
              <a:xfrm>
                <a:off x="6235449" y="3987023"/>
                <a:ext cx="56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10</a:t>
                </a: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F077E26-9C8D-EE74-8B2F-BC7C722106C3}"/>
                  </a:ext>
                </a:extLst>
              </p:cNvPr>
              <p:cNvSpPr/>
              <p:nvPr/>
            </p:nvSpPr>
            <p:spPr>
              <a:xfrm>
                <a:off x="7066435" y="3733355"/>
                <a:ext cx="1199028" cy="96907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162BC3-B0E6-21D5-8CC2-95B43BDADEEF}"/>
                  </a:ext>
                </a:extLst>
              </p:cNvPr>
              <p:cNvSpPr txBox="1"/>
              <p:nvPr/>
            </p:nvSpPr>
            <p:spPr>
              <a:xfrm>
                <a:off x="7044432" y="3982329"/>
                <a:ext cx="1199028" cy="521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SoftMax</a:t>
                </a:r>
                <a:endParaRPr lang="ru-RU" dirty="0"/>
              </a:p>
            </p:txBody>
          </p:sp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3D7CE544-A29C-21A3-964C-46C76E8088FF}"/>
                  </a:ext>
                </a:extLst>
              </p:cNvPr>
              <p:cNvSpPr/>
              <p:nvPr/>
            </p:nvSpPr>
            <p:spPr>
              <a:xfrm>
                <a:off x="9414623" y="4019335"/>
                <a:ext cx="272304" cy="38322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F5619A-8A5E-255C-C672-CFD4CF3A657A}"/>
                  </a:ext>
                </a:extLst>
              </p:cNvPr>
              <p:cNvSpPr txBox="1"/>
              <p:nvPr/>
            </p:nvSpPr>
            <p:spPr>
              <a:xfrm>
                <a:off x="9387460" y="3981344"/>
                <a:ext cx="272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</a:t>
                </a:r>
              </a:p>
            </p:txBody>
          </p:sp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2F3D9CE8-C82E-486A-F71B-144E179927C2}"/>
                  </a:ext>
                </a:extLst>
              </p:cNvPr>
              <p:cNvSpPr/>
              <p:nvPr/>
            </p:nvSpPr>
            <p:spPr>
              <a:xfrm>
                <a:off x="4518995" y="3433482"/>
                <a:ext cx="819759" cy="1568824"/>
              </a:xfrm>
              <a:prstGeom prst="rect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Стрелка вправо 18">
                <a:extLst>
                  <a:ext uri="{FF2B5EF4-FFF2-40B4-BE49-F238E27FC236}">
                    <a16:creationId xmlns:a16="http://schemas.microsoft.com/office/drawing/2014/main" id="{E31267A1-EA7F-D0C6-47D7-DF21FE21F68A}"/>
                  </a:ext>
                </a:extLst>
              </p:cNvPr>
              <p:cNvSpPr/>
              <p:nvPr/>
            </p:nvSpPr>
            <p:spPr>
              <a:xfrm>
                <a:off x="2060469" y="3881053"/>
                <a:ext cx="779930" cy="67368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Стрелка вправо 19">
                <a:extLst>
                  <a:ext uri="{FF2B5EF4-FFF2-40B4-BE49-F238E27FC236}">
                    <a16:creationId xmlns:a16="http://schemas.microsoft.com/office/drawing/2014/main" id="{5408BDDD-1F07-7BC5-3FB9-C97785375E1E}"/>
                  </a:ext>
                </a:extLst>
              </p:cNvPr>
              <p:cNvSpPr/>
              <p:nvPr/>
            </p:nvSpPr>
            <p:spPr>
              <a:xfrm>
                <a:off x="5384576" y="3897407"/>
                <a:ext cx="779930" cy="67368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Стрелка вправо 20">
                <a:extLst>
                  <a:ext uri="{FF2B5EF4-FFF2-40B4-BE49-F238E27FC236}">
                    <a16:creationId xmlns:a16="http://schemas.microsoft.com/office/drawing/2014/main" id="{4FBE1C2A-29EA-5C98-2C88-DE7B63B55F60}"/>
                  </a:ext>
                </a:extLst>
              </p:cNvPr>
              <p:cNvSpPr/>
              <p:nvPr/>
            </p:nvSpPr>
            <p:spPr>
              <a:xfrm>
                <a:off x="8442512" y="3881049"/>
                <a:ext cx="779930" cy="673681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A9D43C-D24F-1DB3-B5EE-3F99EA2E224B}"/>
                </a:ext>
              </a:extLst>
            </p:cNvPr>
            <p:cNvSpPr txBox="1"/>
            <p:nvPr/>
          </p:nvSpPr>
          <p:spPr>
            <a:xfrm>
              <a:off x="4200487" y="4298633"/>
              <a:ext cx="8090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Dropout</a:t>
              </a:r>
            </a:p>
            <a:p>
              <a:r>
                <a:rPr lang="en-US" dirty="0"/>
                <a:t>p=0.3</a:t>
              </a:r>
              <a:endParaRPr lang="ru-RU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33" y="2349271"/>
            <a:ext cx="3333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198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У2. Задачи компьютерного зрения</vt:lpstr>
      <vt:lpstr>Проблемы обучения</vt:lpstr>
      <vt:lpstr>Основные проблемы</vt:lpstr>
      <vt:lpstr>Как используем это</vt:lpstr>
      <vt:lpstr>Новая модель</vt:lpstr>
      <vt:lpstr>Теперь к 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У2. Задачи компьютерного зрения</dc:title>
  <dc:creator>Mike</dc:creator>
  <cp:lastModifiedBy>Mike</cp:lastModifiedBy>
  <cp:revision>84</cp:revision>
  <dcterms:created xsi:type="dcterms:W3CDTF">2022-07-01T11:39:54Z</dcterms:created>
  <dcterms:modified xsi:type="dcterms:W3CDTF">2022-07-07T08:16:41Z</dcterms:modified>
</cp:coreProperties>
</file>