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tang" panose="02030600000101010101" pitchFamily="18" charset="-127"/>
      <p:regular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EB Garamond" panose="000005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e267cdc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4e267cdc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0e1ace3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0e1ace3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30e1ace3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30e1ace3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0e1ace3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30e1ace3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0e1ace3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30e1ace3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e267cd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4e267cdc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0e1ace3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0e1ace3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0e1ace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0e1ace3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0e1ace3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30e1ace3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Project 1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Purple Team, presenting on Part II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01700" y="4566400"/>
            <a:ext cx="59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Raza Lamb, Robert Wan, Erika Fox, Minjung Lee, Preet Khowaja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 gallery of 702 memes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5350"/>
            <a:ext cx="2607650" cy="26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500" y="-1"/>
            <a:ext cx="3340925" cy="20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0138" y="2571762"/>
            <a:ext cx="2787525" cy="25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0150" y="2116350"/>
            <a:ext cx="3518275" cy="29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713" y="505125"/>
            <a:ext cx="1960225" cy="19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0138" y="756564"/>
            <a:ext cx="2787500" cy="1750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11700" y="623400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Moritz</a:t>
            </a:r>
            <a:endParaRPr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607650" y="2202438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Satvik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-66825" y="2371650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Robert</a:t>
            </a:r>
            <a:endParaRPr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863875" y="1613425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Robert</a:t>
            </a:r>
            <a:endParaRPr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607650" y="2506850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Raza</a:t>
            </a:r>
            <a:endParaRPr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61800" y="4743300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Preet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712025"/>
            <a:ext cx="8520600" cy="3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This is an analysis to infer the relationship between job training for disadvantaged workers and their wages, from an experiment conducted at the National Supported Work (NSW) Demonstration. </a:t>
            </a:r>
            <a:endParaRPr sz="1600" dirty="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 dirty="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Question of Interest:</a:t>
            </a:r>
            <a:endParaRPr sz="1600" dirty="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222222"/>
                </a:solidFill>
                <a:highlight>
                  <a:srgbClr val="FEFEFE"/>
                </a:highlight>
                <a:latin typeface="EB Garamond"/>
                <a:ea typeface="EB Garamond"/>
                <a:cs typeface="EB Garamond"/>
                <a:sym typeface="EB Garamond"/>
              </a:rPr>
              <a:t>Is there evidence that workers who receive job training tend to be more likely to have positive (non-zero) wages than workers who do not receive job training?</a:t>
            </a:r>
            <a:endParaRPr sz="1600" dirty="0">
              <a:solidFill>
                <a:srgbClr val="222222"/>
              </a:solidFill>
              <a:highlight>
                <a:srgbClr val="FEFEFE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222222"/>
                </a:solidFill>
                <a:highlight>
                  <a:srgbClr val="FEFEFE"/>
                </a:highlight>
                <a:latin typeface="EB Garamond"/>
                <a:ea typeface="EB Garamond"/>
                <a:cs typeface="EB Garamond"/>
                <a:sym typeface="EB Garamond"/>
              </a:rPr>
              <a:t>More specifically:</a:t>
            </a:r>
            <a:endParaRPr sz="1600" dirty="0">
              <a:solidFill>
                <a:srgbClr val="222222"/>
              </a:solidFill>
              <a:highlight>
                <a:srgbClr val="FEFEFE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EB Garamond"/>
              <a:buChar char="●"/>
            </a:pPr>
            <a:r>
              <a:rPr lang="en" sz="1600" dirty="0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Quantify the effect of the treatment, that is, receiving job training, on the odds of having non-zero wages.</a:t>
            </a:r>
            <a:endParaRPr sz="1600" dirty="0">
              <a:solidFill>
                <a:srgbClr val="22222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EB Garamond"/>
              <a:buChar char="●"/>
            </a:pPr>
            <a:r>
              <a:rPr lang="en" sz="1600" dirty="0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What is a likely range for the effect of training?</a:t>
            </a:r>
            <a:endParaRPr sz="1600" dirty="0">
              <a:solidFill>
                <a:srgbClr val="22222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EB Garamond"/>
              <a:buChar char="●"/>
            </a:pPr>
            <a:r>
              <a:rPr lang="en" sz="1600" dirty="0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Is there any evidence that the effects differ by demographic groups?</a:t>
            </a:r>
            <a:endParaRPr sz="1600" dirty="0">
              <a:solidFill>
                <a:srgbClr val="22222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EB Garamond"/>
              <a:buChar char="●"/>
            </a:pPr>
            <a:r>
              <a:rPr lang="en" sz="1600" dirty="0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Are there other interesting associations with positive wages that are worth mentioning?</a:t>
            </a:r>
            <a:endParaRPr sz="1600" dirty="0">
              <a:solidFill>
                <a:srgbClr val="22222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88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 dirty="0"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88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Data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470800"/>
            <a:ext cx="5581800" cy="3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We created additional factor variables based on insights from the EDA:</a:t>
            </a:r>
            <a:endParaRPr>
              <a:solidFill>
                <a:srgbClr val="22222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b="1" i="1">
                <a:solidFill>
                  <a:srgbClr val="222222"/>
                </a:solidFill>
                <a:highlight>
                  <a:srgbClr val="FEFEFE"/>
                </a:highlight>
                <a:latin typeface="EB Garamond"/>
                <a:ea typeface="EB Garamond"/>
                <a:cs typeface="EB Garamond"/>
                <a:sym typeface="EB Garamond"/>
              </a:rPr>
              <a:t>positive</a:t>
            </a:r>
            <a:r>
              <a:rPr lang="en" sz="1400">
                <a:solidFill>
                  <a:srgbClr val="222222"/>
                </a:solidFill>
                <a:highlight>
                  <a:srgbClr val="FEFEFE"/>
                </a:highlight>
                <a:latin typeface="EB Garamond"/>
                <a:ea typeface="EB Garamond"/>
                <a:cs typeface="EB Garamond"/>
                <a:sym typeface="EB Garamond"/>
              </a:rPr>
              <a:t>: 1 if the participant had a positive (non-zero) income in 1978, 0 otherwise.</a:t>
            </a:r>
            <a:r>
              <a:rPr lang="en" sz="1400" b="1">
                <a:solidFill>
                  <a:srgbClr val="222222"/>
                </a:solidFill>
                <a:highlight>
                  <a:srgbClr val="FEFEFE"/>
                </a:highlight>
                <a:latin typeface="EB Garamond"/>
                <a:ea typeface="EB Garamond"/>
                <a:cs typeface="EB Garamond"/>
                <a:sym typeface="EB Garamond"/>
              </a:rPr>
              <a:t> (the response variable)</a:t>
            </a:r>
            <a:endParaRPr sz="1400" b="1">
              <a:solidFill>
                <a:srgbClr val="222222"/>
              </a:solidFill>
              <a:highlight>
                <a:srgbClr val="FEFEFE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b="1" i="1">
                <a:solidFill>
                  <a:srgbClr val="222222"/>
                </a:solidFill>
                <a:highlight>
                  <a:srgbClr val="FEFEFE"/>
                </a:highlight>
                <a:latin typeface="EB Garamond"/>
                <a:ea typeface="EB Garamond"/>
                <a:cs typeface="EB Garamond"/>
                <a:sym typeface="EB Garamond"/>
              </a:rPr>
              <a:t>zero</a:t>
            </a:r>
            <a:r>
              <a:rPr lang="en" sz="1400">
                <a:solidFill>
                  <a:srgbClr val="222222"/>
                </a:solidFill>
                <a:highlight>
                  <a:srgbClr val="FEFEFE"/>
                </a:highlight>
                <a:latin typeface="EB Garamond"/>
                <a:ea typeface="EB Garamond"/>
                <a:cs typeface="EB Garamond"/>
                <a:sym typeface="EB Garamond"/>
              </a:rPr>
              <a:t>: 1 if the participant had a non-positive income (income of 0) in 1974, 0 otherwise.</a:t>
            </a:r>
            <a:endParaRPr sz="1400">
              <a:solidFill>
                <a:srgbClr val="222222"/>
              </a:solidFill>
              <a:highlight>
                <a:srgbClr val="FEFEFE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b="1" i="1">
                <a:solidFill>
                  <a:srgbClr val="222222"/>
                </a:solidFill>
                <a:highlight>
                  <a:srgbClr val="FEFEFE"/>
                </a:highlight>
                <a:latin typeface="EB Garamond"/>
                <a:ea typeface="EB Garamond"/>
                <a:cs typeface="EB Garamond"/>
                <a:sym typeface="EB Garamond"/>
              </a:rPr>
              <a:t>newed</a:t>
            </a:r>
            <a:r>
              <a:rPr lang="en" sz="1400">
                <a:solidFill>
                  <a:srgbClr val="222222"/>
                </a:solidFill>
                <a:highlight>
                  <a:srgbClr val="FEFEFE"/>
                </a:highlight>
                <a:latin typeface="EB Garamond"/>
                <a:ea typeface="EB Garamond"/>
                <a:cs typeface="EB Garamond"/>
                <a:sym typeface="EB Garamond"/>
              </a:rPr>
              <a:t>: 1 if educ is greater than or equal to 9 years of education, 0 otherwise.</a:t>
            </a:r>
            <a:endParaRPr sz="1400">
              <a:solidFill>
                <a:srgbClr val="222222"/>
              </a:solidFill>
              <a:highlight>
                <a:srgbClr val="FEFEFE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EFEFE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EFEFE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034375" y="0"/>
            <a:ext cx="3109800" cy="51435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We decided to use </a:t>
            </a:r>
            <a:r>
              <a:rPr lang="en" i="1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re74</a:t>
            </a:r>
            <a:r>
              <a:rPr lang="en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 as the baseline income variable. We did not use the variable </a:t>
            </a:r>
            <a:r>
              <a:rPr lang="en" i="1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re75</a:t>
            </a:r>
            <a:r>
              <a:rPr lang="en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. While the control group was selected based on income in 1975, the income for the treatment group is not comparable as some people began their training in 1975.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t="12455" r="1826" b="6402"/>
          <a:stretch/>
        </p:blipFill>
        <p:spPr>
          <a:xfrm>
            <a:off x="827450" y="2818200"/>
            <a:ext cx="4364876" cy="23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688925"/>
            <a:ext cx="85206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“If you have any pretty pictures..”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525" y="1161425"/>
            <a:ext cx="4790927" cy="35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88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Data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Selection methods: aic_backwards, aic_stepwise, and bic_stepwise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600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Null Model predictors:</a:t>
            </a:r>
            <a:r>
              <a:rPr lang="en" sz="16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500" i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treat</a:t>
            </a:r>
            <a:endParaRPr sz="1500" i="1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600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Full Model predictors:</a:t>
            </a:r>
            <a:r>
              <a:rPr lang="en" sz="1500" i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 treat:agec, treat:educc, treat:black, treat:hispan, treat:married, treat:re74c, treat:zero, treat:newed, black:re74c , re74c:married, educc:black,  and educc:married</a:t>
            </a:r>
            <a:endParaRPr i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88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Model, part 1: Selection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00" y="1441325"/>
            <a:ext cx="5091835" cy="558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7"/>
          <p:cNvGrpSpPr/>
          <p:nvPr/>
        </p:nvGrpSpPr>
        <p:grpSpPr>
          <a:xfrm>
            <a:off x="653148" y="1926950"/>
            <a:ext cx="6565924" cy="463700"/>
            <a:chOff x="653148" y="1926950"/>
            <a:chExt cx="6565924" cy="463700"/>
          </a:xfrm>
        </p:grpSpPr>
        <p:pic>
          <p:nvPicPr>
            <p:cNvPr id="90" name="Google Shape;90;p17"/>
            <p:cNvPicPr preferRelativeResize="0"/>
            <p:nvPr/>
          </p:nvPicPr>
          <p:blipFill rotWithShape="1">
            <a:blip r:embed="rId4">
              <a:alphaModFix/>
            </a:blip>
            <a:srcRect r="83664"/>
            <a:stretch/>
          </p:blipFill>
          <p:spPr>
            <a:xfrm>
              <a:off x="653148" y="1926950"/>
              <a:ext cx="1126350" cy="46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7"/>
            <p:cNvPicPr preferRelativeResize="0"/>
            <p:nvPr/>
          </p:nvPicPr>
          <p:blipFill rotWithShape="1">
            <a:blip r:embed="rId4">
              <a:alphaModFix/>
            </a:blip>
            <a:srcRect l="20754"/>
            <a:stretch/>
          </p:blipFill>
          <p:spPr>
            <a:xfrm>
              <a:off x="1755123" y="1926950"/>
              <a:ext cx="5463949" cy="463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88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Selection Results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-57525" y="3696600"/>
            <a:ext cx="61395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EB Garamond"/>
              <a:buChar char="●"/>
            </a:pPr>
            <a:r>
              <a:rPr lang="en" sz="1500">
                <a:solidFill>
                  <a:srgbClr val="222222"/>
                </a:solidFill>
                <a:latin typeface="EB Garamond"/>
                <a:ea typeface="EB Garamond"/>
                <a:cs typeface="EB Garamond"/>
                <a:sym typeface="EB Garamond"/>
              </a:rPr>
              <a:t>We used </a:t>
            </a:r>
            <a:r>
              <a:rPr lang="en" sz="14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Chi-squared tests to determine which model to use because the ROC curves are similar</a:t>
            </a:r>
            <a:endParaRPr sz="14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EB Garamond"/>
              <a:buChar char="●"/>
            </a:pPr>
            <a:r>
              <a:rPr lang="en" sz="14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test for BIC_Stepwise and AIC_Backwards revealed that the difference between them is significant enough for us to use AIC</a:t>
            </a:r>
            <a:endParaRPr sz="14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EB Garamond"/>
              <a:buChar char="●"/>
            </a:pPr>
            <a:r>
              <a:rPr lang="en" sz="14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difference between AIC_Backwards and AIC_Stepwise was not significant</a:t>
            </a:r>
            <a:endParaRPr sz="13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00" y="2422675"/>
            <a:ext cx="2634701" cy="27208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295825" y="677750"/>
            <a:ext cx="37434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AIC_Backwards vs AIC_Stepwise</a:t>
            </a:r>
            <a:endParaRPr b="1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●"/>
            </a:pPr>
            <a:r>
              <a:rPr lang="en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AIC_Backwards</a:t>
            </a: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: the interaction of </a:t>
            </a:r>
            <a:r>
              <a:rPr lang="en" i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treat:zero</a:t>
            </a: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 is included and significant</a:t>
            </a:r>
            <a:endParaRPr b="1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●"/>
            </a:pPr>
            <a:r>
              <a:rPr lang="en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AIC_Stepwise</a:t>
            </a: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: </a:t>
            </a:r>
            <a:r>
              <a:rPr lang="en" i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treat </a:t>
            </a: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is significant in AIC_Stepwise, while it is not in AIC_Backwards</a:t>
            </a:r>
            <a:endParaRPr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623399"/>
            <a:ext cx="4914822" cy="30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0"/>
            <a:ext cx="5466900" cy="20352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3902400"/>
            <a:ext cx="5788800" cy="1241100"/>
          </a:xfrm>
          <a:prstGeom prst="rect">
            <a:avLst/>
          </a:prstGeom>
          <a:solidFill>
            <a:srgbClr val="9900FF">
              <a:alpha val="4413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909675" y="0"/>
            <a:ext cx="3937200" cy="5199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00250" y="0"/>
            <a:ext cx="20049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9499"/>
              <a:buNone/>
            </a:pPr>
            <a:r>
              <a:rPr lang="en" sz="2000">
                <a:latin typeface="EB Garamond"/>
                <a:ea typeface="EB Garamond"/>
                <a:cs typeface="EB Garamond"/>
                <a:sym typeface="EB Garamond"/>
              </a:rPr>
              <a:t>AIC backwards results: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85000" y="2252650"/>
            <a:ext cx="38697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However, during model assessment, we found a trend. So we added some transformations for our final model. We also removed two terms.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00250" y="3988150"/>
            <a:ext cx="20049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EB Garamond"/>
                <a:ea typeface="EB Garamond"/>
                <a:cs typeface="EB Garamond"/>
                <a:sym typeface="EB Garamond"/>
              </a:rPr>
              <a:t>Final model: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t="10900" r="61923" b="55867"/>
          <a:stretch/>
        </p:blipFill>
        <p:spPr>
          <a:xfrm>
            <a:off x="1171850" y="413150"/>
            <a:ext cx="3292949" cy="3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77800" y="4284450"/>
            <a:ext cx="567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same as model above with added </a:t>
            </a:r>
            <a:r>
              <a:rPr lang="en" sz="1500" i="1">
                <a:latin typeface="EB Garamond"/>
                <a:ea typeface="EB Garamond"/>
                <a:cs typeface="EB Garamond"/>
                <a:sym typeface="EB Garamond"/>
              </a:rPr>
              <a:t>agec</a:t>
            </a:r>
            <a:r>
              <a:rPr lang="en" sz="1900" baseline="30000">
                <a:solidFill>
                  <a:schemeClr val="dk2"/>
                </a:solidFill>
                <a:latin typeface="Batang"/>
                <a:ea typeface="Batang"/>
                <a:cs typeface="Batang"/>
                <a:sym typeface="Batang"/>
              </a:rPr>
              <a:t>2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 and </a:t>
            </a:r>
            <a:r>
              <a:rPr lang="en" sz="1500" i="1">
                <a:latin typeface="EB Garamond"/>
                <a:ea typeface="EB Garamond"/>
                <a:cs typeface="EB Garamond"/>
                <a:sym typeface="EB Garamond"/>
              </a:rPr>
              <a:t>agec</a:t>
            </a:r>
            <a:r>
              <a:rPr lang="en" sz="1900" baseline="30000">
                <a:solidFill>
                  <a:schemeClr val="dk2"/>
                </a:solidFill>
                <a:latin typeface="Batang"/>
                <a:ea typeface="Batang"/>
                <a:cs typeface="Batang"/>
                <a:sym typeface="Batang"/>
              </a:rPr>
              <a:t>3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 terms</a:t>
            </a:r>
            <a:br>
              <a:rPr lang="en" sz="1500"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and removed </a:t>
            </a:r>
            <a:r>
              <a:rPr lang="en" sz="1500" i="1">
                <a:latin typeface="EB Garamond"/>
                <a:ea typeface="EB Garamond"/>
                <a:cs typeface="EB Garamond"/>
                <a:sym typeface="EB Garamond"/>
              </a:rPr>
              <a:t>hispanic 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and </a:t>
            </a:r>
            <a:r>
              <a:rPr lang="en" sz="1500" i="1">
                <a:latin typeface="EB Garamond"/>
                <a:ea typeface="EB Garamond"/>
                <a:cs typeface="EB Garamond"/>
                <a:sym typeface="EB Garamond"/>
              </a:rPr>
              <a:t>treat:hispanic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 terms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740" y="57750"/>
            <a:ext cx="3383559" cy="50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171550" y="795900"/>
            <a:ext cx="4598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where 𝘺</a:t>
            </a:r>
            <a:r>
              <a:rPr lang="en" sz="1500" baseline="-25000"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 is positive. 𝘹</a:t>
            </a:r>
            <a:r>
              <a:rPr lang="en" sz="1500" baseline="-25000"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 includes the predictors variables: </a:t>
            </a:r>
            <a:r>
              <a:rPr lang="en" sz="1500" i="1">
                <a:latin typeface="EB Garamond"/>
                <a:ea typeface="EB Garamond"/>
                <a:cs typeface="EB Garamond"/>
                <a:sym typeface="EB Garamond"/>
              </a:rPr>
              <a:t>treat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lang="en" sz="1500" i="1">
                <a:latin typeface="EB Garamond"/>
                <a:ea typeface="EB Garamond"/>
                <a:cs typeface="EB Garamond"/>
                <a:sym typeface="EB Garamond"/>
              </a:rPr>
              <a:t>agec, educc, black, re74c, zero, hispanic, 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and </a:t>
            </a:r>
            <a:r>
              <a:rPr lang="en" sz="1500" i="1">
                <a:latin typeface="EB Garamond"/>
                <a:ea typeface="EB Garamond"/>
                <a:cs typeface="EB Garamond"/>
                <a:sym typeface="EB Garamond"/>
              </a:rPr>
              <a:t>newed,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 and the interactions </a:t>
            </a:r>
            <a:r>
              <a:rPr lang="en" sz="1500" i="1">
                <a:latin typeface="EB Garamond"/>
                <a:ea typeface="EB Garamond"/>
                <a:cs typeface="EB Garamond"/>
                <a:sym typeface="EB Garamond"/>
              </a:rPr>
              <a:t>treat:agec, treat:hispanic, 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and </a:t>
            </a:r>
            <a:r>
              <a:rPr lang="en" sz="1500" i="1">
                <a:latin typeface="EB Garamond"/>
                <a:ea typeface="EB Garamond"/>
                <a:cs typeface="EB Garamond"/>
                <a:sym typeface="EB Garamond"/>
              </a:rPr>
              <a:t>treat:zero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. </a:t>
            </a:r>
            <a:r>
              <a:rPr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𝜷 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is a vector representing the predictor coefficients.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217200" y="678625"/>
            <a:ext cx="8709600" cy="20802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400" y="791900"/>
            <a:ext cx="3170101" cy="18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750" y="791900"/>
            <a:ext cx="3077850" cy="185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217200" y="2837100"/>
            <a:ext cx="8709600" cy="219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217200" y="678625"/>
            <a:ext cx="16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Before transformation: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1399" y="2999050"/>
            <a:ext cx="3170089" cy="18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2750" y="2999050"/>
            <a:ext cx="3077850" cy="18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17200" y="2837088"/>
            <a:ext cx="16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After</a:t>
            </a:r>
            <a:endParaRPr sz="15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transformation:</a:t>
            </a:r>
            <a:endParaRPr sz="15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88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Model, part 2: Assessment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88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Interpretation and Conclusions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" y="1164900"/>
            <a:ext cx="6105951" cy="38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6313975" y="0"/>
            <a:ext cx="2829900" cy="51435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EB Garamond"/>
                <a:ea typeface="EB Garamond"/>
                <a:cs typeface="EB Garamond"/>
                <a:sym typeface="EB Garamond"/>
              </a:rPr>
              <a:t>Limitations:</a:t>
            </a:r>
            <a:endParaRPr sz="1500" b="1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●"/>
            </a:pP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Unable to use </a:t>
            </a:r>
            <a:r>
              <a:rPr lang="en" i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re75</a:t>
            </a: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 variable in our analysis, because of noise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●"/>
            </a:pP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This interpretation is specific to the training program represented in this data.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●"/>
            </a:pP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control group might not have the same characteristics as the test group, because we selected them using different methods.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●"/>
            </a:pP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Some categories were lacking in data (i.e. hispanic), prompting us to exclude the variable from our model.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●"/>
            </a:pPr>
            <a:r>
              <a:rPr lang="en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Modern inference about job training from this analysis is inappropriate as this data is from the 70’s, only includes men, etc.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Source Sans Pro</vt:lpstr>
      <vt:lpstr>EB Garamond</vt:lpstr>
      <vt:lpstr>Comic Sans MS</vt:lpstr>
      <vt:lpstr>Raleway</vt:lpstr>
      <vt:lpstr>Arial</vt:lpstr>
      <vt:lpstr>Batang</vt:lpstr>
      <vt:lpstr>Plum</vt:lpstr>
      <vt:lpstr>Team Project 1</vt:lpstr>
      <vt:lpstr>Introduction </vt:lpstr>
      <vt:lpstr>Data</vt:lpstr>
      <vt:lpstr>Data</vt:lpstr>
      <vt:lpstr>Model, part 1: Selection</vt:lpstr>
      <vt:lpstr>Selection Results</vt:lpstr>
      <vt:lpstr>AIC backwards results:</vt:lpstr>
      <vt:lpstr>Model, part 2: Assessment </vt:lpstr>
      <vt:lpstr>Interpretation and Conclusions</vt:lpstr>
      <vt:lpstr>A gallery of 702 memes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</dc:title>
  <cp:lastModifiedBy>Robert Wan</cp:lastModifiedBy>
  <cp:revision>1</cp:revision>
  <dcterms:modified xsi:type="dcterms:W3CDTF">2021-09-29T20:23:46Z</dcterms:modified>
</cp:coreProperties>
</file>