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67487" autoAdjust="0"/>
  </p:normalViewPr>
  <p:slideViewPr>
    <p:cSldViewPr snapToGrid="0">
      <p:cViewPr varScale="1">
        <p:scale>
          <a:sx n="119" d="100"/>
          <a:sy n="119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76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0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6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3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1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9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11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9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compa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07E93-7906-4D35-AB06-E37AF93AC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" r="12383" b="5941"/>
          <a:stretch/>
        </p:blipFill>
        <p:spPr>
          <a:xfrm>
            <a:off x="4501339" y="0"/>
            <a:ext cx="8668512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Franklin Gothic Book" panose="020B0503020102020204" pitchFamily="34" charset="0"/>
                <a:cs typeface="Segoe UI" panose="020B0502040204020203" pitchFamily="34" charset="0"/>
              </a:rPr>
              <a:t>To the Moon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Franklin Gothic Book" panose="020B0503020102020204" pitchFamily="34" charset="0"/>
              </a:rPr>
              <a:t>Predicting the Price of BTC Using Time Series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Rectangle 8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Seasonality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haven’t fixed the seasonality issue yet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current model uses % return, which the PACF plot has shown that hundreds of lags may relevant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Additional Predictors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have only modelled on % return and reddit engagement from the day before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Some widely-used technical predictors may be helpful (e.g. 12-period EMA, RSI)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Validation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may need to write our own validation code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 are really interested in predicting price at the next hour only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 reliably calculate an accuracy score, we should predict prices at dozens of hours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Need a method to use the actual price rather than the predicted price at time </a:t>
            </a:r>
            <a:r>
              <a:rPr lang="en-US" sz="1600" i="1" dirty="0"/>
              <a:t>t+1</a:t>
            </a:r>
            <a:r>
              <a:rPr lang="en-US" sz="1600" dirty="0"/>
              <a:t> to predict the price at time </a:t>
            </a:r>
            <a:r>
              <a:rPr lang="en-US" sz="1600" i="1" dirty="0"/>
              <a:t>t+2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82069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ire, outdoor&#10;&#10;Description automatically generated">
            <a:extLst>
              <a:ext uri="{FF2B5EF4-FFF2-40B4-BE49-F238E27FC236}">
                <a16:creationId xmlns:a16="http://schemas.microsoft.com/office/drawing/2014/main" id="{8E288800-CCB6-455B-80E1-31C74C80E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021" y="2480396"/>
            <a:ext cx="8365958" cy="1897205"/>
          </a:xfrm>
          <a:solidFill>
            <a:schemeClr val="bg1">
              <a:lumMod val="50000"/>
              <a:lumOff val="50000"/>
              <a:alpha val="78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haven’t arrived at the Moon yet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but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367740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Bitcoin has a market cap of $1.08 trillion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it were a stock, it would be the 7</a:t>
            </a:r>
            <a:r>
              <a:rPr lang="en-US" baseline="30000" dirty="0"/>
              <a:t>th</a:t>
            </a:r>
            <a:r>
              <a:rPr lang="en-US" dirty="0"/>
              <a:t> largest globally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price of Bitcoin is </a:t>
            </a:r>
            <a:r>
              <a:rPr lang="en-US" sz="2200" b="1" dirty="0"/>
              <a:t>highly volatile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30-day implied volatility is 101.66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same index of S&amp;P 500 is 13.74</a:t>
            </a:r>
            <a:r>
              <a:rPr lang="en-US" sz="2000" b="1" dirty="0"/>
              <a:t>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Most algorithmic trading strategies take profit from </a:t>
            </a:r>
            <a:r>
              <a:rPr lang="en-US" sz="2200" b="1" dirty="0"/>
              <a:t>volatility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Higher volatility -&gt; more profit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Direction of price movement is irrelevant as long as we can predict the price with high enough accuracy</a:t>
            </a:r>
          </a:p>
        </p:txBody>
      </p:sp>
    </p:spTree>
    <p:extLst>
      <p:ext uri="{BB962C8B-B14F-4D97-AF65-F5344CB8AC3E}">
        <p14:creationId xmlns:p14="http://schemas.microsoft.com/office/powerpoint/2010/main" val="177168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Two years of hourly data </a:t>
            </a:r>
            <a:r>
              <a:rPr lang="en-US" sz="2200" dirty="0"/>
              <a:t>pulled using an API provided by </a:t>
            </a:r>
            <a:r>
              <a:rPr lang="en-US" sz="2200" dirty="0">
                <a:hlinkClick r:id="rId3"/>
              </a:rPr>
              <a:t>Crypto Compare</a:t>
            </a: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Trade data </a:t>
            </a:r>
            <a:r>
              <a:rPr lang="en-US" sz="2200" dirty="0"/>
              <a:t>includes open price, close price, highest price, lowest price and volume traded for each hour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Data also includes </a:t>
            </a:r>
            <a:r>
              <a:rPr lang="en-US" sz="2200" b="1" dirty="0"/>
              <a:t>engagement</a:t>
            </a:r>
            <a:r>
              <a:rPr lang="en-US" sz="2200" dirty="0"/>
              <a:t> on Reddit, Crypto Compare, and BTC code repo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 will model primarily using trade data and we will explore if engagement data helps prediction</a:t>
            </a:r>
          </a:p>
        </p:txBody>
      </p:sp>
    </p:spTree>
    <p:extLst>
      <p:ext uri="{BB962C8B-B14F-4D97-AF65-F5344CB8AC3E}">
        <p14:creationId xmlns:p14="http://schemas.microsoft.com/office/powerpoint/2010/main" val="185386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  <a:b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Stationarity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6AA59A-58D9-4227-968B-3D189D05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24" y="1046197"/>
            <a:ext cx="6418326" cy="47656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4EBFB8-C862-4C2F-8770-64B31E782D03}"/>
              </a:ext>
            </a:extLst>
          </p:cNvPr>
          <p:cNvSpPr txBox="1"/>
          <p:nvPr/>
        </p:nvSpPr>
        <p:spPr>
          <a:xfrm>
            <a:off x="7347284" y="1196078"/>
            <a:ext cx="3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Plot of BTC Hourly Close Price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183947-3073-413E-BF56-8A0994D15FEF}"/>
              </a:ext>
            </a:extLst>
          </p:cNvPr>
          <p:cNvSpPr txBox="1"/>
          <p:nvPr/>
        </p:nvSpPr>
        <p:spPr>
          <a:xfrm>
            <a:off x="643278" y="2657738"/>
            <a:ext cx="4511357" cy="3148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Raw price is not stationary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The Augmented Dickey-Fuller Test and the KPSS test both claim that price is not stationary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ea typeface="+mn-ea"/>
                <a:cs typeface="+mn-cs"/>
              </a:rPr>
              <a:t>Solution: </a:t>
            </a:r>
            <a:br>
              <a:rPr lang="en-US" sz="2000" b="1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Transform price to hourly returns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92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  <a:b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Stationarity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7F210-B5AD-44A7-91DA-65574C65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24" y="1046197"/>
            <a:ext cx="6418326" cy="47600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80C032-9CBE-4845-B0B1-2A74554A37A2}"/>
                  </a:ext>
                </a:extLst>
              </p:cNvPr>
              <p:cNvSpPr txBox="1"/>
              <p:nvPr/>
            </p:nvSpPr>
            <p:spPr>
              <a:xfrm>
                <a:off x="643278" y="2657738"/>
                <a:ext cx="4511357" cy="3148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+mn-ea"/>
                    <a:cs typeface="+mn-cs"/>
                  </a:rPr>
                  <a:t>Return is defined as % return each hour</a:t>
                </a:r>
                <a:endParaRPr lang="en-US" sz="1600" b="0" i="1" dirty="0"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𝑟𝑒𝑡𝑢𝑟𝑛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𝑐𝑙𝑜𝑠𝑒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𝑜𝑝𝑒𝑛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𝑜𝑝𝑒𝑛</m:t>
                          </m:r>
                        </m:den>
                      </m:f>
                    </m:oMath>
                  </m:oMathPara>
                </a14:m>
                <a:endParaRPr lang="en-US" sz="1600" b="0" dirty="0">
                  <a:latin typeface="+mn-lt"/>
                  <a:ea typeface="+mn-ea"/>
                  <a:cs typeface="+mn-cs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Return is stationary, confirmed by ADF and KPSS tests</a:t>
                </a:r>
                <a:endParaRPr lang="en-US" sz="2000" dirty="0"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80C032-9CBE-4845-B0B1-2A74554A3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8" y="2657738"/>
                <a:ext cx="4511357" cy="3148532"/>
              </a:xfrm>
              <a:prstGeom prst="rect">
                <a:avLst/>
              </a:prstGeom>
              <a:blipFill>
                <a:blip r:embed="rId4"/>
                <a:stretch>
                  <a:fillRect l="-1216" t="-1163" r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E35832A-F27A-4D43-8966-6ECA71144137}"/>
              </a:ext>
            </a:extLst>
          </p:cNvPr>
          <p:cNvSpPr txBox="1"/>
          <p:nvPr/>
        </p:nvSpPr>
        <p:spPr>
          <a:xfrm>
            <a:off x="7347284" y="1196078"/>
            <a:ext cx="3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Plot of BTC Hourly % Return</a:t>
            </a:r>
          </a:p>
        </p:txBody>
      </p:sp>
    </p:spTree>
    <p:extLst>
      <p:ext uri="{BB962C8B-B14F-4D97-AF65-F5344CB8AC3E}">
        <p14:creationId xmlns:p14="http://schemas.microsoft.com/office/powerpoint/2010/main" val="382295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  <a:b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Seasonality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A43A4-91F1-42F5-8ED3-51B08B771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63"/>
          <a:stretch/>
        </p:blipFill>
        <p:spPr>
          <a:xfrm>
            <a:off x="5449824" y="4242046"/>
            <a:ext cx="6418326" cy="2506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1BD44-5935-4EAE-B617-DC2543131D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63"/>
          <a:stretch/>
        </p:blipFill>
        <p:spPr>
          <a:xfrm>
            <a:off x="5449824" y="1192907"/>
            <a:ext cx="6418327" cy="25062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9B0126-5D18-4BFC-8B8F-42AD0D7DD7C2}"/>
              </a:ext>
            </a:extLst>
          </p:cNvPr>
          <p:cNvSpPr txBox="1"/>
          <p:nvPr/>
        </p:nvSpPr>
        <p:spPr>
          <a:xfrm>
            <a:off x="7034724" y="823575"/>
            <a:ext cx="3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Autocorrelation of % Return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9B06F-9D5B-4E94-A9E7-77CA4D3BB4EC}"/>
              </a:ext>
            </a:extLst>
          </p:cNvPr>
          <p:cNvSpPr txBox="1"/>
          <p:nvPr/>
        </p:nvSpPr>
        <p:spPr>
          <a:xfrm>
            <a:off x="6872298" y="3872714"/>
            <a:ext cx="357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Partial Autocorrelation of % Return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971FA8-7AD5-43E2-B0A8-D3D0CC38486C}"/>
              </a:ext>
            </a:extLst>
          </p:cNvPr>
          <p:cNvSpPr txBox="1"/>
          <p:nvPr/>
        </p:nvSpPr>
        <p:spPr>
          <a:xfrm>
            <a:off x="643278" y="2657738"/>
            <a:ext cx="4511357" cy="3148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The partial autocorrelation suggests that we may need hundreds of lags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This is unrealistic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% return may suffer from seasonality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Possible solution:</a:t>
            </a:r>
            <a:br>
              <a:rPr lang="en-US" sz="2000" b="1" dirty="0"/>
            </a:br>
            <a:r>
              <a:rPr lang="en-US" sz="2000" dirty="0"/>
              <a:t>Transform data to account for seasonality</a:t>
            </a:r>
            <a:endParaRPr lang="en-US" sz="20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29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  <a:b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Seasonality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E4CBAF-1FC3-4DB7-B436-6A72667D10F5}"/>
                  </a:ext>
                </a:extLst>
              </p:cNvPr>
              <p:cNvSpPr txBox="1"/>
              <p:nvPr/>
            </p:nvSpPr>
            <p:spPr>
              <a:xfrm>
                <a:off x="643278" y="2657738"/>
                <a:ext cx="4511357" cy="3148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 adjust for “seasonal” effects every 24 hours, we calculated 24-hour price movements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𝑟𝑒𝑡𝑢𝑟𝑛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𝑐𝑙𝑜𝑠𝑒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𝑝𝑟𝑖𝑐𝑒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24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h𝑜𝑢𝑟𝑠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𝑎𝑔𝑜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𝑜𝑝𝑒𝑛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𝑝𝑟𝑖𝑐𝑒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24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h𝑜𝑢𝑟𝑠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𝑎𝑔𝑜</m:t>
                      </m:r>
                    </m:oMath>
                  </m:oMathPara>
                </a14:m>
                <a:endParaRPr lang="en-US" sz="1200" b="0" dirty="0">
                  <a:ea typeface="+mn-ea"/>
                  <a:cs typeface="+mn-cs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Looks like this adjustment didn’t help much and created stronger seasonal effects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+mn-ea"/>
                    <a:cs typeface="+mn-cs"/>
                  </a:rPr>
                  <a:t>We’ll revert back to % return for now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E4CBAF-1FC3-4DB7-B436-6A72667D1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8" y="2657738"/>
                <a:ext cx="4511357" cy="3148532"/>
              </a:xfrm>
              <a:prstGeom prst="rect">
                <a:avLst/>
              </a:prstGeom>
              <a:blipFill>
                <a:blip r:embed="rId3"/>
                <a:stretch>
                  <a:fillRect l="-1216" t="-1163" r="-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37703E6-8F50-4A68-8D58-192DC70F28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79"/>
          <a:stretch/>
        </p:blipFill>
        <p:spPr>
          <a:xfrm>
            <a:off x="5449824" y="1559293"/>
            <a:ext cx="6418326" cy="42469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9EB3D3-83D6-43A3-BBD9-AB0D122D5267}"/>
              </a:ext>
            </a:extLst>
          </p:cNvPr>
          <p:cNvSpPr txBox="1"/>
          <p:nvPr/>
        </p:nvSpPr>
        <p:spPr>
          <a:xfrm>
            <a:off x="6742178" y="1005295"/>
            <a:ext cx="4357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Partial Autocorrelation of Absolute Return</a:t>
            </a:r>
            <a:br>
              <a:rPr lang="en-US" b="1" dirty="0"/>
            </a:br>
            <a:r>
              <a:rPr lang="en-US" sz="1200" dirty="0"/>
              <a:t>Adjusted for 24-Hour Seasonality</a:t>
            </a:r>
          </a:p>
        </p:txBody>
      </p:sp>
    </p:spTree>
    <p:extLst>
      <p:ext uri="{BB962C8B-B14F-4D97-AF65-F5344CB8AC3E}">
        <p14:creationId xmlns:p14="http://schemas.microsoft.com/office/powerpoint/2010/main" val="89187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b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% return only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26831-AA54-40D8-B333-1C4907254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777" y="2528762"/>
            <a:ext cx="4620270" cy="180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52724D-D527-4CBB-8505-CCAB25104AB8}"/>
              </a:ext>
            </a:extLst>
          </p:cNvPr>
          <p:cNvSpPr txBox="1"/>
          <p:nvPr/>
        </p:nvSpPr>
        <p:spPr>
          <a:xfrm>
            <a:off x="643278" y="2657738"/>
            <a:ext cx="4511357" cy="3148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Used </a:t>
            </a:r>
            <a:r>
              <a:rPr lang="en-US" sz="2000" dirty="0" err="1">
                <a:latin typeface="+mn-lt"/>
                <a:ea typeface="+mn-ea"/>
                <a:cs typeface="+mn-cs"/>
              </a:rPr>
              <a:t>auto.arima</a:t>
            </a:r>
            <a:r>
              <a:rPr lang="en-US" sz="2000" dirty="0">
                <a:latin typeface="+mn-lt"/>
                <a:ea typeface="+mn-ea"/>
                <a:cs typeface="+mn-cs"/>
              </a:rPr>
              <a:t> to automatically find lags for AR and MA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Model chose AR(2), MA(2)</a:t>
            </a:r>
          </a:p>
        </p:txBody>
      </p:sp>
    </p:spTree>
    <p:extLst>
      <p:ext uri="{BB962C8B-B14F-4D97-AF65-F5344CB8AC3E}">
        <p14:creationId xmlns:p14="http://schemas.microsoft.com/office/powerpoint/2010/main" val="67140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b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Regression</a:t>
            </a:r>
            <a:endParaRPr lang="en-US" sz="5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E61D-E071-44CC-8A41-5E9308EFF8EB}"/>
              </a:ext>
            </a:extLst>
          </p:cNvPr>
          <p:cNvSpPr txBox="1"/>
          <p:nvPr/>
        </p:nvSpPr>
        <p:spPr>
          <a:xfrm>
            <a:off x="643278" y="2657738"/>
            <a:ext cx="4511357" cy="3148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What happens if we add in reddit engagement of BTC from the previous hour?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model still chose AR(2), MA(2)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Based on BIC, this model seems to fit much better though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BIC of the previous model: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279333.8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55D05-7892-47C3-A1E7-63852EAD8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925" y="2385867"/>
            <a:ext cx="517279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1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win32_fixed.potx" id="{FFA6945E-0D2E-49A3-B8AE-0157B47B7617}" vid="{3D53E5D5-FE42-40E3-89B4-70F55FAC3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553</Words>
  <Application>Microsoft Office PowerPoint</Application>
  <PresentationFormat>Widescreen</PresentationFormat>
  <Paragraphs>75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Franklin Gothic Book</vt:lpstr>
      <vt:lpstr>Office Theme</vt:lpstr>
      <vt:lpstr>To the Moon</vt:lpstr>
      <vt:lpstr>Motivation</vt:lpstr>
      <vt:lpstr>Data</vt:lpstr>
      <vt:lpstr>EDA Stationarity</vt:lpstr>
      <vt:lpstr>EDA Stationarity</vt:lpstr>
      <vt:lpstr>EDA Seasonality</vt:lpstr>
      <vt:lpstr>EDA Seasonality</vt:lpstr>
      <vt:lpstr>Model % return only</vt:lpstr>
      <vt:lpstr>Model Dynamic Regression</vt:lpstr>
      <vt:lpstr>Next Steps</vt:lpstr>
      <vt:lpstr>haven’t arrived at the Moon yet but we’ll get there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the Moon</dc:title>
  <dc:creator>Robert Wan</dc:creator>
  <cp:lastModifiedBy>Robert Wan</cp:lastModifiedBy>
  <cp:revision>13</cp:revision>
  <dcterms:created xsi:type="dcterms:W3CDTF">2021-11-22T19:27:17Z</dcterms:created>
  <dcterms:modified xsi:type="dcterms:W3CDTF">2021-11-22T20:56:15Z</dcterms:modified>
</cp:coreProperties>
</file>