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88825"/>
  <p:notesSz cx="6858000" cy="9144000"/>
  <p:embeddedFontLst>
    <p:embeddedFont>
      <p:font typeface="Corbel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39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regular.fntdata"/><Relationship Id="rId14" Type="http://schemas.openxmlformats.org/officeDocument/2006/relationships/slide" Target="slides/slide9.xml"/><Relationship Id="rId17" Type="http://schemas.openxmlformats.org/officeDocument/2006/relationships/font" Target="fonts/Corbel-italic.fntdata"/><Relationship Id="rId16" Type="http://schemas.openxmlformats.org/officeDocument/2006/relationships/font" Target="fonts/Corbel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orbel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ASP.NET" TargetMode="External"/><Relationship Id="rId3" Type="http://schemas.openxmlformats.org/officeDocument/2006/relationships/hyperlink" Target="https://en.wikipedia.org/wiki/Dynamic_web_page" TargetMode="External"/><Relationship Id="rId4" Type="http://schemas.openxmlformats.org/officeDocument/2006/relationships/hyperlink" Target="https://en.wikipedia.org/wiki/C_Sharp_(programming_language)" TargetMode="External"/><Relationship Id="rId5" Type="http://schemas.openxmlformats.org/officeDocument/2006/relationships/hyperlink" Target="https://en.wikipedia.org/wiki/Visual_Basic_.NET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Entity Framework</a:t>
            </a:r>
            <a:r>
              <a:rPr lang="en-US" sz="1100"/>
              <a:t>: </a:t>
            </a:r>
            <a:r>
              <a:rPr lang="en-US" sz="1100">
                <a:highlight>
                  <a:srgbClr val="FFFFFF"/>
                </a:highlight>
              </a:rPr>
              <a:t> an object-relational mapper (O/RM), enabling .NET developers to work with a database using .NET objects. </a:t>
            </a:r>
            <a:r>
              <a:rPr lang="en-US" sz="1100">
                <a:solidFill>
                  <a:srgbClr val="181717"/>
                </a:solidFill>
                <a:highlight>
                  <a:srgbClr val="FFFFFF"/>
                </a:highlight>
              </a:rPr>
              <a:t>We open a connection to the database, create a DataSet to fetch or submit the data to the database, convert data from the DataSet to .NET objects</a:t>
            </a:r>
            <a:endParaRPr sz="1100">
              <a:solidFill>
                <a:srgbClr val="18171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171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highlight>
                  <a:srgbClr val="FFFFFF"/>
                </a:highlight>
              </a:rPr>
              <a:t>Razor Pages</a:t>
            </a:r>
            <a:r>
              <a:rPr lang="en-US" sz="1100">
                <a:highlight>
                  <a:srgbClr val="FFFFFF"/>
                </a:highlight>
              </a:rPr>
              <a:t>: </a:t>
            </a: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</a:rPr>
              <a:t>is an </a:t>
            </a:r>
            <a:r>
              <a:rPr lang="en-US" sz="1100" u="sng">
                <a:solidFill>
                  <a:srgbClr val="0B0080"/>
                </a:solidFill>
                <a:highlight>
                  <a:srgbClr val="FFFFFF"/>
                </a:highlight>
                <a:hlinkClick r:id="rId2"/>
              </a:rPr>
              <a:t>ASP.NET</a:t>
            </a: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</a:rPr>
              <a:t> programming syntax used to create </a:t>
            </a:r>
            <a:r>
              <a:rPr lang="en-US" sz="1100" u="sng">
                <a:solidFill>
                  <a:srgbClr val="0B0080"/>
                </a:solidFill>
                <a:highlight>
                  <a:srgbClr val="FFFFFF"/>
                </a:highlight>
                <a:hlinkClick r:id="rId3"/>
              </a:rPr>
              <a:t>dynamic web pages</a:t>
            </a: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</a:rPr>
              <a:t> with the </a:t>
            </a:r>
            <a:r>
              <a:rPr lang="en-US" sz="1100" u="sng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C#</a:t>
            </a: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</a:rPr>
              <a:t> or </a:t>
            </a:r>
            <a:r>
              <a:rPr lang="en-US" sz="1100" u="sng">
                <a:solidFill>
                  <a:srgbClr val="0B0080"/>
                </a:solidFill>
                <a:highlight>
                  <a:srgbClr val="FFFFFF"/>
                </a:highlight>
                <a:hlinkClick r:id="rId5"/>
              </a:rPr>
              <a:t>Visual Basic .NET</a:t>
            </a: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</a:rPr>
              <a:t> programming languages. It uses HTML in combination with C#. It was </a:t>
            </a: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</a:rPr>
              <a:t>introduced</a:t>
            </a: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</a:rPr>
              <a:t> as part of MVC (Model-View-Controller)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22222"/>
                </a:solidFill>
                <a:highlight>
                  <a:srgbClr val="FFFFFF"/>
                </a:highlight>
              </a:rPr>
              <a:t>CSS</a:t>
            </a: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</a:rPr>
              <a:t>: Cascading Style Sheet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22222"/>
                </a:solidFill>
                <a:highlight>
                  <a:srgbClr val="FFFFFF"/>
                </a:highlight>
              </a:rPr>
              <a:t>Layouts</a:t>
            </a: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</a:rPr>
              <a:t>: Menu Items; Page Format for e.g. adding new menu item on the web page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22222"/>
                </a:solidFill>
                <a:highlight>
                  <a:srgbClr val="FFFFFF"/>
                </a:highlight>
              </a:rPr>
              <a:t>Startup</a:t>
            </a: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</a:rPr>
              <a:t>: Initial configuration of web application goes here. For e.g., database connection string, database context etc.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22222"/>
                </a:solidFill>
                <a:highlight>
                  <a:srgbClr val="FFFFFF"/>
                </a:highlight>
              </a:rPr>
              <a:t>Core Identity:</a:t>
            </a:r>
            <a:r>
              <a:rPr lang="en-US" sz="1100">
                <a:solidFill>
                  <a:srgbClr val="222222"/>
                </a:solidFill>
                <a:highlight>
                  <a:srgbClr val="FFFFFF"/>
                </a:highlight>
              </a:rPr>
              <a:t> User login information including register of user and user credentials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Razor Page: Combination of HTML and C#</a:t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065214" y="1828800"/>
            <a:ext cx="8229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orbel"/>
              <a:buNone/>
              <a:defRPr b="0" i="0" sz="6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065213" y="48006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4032208" y="-604796"/>
            <a:ext cx="4114801" cy="9134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7085013" y="2438401"/>
            <a:ext cx="5638800" cy="1524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2398711" y="-495298"/>
            <a:ext cx="5638800" cy="739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1059614" y="2514600"/>
            <a:ext cx="8692399" cy="28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  <a:defRPr b="0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1065213" y="5410200"/>
            <a:ext cx="8687333" cy="60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504781" y="1905001"/>
            <a:ext cx="44195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229183" y="1905001"/>
            <a:ext cx="441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522411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1522411" y="2743201"/>
            <a:ext cx="4416552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249861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249861" y="2743201"/>
            <a:ext cx="4416552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dk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1055604" y="1905000"/>
            <a:ext cx="3596607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065213" y="4648200"/>
            <a:ext cx="358139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4951414" y="685800"/>
            <a:ext cx="6400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1055604" y="1905000"/>
            <a:ext cx="3596607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065213" y="4648200"/>
            <a:ext cx="358139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descr="An empty placeholder to add an image. Click on the placeholder and select the image that you wish to add." id="65" name="Google Shape;65;p10"/>
          <p:cNvSpPr/>
          <p:nvPr>
            <p:ph idx="2" type="pic"/>
          </p:nvPr>
        </p:nvSpPr>
        <p:spPr>
          <a:xfrm>
            <a:off x="4951414" y="685800"/>
            <a:ext cx="6400799" cy="5334000"/>
          </a:xfrm>
          <a:prstGeom prst="rect">
            <a:avLst/>
          </a:prstGeom>
          <a:solidFill>
            <a:schemeClr val="dk2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065213" y="990600"/>
            <a:ext cx="8229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orbel"/>
              <a:buNone/>
            </a:pPr>
            <a:r>
              <a:rPr b="0" i="0" lang="en-US" sz="6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Y.E.S. Volunteering Web App</a:t>
            </a:r>
            <a:endParaRPr b="0" i="0" sz="6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065213" y="48006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BY RAYAN WALI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PERIOD 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MS. LORENA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BDFE"/>
              </a:buClr>
              <a:buSzPts val="3600"/>
              <a:buFont typeface="Corbel"/>
              <a:buNone/>
            </a:pPr>
            <a:r>
              <a:rPr b="0" i="0" lang="en-US" sz="3600" u="none" cap="none" strike="noStrike">
                <a:solidFill>
                  <a:srgbClr val="88BDFE"/>
                </a:solidFill>
                <a:latin typeface="Corbel"/>
                <a:ea typeface="Corbel"/>
                <a:cs typeface="Corbel"/>
                <a:sym typeface="Corbel"/>
              </a:rPr>
              <a:t>Background and Problem Statement</a:t>
            </a:r>
            <a:endParaRPr b="0" i="0" sz="3600" u="none" cap="none" strike="noStrike">
              <a:solidFill>
                <a:srgbClr val="88BDFE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538" lvl="0" marL="2238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Y.E.S. volunteering hour storage process takes a long time and is not efficient in terms of organization and storage of a log of hours.</a:t>
            </a:r>
            <a:endParaRPr b="0" i="0" sz="2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71438" lvl="0" marL="223838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BDFE"/>
              </a:buClr>
              <a:buSzPts val="3600"/>
              <a:buFont typeface="Corbel"/>
              <a:buNone/>
            </a:pPr>
            <a:r>
              <a:rPr b="0" i="0" lang="en-US" sz="3600" u="none" cap="none" strike="noStrike">
                <a:solidFill>
                  <a:srgbClr val="88BDFE"/>
                </a:solidFill>
                <a:latin typeface="Corbel"/>
                <a:ea typeface="Corbel"/>
                <a:cs typeface="Corbel"/>
                <a:sym typeface="Corbel"/>
              </a:rPr>
              <a:t>Proposed Solution</a:t>
            </a:r>
            <a:endParaRPr b="0" i="0" sz="3600" u="none" cap="none" strike="noStrike">
              <a:solidFill>
                <a:srgbClr val="88BDFE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538" lvl="0" marL="2238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 decided to make this application to fix that, eliminating the tedious paper-based manual approval and the management process and making the entire process eco-friendly.</a:t>
            </a:r>
            <a:endParaRPr sz="2600"/>
          </a:p>
          <a:p>
            <a:pPr indent="-71438" lvl="0" marL="223838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BDFE"/>
              </a:buClr>
              <a:buSzPts val="3600"/>
              <a:buFont typeface="Corbel"/>
              <a:buNone/>
            </a:pPr>
            <a:r>
              <a:rPr b="0" i="0" lang="en-US" sz="3600" u="none" cap="none" strike="noStrike">
                <a:solidFill>
                  <a:srgbClr val="88BDFE"/>
                </a:solidFill>
                <a:latin typeface="Corbel"/>
                <a:ea typeface="Corbel"/>
                <a:cs typeface="Corbel"/>
                <a:sym typeface="Corbel"/>
              </a:rPr>
              <a:t>Functional Specifications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Allow students to register and capture student information e.g. email address, graduation year, etc.</a:t>
            </a:r>
            <a:endParaRPr/>
          </a:p>
          <a:p>
            <a:pPr indent="-223838" lvl="0" marL="223838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Allow students to record and manage volunteering hours</a:t>
            </a:r>
            <a:endParaRPr/>
          </a:p>
          <a:p>
            <a:pPr indent="-223838" lvl="0" marL="223838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Allow students to view and filter stored volunteering hours</a:t>
            </a:r>
            <a:endParaRPr/>
          </a:p>
          <a:p>
            <a:pPr indent="-223838" lvl="0" marL="223838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Allow students view reports and graphs of completed hours</a:t>
            </a:r>
            <a:endParaRPr/>
          </a:p>
          <a:p>
            <a:pPr indent="-223838" lvl="0" marL="223838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Students should only be able to view their data</a:t>
            </a:r>
            <a:endParaRPr/>
          </a:p>
          <a:p>
            <a:pPr indent="-223838" lvl="0" marL="223838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Volunteering hours approval process that allows administrator to approve or reject hours</a:t>
            </a:r>
            <a:endParaRPr/>
          </a:p>
          <a:p>
            <a:pPr indent="-71438" lvl="0" marL="223838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BDFE"/>
              </a:buClr>
              <a:buSzPts val="3600"/>
              <a:buFont typeface="Corbel"/>
              <a:buNone/>
            </a:pPr>
            <a:r>
              <a:rPr b="0" i="0" lang="en-US" sz="3600" u="none" cap="none" strike="noStrike">
                <a:solidFill>
                  <a:srgbClr val="88BDFE"/>
                </a:solidFill>
                <a:latin typeface="Corbel"/>
                <a:ea typeface="Corbel"/>
                <a:cs typeface="Corbel"/>
                <a:sym typeface="Corbel"/>
              </a:rPr>
              <a:t>High-Level Y.E.S. Web App Design</a:t>
            </a:r>
            <a:br>
              <a:rPr b="0" i="0" lang="en-US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endParaRPr b="0" i="0" sz="3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1170737" y="2133600"/>
            <a:ext cx="1371600" cy="3543300"/>
          </a:xfrm>
          <a:prstGeom prst="rect">
            <a:avLst/>
          </a:prstGeom>
          <a:solidFill>
            <a:srgbClr val="006FAA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Client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(Browser)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4031960" y="2133600"/>
            <a:ext cx="4577052" cy="3543302"/>
          </a:xfrm>
          <a:prstGeom prst="rect">
            <a:avLst/>
          </a:prstGeom>
          <a:solidFill>
            <a:srgbClr val="006FAA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ASP.NET Core Web App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(Web Listener Host/IIS Server)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9417912" y="2133600"/>
            <a:ext cx="1600200" cy="3543300"/>
          </a:xfrm>
          <a:prstGeom prst="rect">
            <a:avLst/>
          </a:prstGeom>
          <a:solidFill>
            <a:srgbClr val="006FAA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Database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9658779" y="3299114"/>
            <a:ext cx="1143000" cy="748146"/>
          </a:xfrm>
          <a:prstGeom prst="flowChartMagneticDisk">
            <a:avLst/>
          </a:prstGeom>
          <a:solidFill>
            <a:srgbClr val="00409C"/>
          </a:solidFill>
          <a:ln cap="flat" cmpd="sng" w="12700">
            <a:solidFill>
              <a:srgbClr val="3E8F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SQL</a:t>
            </a:r>
            <a:endParaRPr b="0" i="0" sz="1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5596586" y="2980460"/>
            <a:ext cx="1295400" cy="457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Entity Framework</a:t>
            </a:r>
            <a:endParaRPr b="0" i="0" sz="1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4161053" y="2980460"/>
            <a:ext cx="1257300" cy="457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Email Service</a:t>
            </a:r>
            <a:endParaRPr b="0" i="0" sz="1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7123112" y="2980460"/>
            <a:ext cx="1257300" cy="457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ASP.NET Core Identity</a:t>
            </a:r>
            <a:endParaRPr b="0" i="0" sz="1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4161053" y="3590060"/>
            <a:ext cx="1257300" cy="457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Razor Pages</a:t>
            </a:r>
            <a:endParaRPr b="0" i="0" sz="1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5615636" y="3590060"/>
            <a:ext cx="1257300" cy="457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Model</a:t>
            </a:r>
            <a:endParaRPr b="0" i="0" sz="1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4161053" y="4274129"/>
            <a:ext cx="1257300" cy="457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Filters</a:t>
            </a:r>
            <a:endParaRPr b="0" i="0" sz="1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5612316" y="4274129"/>
            <a:ext cx="1257300" cy="457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Layouts</a:t>
            </a:r>
            <a:endParaRPr b="0" i="0" sz="1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7113287" y="3590054"/>
            <a:ext cx="1257300" cy="457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Startup</a:t>
            </a:r>
            <a:endParaRPr b="0" i="0" sz="1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4161053" y="4883729"/>
            <a:ext cx="1257300" cy="457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CSS</a:t>
            </a:r>
            <a:endParaRPr b="0" i="0" sz="1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23" name="Google Shape;123;p17"/>
          <p:cNvCxnSpPr/>
          <p:nvPr/>
        </p:nvCxnSpPr>
        <p:spPr>
          <a:xfrm>
            <a:off x="2567350" y="2907325"/>
            <a:ext cx="1430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4" name="Google Shape;124;p17"/>
          <p:cNvCxnSpPr/>
          <p:nvPr/>
        </p:nvCxnSpPr>
        <p:spPr>
          <a:xfrm rot="10800000">
            <a:off x="2567475" y="4208575"/>
            <a:ext cx="1430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5" name="Google Shape;125;p17"/>
          <p:cNvSpPr txBox="1"/>
          <p:nvPr/>
        </p:nvSpPr>
        <p:spPr>
          <a:xfrm>
            <a:off x="2601325" y="2564450"/>
            <a:ext cx="13716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FFF"/>
                </a:solidFill>
              </a:rPr>
              <a:t>HTTP Request</a:t>
            </a:r>
            <a:endParaRPr sz="1200">
              <a:solidFill>
                <a:srgbClr val="00FFFF"/>
              </a:solidFill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2589675" y="3880350"/>
            <a:ext cx="13716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FFF"/>
                </a:solidFill>
              </a:rPr>
              <a:t>HTTP Response</a:t>
            </a:r>
            <a:endParaRPr sz="1200">
              <a:solidFill>
                <a:srgbClr val="00FFFF"/>
              </a:solidFill>
            </a:endParaRPr>
          </a:p>
        </p:txBody>
      </p:sp>
      <p:cxnSp>
        <p:nvCxnSpPr>
          <p:cNvPr id="127" name="Google Shape;127;p17"/>
          <p:cNvCxnSpPr/>
          <p:nvPr/>
        </p:nvCxnSpPr>
        <p:spPr>
          <a:xfrm flipH="1" rot="10800000">
            <a:off x="8611525" y="3294325"/>
            <a:ext cx="802200" cy="4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8" name="Google Shape;128;p17"/>
          <p:cNvCxnSpPr>
            <a:stCxn id="112" idx="1"/>
          </p:cNvCxnSpPr>
          <p:nvPr/>
        </p:nvCxnSpPr>
        <p:spPr>
          <a:xfrm rot="10800000">
            <a:off x="8630712" y="3905250"/>
            <a:ext cx="787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9" name="Google Shape;129;p17"/>
          <p:cNvSpPr txBox="1"/>
          <p:nvPr/>
        </p:nvSpPr>
        <p:spPr>
          <a:xfrm>
            <a:off x="8395650" y="3373575"/>
            <a:ext cx="1257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FFFF"/>
                </a:solidFill>
              </a:rPr>
              <a:t>Entity Framework</a:t>
            </a:r>
            <a:endParaRPr sz="1200">
              <a:solidFill>
                <a:srgbClr val="00FFFF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BDFE"/>
              </a:buClr>
              <a:buSzPts val="3600"/>
              <a:buFont typeface="Corbel"/>
              <a:buNone/>
            </a:pPr>
            <a:r>
              <a:rPr b="0" i="0" lang="en-US" sz="3600" u="none" cap="none" strike="noStrike">
                <a:solidFill>
                  <a:srgbClr val="88BDFE"/>
                </a:solidFill>
                <a:latin typeface="Corbel"/>
                <a:ea typeface="Corbel"/>
                <a:cs typeface="Corbel"/>
                <a:sym typeface="Corbel"/>
              </a:rPr>
              <a:t>Sequence of Activities - Completed</a:t>
            </a:r>
            <a:endParaRPr b="0" i="0" sz="3600" u="none" cap="none" strike="noStrike">
              <a:solidFill>
                <a:srgbClr val="88BDFE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Installed core application development components including Visual Studio 2017, SQL Server Express, and .Net Framework</a:t>
            </a:r>
            <a:endParaRPr/>
          </a:p>
          <a:p>
            <a:pPr indent="-223838" lvl="0" marL="223838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Created a Razor Web application using C#:</a:t>
            </a:r>
            <a:endParaRPr/>
          </a:p>
          <a:p>
            <a:pPr indent="-71438" lvl="0" marL="223838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5808" y="3369665"/>
            <a:ext cx="5526724" cy="2199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BDFE"/>
              </a:buClr>
              <a:buSzPts val="3600"/>
              <a:buFont typeface="Corbel"/>
              <a:buNone/>
            </a:pPr>
            <a:r>
              <a:rPr b="0" i="0" lang="en-US" sz="3600" u="none" cap="none" strike="noStrike">
                <a:solidFill>
                  <a:srgbClr val="88BDFE"/>
                </a:solidFill>
                <a:latin typeface="Corbel"/>
                <a:ea typeface="Corbel"/>
                <a:cs typeface="Corbel"/>
                <a:sym typeface="Corbel"/>
              </a:rPr>
              <a:t>Sequence of Activities - Completed</a:t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1522413" y="1600201"/>
            <a:ext cx="7162799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/>
              <a:t>Created the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Menu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3838" lvl="0" marL="223838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Extended Identity Provider and Register page to capture additional student information</a:t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7212" y="4191000"/>
            <a:ext cx="632460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6611" y="3138959"/>
            <a:ext cx="2362201" cy="362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0589" y="1183023"/>
            <a:ext cx="5305423" cy="1569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27212" y="2319379"/>
            <a:ext cx="8582025" cy="333375"/>
          </a:xfrm>
          <a:prstGeom prst="rect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7" name="Google Shape;147;p19"/>
          <p:cNvSpPr txBox="1"/>
          <p:nvPr/>
        </p:nvSpPr>
        <p:spPr>
          <a:xfrm>
            <a:off x="8864774" y="813691"/>
            <a:ext cx="2411238" cy="369332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C000"/>
                </a:solidFill>
                <a:latin typeface="Corbel"/>
                <a:ea typeface="Corbel"/>
                <a:cs typeface="Corbel"/>
                <a:sym typeface="Corbel"/>
              </a:rPr>
              <a:t>Shared\_Layout.cshtml</a:t>
            </a:r>
            <a:endParaRPr sz="1800">
              <a:solidFill>
                <a:srgbClr val="FFC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1370012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BDFE"/>
              </a:buClr>
              <a:buSzPts val="3600"/>
              <a:buFont typeface="Corbel"/>
              <a:buNone/>
            </a:pPr>
            <a:r>
              <a:rPr b="0" i="0" lang="en-US" sz="3600" u="none" cap="none" strike="noStrike">
                <a:solidFill>
                  <a:srgbClr val="88BDFE"/>
                </a:solidFill>
                <a:latin typeface="Corbel"/>
                <a:ea typeface="Corbel"/>
                <a:cs typeface="Corbel"/>
                <a:sym typeface="Corbel"/>
              </a:rPr>
              <a:t>Sequence of Activities - Completed</a:t>
            </a:r>
            <a:endParaRPr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1065212" y="1524000"/>
            <a:ext cx="6934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Created model class for volunteering application form.</a:t>
            </a:r>
            <a:endParaRPr/>
          </a:p>
          <a:p>
            <a:pPr indent="-71438" lvl="0" marL="22383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71438" lvl="0" marL="223838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3837" lvl="0" marL="223837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/>
              <a:t>Created database from volunteering application form class model.</a:t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1143" y="1981200"/>
            <a:ext cx="2902336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9410" y="3886200"/>
            <a:ext cx="2971800" cy="284169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/>
          <p:nvPr/>
        </p:nvSpPr>
        <p:spPr>
          <a:xfrm>
            <a:off x="6399212" y="5921412"/>
            <a:ext cx="990600" cy="32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E8F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3092611" y="5638807"/>
            <a:ext cx="2697000" cy="369300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orbel"/>
                <a:ea typeface="Corbel"/>
                <a:cs typeface="Corbel"/>
                <a:sym typeface="Corbel"/>
              </a:rPr>
              <a:t>Package Manager Console</a:t>
            </a:r>
            <a:endParaRPr sz="1800">
              <a:solidFill>
                <a:srgbClr val="FFC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3092600" y="6008100"/>
            <a:ext cx="26970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Add-Migration Initial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Update-Database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BDFE"/>
              </a:buClr>
              <a:buSzPts val="3600"/>
              <a:buFont typeface="Corbel"/>
              <a:buNone/>
            </a:pPr>
            <a:r>
              <a:rPr lang="en-US">
                <a:solidFill>
                  <a:srgbClr val="88BDFE"/>
                </a:solidFill>
              </a:rPr>
              <a:t>Work in Progress and </a:t>
            </a:r>
            <a:r>
              <a:rPr b="0" i="0" lang="en-US" sz="3600" u="none" cap="none" strike="noStrike">
                <a:solidFill>
                  <a:srgbClr val="88BDFE"/>
                </a:solidFill>
                <a:latin typeface="Corbel"/>
                <a:ea typeface="Corbel"/>
                <a:cs typeface="Corbel"/>
                <a:sym typeface="Corbel"/>
              </a:rPr>
              <a:t>Next Focus Items</a:t>
            </a:r>
            <a:endParaRPr b="0" i="0" sz="3600" u="none" cap="none" strike="noStrike">
              <a:solidFill>
                <a:srgbClr val="88BDFE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1522425" y="1752600"/>
            <a:ext cx="9134400" cy="46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7" lvl="0" marL="2238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1C232"/>
                </a:solidFill>
              </a:rPr>
              <a:t>Create, Read, Update, and  Delete (CRUD) operation on volunteering form</a:t>
            </a:r>
            <a:endParaRPr b="1" i="0" sz="2400" u="none" cap="none" strike="noStrike">
              <a:solidFill>
                <a:srgbClr val="F1C232"/>
              </a:solidFill>
            </a:endParaRPr>
          </a:p>
          <a:p>
            <a:pPr indent="-223837" lvl="0" marL="223837" rtl="0" algn="l">
              <a:spcBef>
                <a:spcPts val="1800"/>
              </a:spcBef>
              <a:spcAft>
                <a:spcPts val="0"/>
              </a:spcAft>
              <a:buClr>
                <a:srgbClr val="F1C232"/>
              </a:buClr>
              <a:buSzPts val="2400"/>
              <a:buFont typeface="Arial"/>
              <a:buChar char="•"/>
            </a:pPr>
            <a:r>
              <a:rPr b="1" lang="en-US">
                <a:solidFill>
                  <a:srgbClr val="F1C232"/>
                </a:solidFill>
              </a:rPr>
              <a:t>Approval of the workflow process e.g. Accept or Reject form</a:t>
            </a:r>
            <a:endParaRPr b="1">
              <a:solidFill>
                <a:srgbClr val="F1C232"/>
              </a:solidFill>
            </a:endParaRPr>
          </a:p>
          <a:p>
            <a:pPr indent="-223838" lvl="0" marL="223838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</a:rPr>
              <a:t>Filtering </a:t>
            </a:r>
            <a:r>
              <a:rPr b="1" lang="en-US">
                <a:solidFill>
                  <a:srgbClr val="FF0000"/>
                </a:solidFill>
              </a:rPr>
              <a:t>data </a:t>
            </a:r>
            <a:r>
              <a:rPr b="1" i="0" lang="en-US" sz="2400" u="none" cap="none" strike="noStrike">
                <a:solidFill>
                  <a:srgbClr val="FF0000"/>
                </a:solidFill>
              </a:rPr>
              <a:t>on the form e.g. filter by organization</a:t>
            </a:r>
            <a:endParaRPr b="1">
              <a:solidFill>
                <a:srgbClr val="FF0000"/>
              </a:solidFill>
            </a:endParaRPr>
          </a:p>
          <a:p>
            <a:pPr indent="-223838" lvl="0" marL="223838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</a:rPr>
              <a:t>Searching information on the form e.g. search by con</a:t>
            </a:r>
            <a:r>
              <a:rPr b="1" lang="en-US">
                <a:solidFill>
                  <a:srgbClr val="FF0000"/>
                </a:solidFill>
              </a:rPr>
              <a:t>tact person</a:t>
            </a:r>
            <a:endParaRPr b="1">
              <a:solidFill>
                <a:srgbClr val="FF0000"/>
              </a:solidFill>
            </a:endParaRPr>
          </a:p>
          <a:p>
            <a:pPr indent="-223837" lvl="0" marL="22383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</a:rPr>
              <a:t>Implementing role base security e.g. admin can access everything</a:t>
            </a:r>
            <a:endParaRPr b="1">
              <a:solidFill>
                <a:srgbClr val="FF0000"/>
              </a:solidFill>
            </a:endParaRPr>
          </a:p>
          <a:p>
            <a:pPr indent="-223837" lvl="0" marL="22383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</a:rPr>
              <a:t>Creat</a:t>
            </a:r>
            <a:r>
              <a:rPr b="1" lang="en-US">
                <a:solidFill>
                  <a:srgbClr val="FF0000"/>
                </a:solidFill>
              </a:rPr>
              <a:t>ing</a:t>
            </a:r>
            <a:r>
              <a:rPr b="1" i="0" lang="en-US" sz="2400" u="none" cap="none" strike="noStrike">
                <a:solidFill>
                  <a:srgbClr val="FF0000"/>
                </a:solidFill>
              </a:rPr>
              <a:t> reports and graphs</a:t>
            </a:r>
            <a:endParaRPr b="1" i="0" sz="2400" u="none" cap="none" strike="noStrike">
              <a:solidFill>
                <a:srgbClr val="FF0000"/>
              </a:solidFill>
            </a:endParaRPr>
          </a:p>
          <a:p>
            <a:pPr indent="-223837" lvl="0" marL="223837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lang="en-US">
                <a:solidFill>
                  <a:srgbClr val="FF0000"/>
                </a:solidFill>
              </a:rPr>
              <a:t>Finalize the Web Application with graphics and stylesheets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Digital Blue Tunnel">
      <a:dk1>
        <a:srgbClr val="000000"/>
      </a:dk1>
      <a:lt1>
        <a:srgbClr val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gital Blue Tunnel 16x9">
  <a:themeElements>
    <a:clrScheme name="Digital Blue Tunnel">
      <a:dk1>
        <a:srgbClr val="000000"/>
      </a:dk1>
      <a:lt1>
        <a:srgbClr val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