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21" r:id="rId3"/>
    <p:sldId id="323" r:id="rId4"/>
    <p:sldId id="324" r:id="rId5"/>
    <p:sldId id="326" r:id="rId6"/>
    <p:sldId id="327" r:id="rId7"/>
    <p:sldId id="328" r:id="rId8"/>
    <p:sldId id="329" r:id="rId9"/>
    <p:sldId id="330" r:id="rId10"/>
    <p:sldId id="332" r:id="rId11"/>
    <p:sldId id="333" r:id="rId12"/>
    <p:sldId id="331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3140" autoAdjust="0"/>
  </p:normalViewPr>
  <p:slideViewPr>
    <p:cSldViewPr showGuides="1">
      <p:cViewPr varScale="1">
        <p:scale>
          <a:sx n="105" d="100"/>
          <a:sy n="105" d="100"/>
        </p:scale>
        <p:origin x="224" y="19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10/16/18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10/16/18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 Query which is equivalent to Database query e.g. ‘SELECT * FROM </a:t>
            </a:r>
            <a:r>
              <a:rPr lang="en-US" dirty="0" err="1"/>
              <a:t>ServiceForm</a:t>
            </a:r>
            <a:r>
              <a:rPr lang="en-US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7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Nuget</a:t>
            </a:r>
            <a:r>
              <a:rPr lang="en-US" dirty="0"/>
              <a:t> Package or NPM to install </a:t>
            </a:r>
            <a:r>
              <a:rPr lang="en-US" dirty="0" err="1"/>
              <a:t>Chart.js</a:t>
            </a:r>
            <a:r>
              <a:rPr lang="en-US" dirty="0"/>
              <a:t> which installs </a:t>
            </a:r>
            <a:r>
              <a:rPr lang="en-US" dirty="0" err="1"/>
              <a:t>Chart.js</a:t>
            </a:r>
            <a:r>
              <a:rPr lang="en-US" dirty="0"/>
              <a:t> and add the package reference in </a:t>
            </a:r>
            <a:r>
              <a:rPr lang="en-US"/>
              <a:t>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10/16/18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990600"/>
            <a:ext cx="8229600" cy="2895600"/>
          </a:xfrm>
        </p:spPr>
        <p:txBody>
          <a:bodyPr/>
          <a:lstStyle/>
          <a:p>
            <a:r>
              <a:rPr lang="en" dirty="0"/>
              <a:t>Y.E.S. Volunteering Web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by Rayan Wali</a:t>
            </a:r>
          </a:p>
          <a:p>
            <a:pPr lvl="0"/>
            <a:r>
              <a:rPr lang="en-US" dirty="0"/>
              <a:t>Period 3</a:t>
            </a:r>
          </a:p>
          <a:p>
            <a:pPr lvl="0"/>
            <a:r>
              <a:rPr lang="en-US" dirty="0"/>
              <a:t>Ms. Lorena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75" y="28585"/>
            <a:ext cx="9144001" cy="714385"/>
          </a:xfrm>
        </p:spPr>
        <p:txBody>
          <a:bodyPr/>
          <a:lstStyle/>
          <a:p>
            <a:r>
              <a:rPr lang="en-US" dirty="0"/>
              <a:t>Edit Service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75" y="914399"/>
            <a:ext cx="8677237" cy="4114801"/>
          </a:xfrm>
        </p:spPr>
        <p:txBody>
          <a:bodyPr/>
          <a:lstStyle/>
          <a:p>
            <a:r>
              <a:rPr lang="en-US" dirty="0"/>
              <a:t>Click on ‘Edit’ for selected </a:t>
            </a:r>
            <a:r>
              <a:rPr lang="en-US" dirty="0" err="1"/>
              <a:t>ServiceForm</a:t>
            </a:r>
            <a:r>
              <a:rPr lang="en-US" dirty="0"/>
              <a:t> from </a:t>
            </a:r>
            <a:r>
              <a:rPr lang="en-US" dirty="0" err="1"/>
              <a:t>Index.cshtml</a:t>
            </a:r>
            <a:r>
              <a:rPr lang="en-US" dirty="0"/>
              <a:t> route to </a:t>
            </a:r>
            <a:r>
              <a:rPr lang="en-US" dirty="0" err="1"/>
              <a:t>Edit.cshtml</a:t>
            </a:r>
            <a:r>
              <a:rPr lang="en-US" dirty="0"/>
              <a:t>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Opens Edit page </a:t>
            </a:r>
            <a:r>
              <a:rPr lang="en-US" dirty="0"/>
              <a:t>with selected ServiceForm ID passed as a parameter.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6776" y="2905382"/>
            <a:ext cx="1269899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Edit.cshtml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4114800"/>
            <a:ext cx="478536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7322" y="1386762"/>
            <a:ext cx="1409360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Index.cshtml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0243" y="3663325"/>
            <a:ext cx="3824252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Passing Selected ID (2) to Details page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775" y="4611876"/>
            <a:ext cx="5787162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Using Label and Input HTML tag allowing Edit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779166"/>
            <a:ext cx="9067800" cy="1013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969" y="3233229"/>
            <a:ext cx="2986049" cy="3603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09" y="5182550"/>
            <a:ext cx="58197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75" y="28585"/>
            <a:ext cx="9144001" cy="714385"/>
          </a:xfrm>
        </p:spPr>
        <p:txBody>
          <a:bodyPr/>
          <a:lstStyle/>
          <a:p>
            <a:r>
              <a:rPr lang="en-US" dirty="0"/>
              <a:t>Graph – Volunteering Hours by Organization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4902" y="6057781"/>
            <a:ext cx="3948966" cy="80021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chartQuery</a:t>
            </a:r>
            <a:r>
              <a:rPr lang="en-US" sz="1400" dirty="0"/>
              <a:t> =</a:t>
            </a:r>
          </a:p>
          <a:p>
            <a:r>
              <a:rPr lang="en-US" sz="1400" dirty="0"/>
              <a:t>                          from p in </a:t>
            </a:r>
            <a:r>
              <a:rPr lang="en-US" sz="1400" dirty="0" err="1"/>
              <a:t>Context.ServiceForm</a:t>
            </a:r>
            <a:endParaRPr lang="en-US" sz="1400" dirty="0"/>
          </a:p>
          <a:p>
            <a:r>
              <a:rPr lang="en-US" sz="1400" dirty="0"/>
              <a:t>                          group p by </a:t>
            </a:r>
            <a:r>
              <a:rPr lang="en-US" sz="1400" dirty="0" err="1"/>
              <a:t>p.OrganizationName</a:t>
            </a:r>
            <a:r>
              <a:rPr lang="en-US" sz="1400" dirty="0"/>
              <a:t> into 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8" y="1752600"/>
            <a:ext cx="5277556" cy="2590625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12775" y="914399"/>
            <a:ext cx="4029037" cy="4114801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ChartJs</a:t>
            </a:r>
            <a:r>
              <a:rPr lang="en-US" dirty="0"/>
              <a:t> open source library for graphs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" y="5064512"/>
            <a:ext cx="4038600" cy="142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85" y="1112302"/>
            <a:ext cx="5769440" cy="42978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09012" y="742970"/>
            <a:ext cx="2403800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Properties of  Bar Chart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812" y="4659868"/>
            <a:ext cx="1959767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ChartJs</a:t>
            </a:r>
            <a:r>
              <a:rPr lang="en-US" dirty="0">
                <a:solidFill>
                  <a:srgbClr val="FFC000"/>
                </a:solidFill>
              </a:rPr>
              <a:t> - Bar Chart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44902" y="5677399"/>
            <a:ext cx="3151376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Query – Group By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051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Next Focus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reports/graphs</a:t>
            </a:r>
          </a:p>
          <a:p>
            <a:r>
              <a:rPr lang="en-US" dirty="0"/>
              <a:t>Filtering on form</a:t>
            </a:r>
          </a:p>
          <a:p>
            <a:r>
              <a:rPr lang="en-US" dirty="0"/>
              <a:t>Search on form</a:t>
            </a:r>
          </a:p>
          <a:p>
            <a:r>
              <a:rPr lang="en-US" dirty="0"/>
              <a:t>Implement role base security</a:t>
            </a:r>
          </a:p>
          <a:p>
            <a:r>
              <a:rPr lang="en-US" dirty="0"/>
              <a:t>Approval workflow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High-Level Design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8212" y="2133600"/>
            <a:ext cx="1371600" cy="35433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1960" y="2133600"/>
            <a:ext cx="4577052" cy="35433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ASP.NET Core Web App</a:t>
            </a:r>
          </a:p>
          <a:p>
            <a:pPr algn="ctr"/>
            <a:r>
              <a:rPr lang="en-US" dirty="0"/>
              <a:t>(Web Listener Host/IIS Server)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8913812" y="2133600"/>
            <a:ext cx="1600200" cy="35433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Database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9154679" y="3299114"/>
            <a:ext cx="1143000" cy="748146"/>
          </a:xfrm>
          <a:prstGeom prst="flowChartMagneticDisk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96586" y="2980460"/>
            <a:ext cx="12954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 Framework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61053" y="2980460"/>
            <a:ext cx="12573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Service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23112" y="2980460"/>
            <a:ext cx="12573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ASP.NET Core Identity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1053" y="3590060"/>
            <a:ext cx="12573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Razor Pages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15636" y="3590060"/>
            <a:ext cx="12573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23112" y="3590060"/>
            <a:ext cx="12573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61053" y="4274129"/>
            <a:ext cx="12573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12316" y="4274129"/>
            <a:ext cx="12573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Layouts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23112" y="4274129"/>
            <a:ext cx="12573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Startup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61053" y="4883729"/>
            <a:ext cx="1257300" cy="4572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209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Sequence of Activities -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core application development components including Visual Studio 2017, SQL Server Express, and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Created a Razor Web application using C#: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08" y="3210790"/>
            <a:ext cx="5526723" cy="21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1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Sequence of Activities -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600201"/>
            <a:ext cx="7162799" cy="4419600"/>
          </a:xfrm>
        </p:spPr>
        <p:txBody>
          <a:bodyPr/>
          <a:lstStyle/>
          <a:p>
            <a:r>
              <a:rPr lang="en-US" dirty="0"/>
              <a:t>Updated Menu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Extended Identity Provider and Register page to capture additional student information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4191000"/>
            <a:ext cx="63246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1" y="3138959"/>
            <a:ext cx="2362201" cy="362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89" y="1183023"/>
            <a:ext cx="5305423" cy="1569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212" y="2319379"/>
            <a:ext cx="8582025" cy="3333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864774" y="813691"/>
            <a:ext cx="2411238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Shared\_Layout.cshtml</a:t>
            </a:r>
          </a:p>
        </p:txBody>
      </p:sp>
    </p:spTree>
    <p:extLst>
      <p:ext uri="{BB962C8B-B14F-4D97-AF65-F5344CB8AC3E}">
        <p14:creationId xmlns:p14="http://schemas.microsoft.com/office/powerpoint/2010/main" val="13226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381000"/>
            <a:ext cx="9144001" cy="1371600"/>
          </a:xfrm>
        </p:spPr>
        <p:txBody>
          <a:bodyPr anchor="t"/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Sequence of Activities -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524000"/>
            <a:ext cx="6934199" cy="4114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Created model class for volunteering application form.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Created database from volunteering application form class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43" y="1981200"/>
            <a:ext cx="2902336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0" y="3886200"/>
            <a:ext cx="2971800" cy="2841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12" y="5834064"/>
            <a:ext cx="2705100" cy="5238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780212" y="5921412"/>
            <a:ext cx="990600" cy="326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4611" y="5464732"/>
            <a:ext cx="2697149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Package Manager Console</a:t>
            </a:r>
          </a:p>
        </p:txBody>
      </p:sp>
    </p:spTree>
    <p:extLst>
      <p:ext uri="{BB962C8B-B14F-4D97-AF65-F5344CB8AC3E}">
        <p14:creationId xmlns:p14="http://schemas.microsoft.com/office/powerpoint/2010/main" val="1879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81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Create, Read, Update, and  Delete (CRUD) Operations on Volunteering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530527"/>
            <a:ext cx="9134391" cy="4114801"/>
          </a:xfrm>
        </p:spPr>
        <p:txBody>
          <a:bodyPr/>
          <a:lstStyle/>
          <a:p>
            <a:r>
              <a:rPr lang="en-US" dirty="0"/>
              <a:t>CRUD operations is implemented using </a:t>
            </a:r>
            <a:r>
              <a:rPr lang="en-US" dirty="0" err="1"/>
              <a:t>ServiceForm</a:t>
            </a:r>
            <a:r>
              <a:rPr lang="en-US" dirty="0"/>
              <a:t> Model class and Entity Framework Database Context that performs database operations.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05" y="4803738"/>
            <a:ext cx="2638425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33" y="3141464"/>
            <a:ext cx="3592280" cy="3583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1533" y="2743200"/>
            <a:ext cx="2565702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ServiceForm</a:t>
            </a:r>
            <a:r>
              <a:rPr lang="en-US" dirty="0">
                <a:solidFill>
                  <a:srgbClr val="FFC000"/>
                </a:solidFill>
              </a:rPr>
              <a:t> Model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3812" y="4382018"/>
            <a:ext cx="139012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CRUD Pages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681" y="3132912"/>
            <a:ext cx="5400675" cy="390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4812" y="2743200"/>
            <a:ext cx="4895636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Entity Framework </a:t>
            </a:r>
            <a:r>
              <a:rPr lang="en-US" dirty="0" err="1">
                <a:solidFill>
                  <a:srgbClr val="FFC000"/>
                </a:solidFill>
              </a:rPr>
              <a:t>ServiceForm</a:t>
            </a:r>
            <a:r>
              <a:rPr lang="en-US" dirty="0">
                <a:solidFill>
                  <a:srgbClr val="FFC000"/>
                </a:solidFill>
              </a:rPr>
              <a:t> Database Context</a:t>
            </a:r>
          </a:p>
        </p:txBody>
      </p:sp>
    </p:spTree>
    <p:extLst>
      <p:ext uri="{BB962C8B-B14F-4D97-AF65-F5344CB8AC3E}">
        <p14:creationId xmlns:p14="http://schemas.microsoft.com/office/powerpoint/2010/main" val="18715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75" y="28585"/>
            <a:ext cx="9144001" cy="714385"/>
          </a:xfrm>
        </p:spPr>
        <p:txBody>
          <a:bodyPr/>
          <a:lstStyle/>
          <a:p>
            <a:r>
              <a:rPr lang="en-US" dirty="0"/>
              <a:t>Read Service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75" y="914399"/>
            <a:ext cx="8677237" cy="4114801"/>
          </a:xfrm>
        </p:spPr>
        <p:txBody>
          <a:bodyPr/>
          <a:lstStyle/>
          <a:p>
            <a:r>
              <a:rPr lang="en-US" dirty="0"/>
              <a:t>Using database context of Entity Framework, runs database query to get all the service forms data. </a:t>
            </a:r>
          </a:p>
          <a:p>
            <a:endParaRPr lang="en-US" dirty="0"/>
          </a:p>
          <a:p>
            <a:r>
              <a:rPr lang="en-US" dirty="0"/>
              <a:t>Creates HTML Table Header and loops through each  </a:t>
            </a:r>
            <a:r>
              <a:rPr lang="en-US" dirty="0" err="1"/>
              <a:t>ServiceForm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41" y="1637382"/>
            <a:ext cx="37338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4" y="4959980"/>
            <a:ext cx="4267200" cy="1843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012" y="4963885"/>
            <a:ext cx="4343400" cy="18397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0603" y="4526822"/>
            <a:ext cx="7990777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Index.cshtml</a:t>
            </a:r>
            <a:r>
              <a:rPr lang="en-US" dirty="0">
                <a:solidFill>
                  <a:srgbClr val="FFC000"/>
                </a:solidFill>
              </a:rPr>
              <a:t> (For each collection item  of </a:t>
            </a:r>
            <a:r>
              <a:rPr lang="en-US" dirty="0" err="1">
                <a:solidFill>
                  <a:srgbClr val="FFC000"/>
                </a:solidFill>
              </a:rPr>
              <a:t>ServiceForm</a:t>
            </a:r>
            <a:r>
              <a:rPr lang="en-US" dirty="0">
                <a:solidFill>
                  <a:srgbClr val="FFC000"/>
                </a:solidFill>
              </a:rPr>
              <a:t> renders output on the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2096" y="1233787"/>
            <a:ext cx="3014287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Index.cshtml.cs</a:t>
            </a:r>
            <a:r>
              <a:rPr lang="en-US" dirty="0">
                <a:solidFill>
                  <a:srgbClr val="FFC000"/>
                </a:solidFill>
              </a:rPr>
              <a:t> (code behind)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5" y="2815516"/>
            <a:ext cx="8629821" cy="16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75" y="28585"/>
            <a:ext cx="9144001" cy="714385"/>
          </a:xfrm>
        </p:spPr>
        <p:txBody>
          <a:bodyPr/>
          <a:lstStyle/>
          <a:p>
            <a:r>
              <a:rPr lang="en-US" dirty="0"/>
              <a:t>Detail Service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75" y="914399"/>
            <a:ext cx="8677237" cy="4114801"/>
          </a:xfrm>
        </p:spPr>
        <p:txBody>
          <a:bodyPr/>
          <a:lstStyle/>
          <a:p>
            <a:r>
              <a:rPr lang="en-US" dirty="0"/>
              <a:t>Click on ‘Details’ for selected </a:t>
            </a:r>
            <a:r>
              <a:rPr lang="en-US" dirty="0" err="1"/>
              <a:t>ServiceForm</a:t>
            </a:r>
            <a:r>
              <a:rPr lang="en-US" dirty="0"/>
              <a:t> from </a:t>
            </a:r>
            <a:r>
              <a:rPr lang="en-US" dirty="0" err="1"/>
              <a:t>Index.cshtml</a:t>
            </a:r>
            <a:r>
              <a:rPr lang="en-US" dirty="0"/>
              <a:t> which routes to </a:t>
            </a:r>
            <a:r>
              <a:rPr lang="en-US" dirty="0" err="1"/>
              <a:t>Detail.cshtml</a:t>
            </a:r>
            <a:r>
              <a:rPr lang="en-US" dirty="0"/>
              <a:t>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Opens Detail page with selected </a:t>
            </a:r>
            <a:r>
              <a:rPr lang="en-US" dirty="0" err="1"/>
              <a:t>ServiceForm</a:t>
            </a:r>
            <a:r>
              <a:rPr lang="en-US" dirty="0"/>
              <a:t> ID passed as a parameter.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6776" y="2953527"/>
            <a:ext cx="155042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Details.cshtml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3322859"/>
            <a:ext cx="4495800" cy="34126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43" y="2029602"/>
            <a:ext cx="7467600" cy="92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412" y="4114800"/>
            <a:ext cx="478536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7322" y="1386762"/>
            <a:ext cx="1409360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Index.cshtml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0243" y="3663325"/>
            <a:ext cx="3824252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Passing Selected ID (2) to Details page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75" y="4967971"/>
            <a:ext cx="6391275" cy="1828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775" y="4611876"/>
            <a:ext cx="5629041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Set Database Context with ID passed and filter the record</a:t>
            </a:r>
          </a:p>
        </p:txBody>
      </p:sp>
    </p:spTree>
    <p:extLst>
      <p:ext uri="{BB962C8B-B14F-4D97-AF65-F5344CB8AC3E}">
        <p14:creationId xmlns:p14="http://schemas.microsoft.com/office/powerpoint/2010/main" val="36850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75" y="28585"/>
            <a:ext cx="9144001" cy="714385"/>
          </a:xfrm>
        </p:spPr>
        <p:txBody>
          <a:bodyPr/>
          <a:lstStyle/>
          <a:p>
            <a:r>
              <a:rPr lang="en-US" dirty="0"/>
              <a:t>Edit Service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75" y="914399"/>
            <a:ext cx="8677237" cy="4114801"/>
          </a:xfrm>
        </p:spPr>
        <p:txBody>
          <a:bodyPr/>
          <a:lstStyle/>
          <a:p>
            <a:r>
              <a:rPr lang="en-US" dirty="0"/>
              <a:t>Click on ‘Edit’ for selected </a:t>
            </a:r>
            <a:r>
              <a:rPr lang="en-US" dirty="0" err="1"/>
              <a:t>ServiceForm</a:t>
            </a:r>
            <a:r>
              <a:rPr lang="en-US" dirty="0"/>
              <a:t> from </a:t>
            </a:r>
            <a:r>
              <a:rPr lang="en-US" dirty="0" err="1"/>
              <a:t>Index.cshtml</a:t>
            </a:r>
            <a:r>
              <a:rPr lang="en-US" dirty="0"/>
              <a:t> route to </a:t>
            </a:r>
            <a:r>
              <a:rPr lang="en-US" dirty="0" err="1"/>
              <a:t>Edit.cshtml</a:t>
            </a:r>
            <a:r>
              <a:rPr lang="en-US" dirty="0"/>
              <a:t>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Opens Detail page with selected </a:t>
            </a:r>
            <a:r>
              <a:rPr lang="en-US" dirty="0" err="1"/>
              <a:t>ServiceForm</a:t>
            </a:r>
            <a:r>
              <a:rPr lang="en-US" dirty="0"/>
              <a:t> ID passed as a parameter.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6776" y="2905382"/>
            <a:ext cx="1269899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Edit.cshtml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4114800"/>
            <a:ext cx="478536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7322" y="1386762"/>
            <a:ext cx="1409360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Index.cshtml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0243" y="3663325"/>
            <a:ext cx="3824252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Passing Selected ID (2) to Details page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775" y="4611876"/>
            <a:ext cx="5787162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Using Label and Input HTML tag allowing Edit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779166"/>
            <a:ext cx="9067800" cy="1013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969" y="3233229"/>
            <a:ext cx="2986049" cy="3603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09" y="5182550"/>
            <a:ext cx="58197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5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867</TotalTime>
  <Words>523</Words>
  <Application>Microsoft Office PowerPoint</Application>
  <PresentationFormat>Custom</PresentationFormat>
  <Paragraphs>96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Digital Blue Tunnel 16x9</vt:lpstr>
      <vt:lpstr>Y.E.S. Volunteering Web App</vt:lpstr>
      <vt:lpstr>High-Level Design </vt:lpstr>
      <vt:lpstr>Sequence of Activities - Completed</vt:lpstr>
      <vt:lpstr>Sequence of Activities - Completed</vt:lpstr>
      <vt:lpstr>Sequence of Activities - Completed</vt:lpstr>
      <vt:lpstr>Create, Read, Update, and  Delete (CRUD) Operations on Volunteering Form</vt:lpstr>
      <vt:lpstr>Read Service Form Data</vt:lpstr>
      <vt:lpstr>Detail Service Form Data</vt:lpstr>
      <vt:lpstr>Edit Service Form Data</vt:lpstr>
      <vt:lpstr>Edit Service Form Data</vt:lpstr>
      <vt:lpstr>Graph – Volunteering Hours by Organization</vt:lpstr>
      <vt:lpstr>Next Focus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Ray</dc:creator>
  <cp:lastModifiedBy>(Student) Rayan.W1</cp:lastModifiedBy>
  <cp:revision>48</cp:revision>
  <dcterms:created xsi:type="dcterms:W3CDTF">2018-09-18T00:20:22Z</dcterms:created>
  <dcterms:modified xsi:type="dcterms:W3CDTF">2018-10-16T12:26:14Z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