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4F73F-017F-4EC6-AD4A-948ECF0B6F8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D383C-FC38-459D-B52B-DF4F81E6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5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D383C-FC38-459D-B52B-DF4F81E604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25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305D-5D4A-9BA8-28E1-9A9532E20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3B93D-FF55-1AD1-71BB-A4256ACA1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1DA5B-01B8-A739-D4ED-20809C82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04DD-A7FA-478A-B3D4-3FBFD59CACA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7F0A7-BB8B-9B10-EB4E-25D71D0C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7F046-CB18-9251-6D54-E0E7AD0E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B5A1-FD69-4700-A76A-ED00160B6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1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7B1F-4F6C-FB07-C8D9-99096303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6F50A-8D85-DFE1-21AA-D75400CE3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9F49-A9BD-E7C7-2D0B-726BEA65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04DD-A7FA-478A-B3D4-3FBFD59CACA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CAF63-1FB4-A008-8320-47CBFECEB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EEF0D-161A-AB1C-5087-455177DD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B5A1-FD69-4700-A76A-ED00160B6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7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8799BB-BE0B-8499-772E-4264148E9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688EC-E0B3-220B-3675-C5757B978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60295-5866-5115-3742-8A0C4232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04DD-A7FA-478A-B3D4-3FBFD59CACA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BFCB9-C404-B25F-71E6-AEF05D53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50AD3-D1C9-F3D3-67EB-6C2B6189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B5A1-FD69-4700-A76A-ED00160B6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8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9554-7E03-ACF8-9616-72AD8632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3F32A-7CF5-28C2-1D5D-69F47DBCF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2A334-6200-9652-1904-801BC24D1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04DD-A7FA-478A-B3D4-3FBFD59CACA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04CB7-8FAF-C6B3-3E5E-2EBCF064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0A406-3BA1-75FB-C67A-96AA0298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B5A1-FD69-4700-A76A-ED00160B6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3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259C-BAA4-966D-8403-51927D342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20D8D-D98D-40B8-5ABE-2EF0BBBDD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B66D6-7503-B6E4-75E0-413C11CE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04DD-A7FA-478A-B3D4-3FBFD59CACA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6E208-98C5-4C69-F75B-F032F72EC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C1004-A32E-ECFE-0028-D80E0B7B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B5A1-FD69-4700-A76A-ED00160B6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5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F66B-0108-9AA6-7E76-B3AFFB61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9E4C6-51D7-9BBF-EE86-A4F3EAA9B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B4D3F-801C-EAE4-E433-B37DD685A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EB618-86C8-B968-E9E0-8EFA4F70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04DD-A7FA-478A-B3D4-3FBFD59CACA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601FF-AB75-A24A-6CB9-C4FE582F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F1EE8-2F1F-FD5F-4502-00B0050A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B5A1-FD69-4700-A76A-ED00160B6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9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3F29-E14A-9CB3-8502-DA414577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28B57-8788-5017-900D-2A3A2DC0C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77B3E-CB3B-EDEB-FEC8-A4F0EBD66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E024C-827D-0245-529F-1BAC9EE5A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91BB10-A8FC-5ED5-5444-43444B59E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8BEED-F304-AB9F-9CEA-3A08C5E0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04DD-A7FA-478A-B3D4-3FBFD59CACA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D29DA-8F8B-6C17-ED4E-89D8937E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14AB0-E3B9-9048-D456-53AED648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B5A1-FD69-4700-A76A-ED00160B6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3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67DA-D5E0-2B21-0F61-F762AEDB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CFA770-670B-FD18-2EC3-0A1CD8A7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04DD-A7FA-478A-B3D4-3FBFD59CACA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C3703-F969-625E-ED04-F6584289C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CE9DE-A135-3CB5-7A27-B72767C7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B5A1-FD69-4700-A76A-ED00160B6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1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54AA93-021E-46CD-43C6-19040D67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04DD-A7FA-478A-B3D4-3FBFD59CACA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5F81C8-E3F8-2FEC-6B77-A149D777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1751B-A367-0A75-0E06-F579E5817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B5A1-FD69-4700-A76A-ED00160B6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9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5554A-2F80-FA68-9F00-B5925E44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B9712-CC40-7255-C809-E8DADA83A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09A87-B5F5-CDB1-C425-7FD6823FC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2EBA6-3295-B133-C8E0-6C44E194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04DD-A7FA-478A-B3D4-3FBFD59CACA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693C0-4BDC-3E5F-1EF1-686C853C3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FE8E7-20E7-AC28-CF9E-9B2AD178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B5A1-FD69-4700-A76A-ED00160B6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9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4D4A-46C7-A493-82A8-CA946CF0B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7F1B6-B316-80E5-FF41-BAB2674DE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BEFD7-0734-B6AD-585B-E7736ECAF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5312A-E7CA-6FBE-8F27-30466AEB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04DD-A7FA-478A-B3D4-3FBFD59CACA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37AFB-8136-FE47-762F-6CC9E717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1EEC3-7598-1273-C6AD-50F4AA21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B5A1-FD69-4700-A76A-ED00160B6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7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FAF22-ECCA-FE05-AC62-29F3A9EE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D490E-E3A0-1213-3610-54BF4814B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83C3A-EDB0-8F58-B9EC-51060AA23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EE04DD-A7FA-478A-B3D4-3FBFD59CACA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37DC1-03D4-6455-BC4B-C011FB690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AFB4C-64AA-209D-765A-261986010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E0B5A1-FD69-4700-A76A-ED00160B6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4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35A262-E42F-98B4-D096-1DC881AE1C42}"/>
              </a:ext>
            </a:extLst>
          </p:cNvPr>
          <p:cNvSpPr/>
          <p:nvPr/>
        </p:nvSpPr>
        <p:spPr>
          <a:xfrm>
            <a:off x="870512" y="3611418"/>
            <a:ext cx="2001656" cy="108592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Somatic variant data</a:t>
            </a:r>
          </a:p>
        </p:txBody>
      </p:sp>
      <p:pic>
        <p:nvPicPr>
          <p:cNvPr id="10" name="Graphic 9" descr="DNA with solid fill">
            <a:extLst>
              <a:ext uri="{FF2B5EF4-FFF2-40B4-BE49-F238E27FC236}">
                <a16:creationId xmlns:a16="http://schemas.microsoft.com/office/drawing/2014/main" id="{413F7F11-A9B8-D96B-3D6F-740022553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8796" y="2289684"/>
            <a:ext cx="813141" cy="8131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CD100E-5596-577F-DD0B-C7895D48EBB2}"/>
              </a:ext>
            </a:extLst>
          </p:cNvPr>
          <p:cNvSpPr txBox="1"/>
          <p:nvPr/>
        </p:nvSpPr>
        <p:spPr>
          <a:xfrm>
            <a:off x="1174732" y="1657655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WGS/WES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MAF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10003B-746B-0BD1-85DD-760840B63F4E}"/>
              </a:ext>
            </a:extLst>
          </p:cNvPr>
          <p:cNvCxnSpPr>
            <a:cxnSpLocks/>
          </p:cNvCxnSpPr>
          <p:nvPr/>
        </p:nvCxnSpPr>
        <p:spPr>
          <a:xfrm>
            <a:off x="1565366" y="3172720"/>
            <a:ext cx="0" cy="398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2BE1488-9EB7-6E5A-D932-0089697DE727}"/>
              </a:ext>
            </a:extLst>
          </p:cNvPr>
          <p:cNvSpPr/>
          <p:nvPr/>
        </p:nvSpPr>
        <p:spPr>
          <a:xfrm>
            <a:off x="3969857" y="2155621"/>
            <a:ext cx="2001658" cy="108126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Trinucleotide-context–specific relative rates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CC11990-1DB1-9D48-CE17-89A8EB7C4156}"/>
              </a:ext>
            </a:extLst>
          </p:cNvPr>
          <p:cNvSpPr/>
          <p:nvPr/>
        </p:nvSpPr>
        <p:spPr>
          <a:xfrm>
            <a:off x="3969857" y="3616911"/>
            <a:ext cx="2001657" cy="108126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Gene-by-gene mutation rates</a:t>
            </a:r>
          </a:p>
        </p:txBody>
      </p:sp>
      <p:pic>
        <p:nvPicPr>
          <p:cNvPr id="26" name="Graphic 25" descr="DNA with solid fill">
            <a:extLst>
              <a:ext uri="{FF2B5EF4-FFF2-40B4-BE49-F238E27FC236}">
                <a16:creationId xmlns:a16="http://schemas.microsoft.com/office/drawing/2014/main" id="{6D0085FC-FC38-2E27-ECE4-73686D2E58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87595" y="2289683"/>
            <a:ext cx="813141" cy="813141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7104D5-B0E7-26C8-FABB-F762FBBC67B0}"/>
              </a:ext>
            </a:extLst>
          </p:cNvPr>
          <p:cNvSpPr/>
          <p:nvPr/>
        </p:nvSpPr>
        <p:spPr>
          <a:xfrm>
            <a:off x="6863856" y="2780305"/>
            <a:ext cx="2001656" cy="115727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Inference of variant selections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67BC02F-5DB9-3C52-B28C-2B1D07A62536}"/>
              </a:ext>
            </a:extLst>
          </p:cNvPr>
          <p:cNvSpPr/>
          <p:nvPr/>
        </p:nvSpPr>
        <p:spPr>
          <a:xfrm>
            <a:off x="9913319" y="2833793"/>
            <a:ext cx="2001656" cy="108126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Clinical outcome analysis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C3F281-BD61-222B-0287-0647C567B36B}"/>
              </a:ext>
            </a:extLst>
          </p:cNvPr>
          <p:cNvCxnSpPr>
            <a:cxnSpLocks/>
          </p:cNvCxnSpPr>
          <p:nvPr/>
        </p:nvCxnSpPr>
        <p:spPr>
          <a:xfrm>
            <a:off x="9248927" y="3374424"/>
            <a:ext cx="6455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A798BB8-A2A0-CAF4-0DBB-31CF3280D87D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>
            <a:off x="2872168" y="4154382"/>
            <a:ext cx="1097689" cy="3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A115A6D-C307-98DF-62A0-706F19DF3671}"/>
              </a:ext>
            </a:extLst>
          </p:cNvPr>
          <p:cNvSpPr txBox="1"/>
          <p:nvPr/>
        </p:nvSpPr>
        <p:spPr>
          <a:xfrm>
            <a:off x="4078343" y="1489568"/>
            <a:ext cx="200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Estimate baseline mutation rates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27EB61-71C9-BB27-BC1F-66F7AA97B4FD}"/>
              </a:ext>
            </a:extLst>
          </p:cNvPr>
          <p:cNvCxnSpPr>
            <a:cxnSpLocks/>
          </p:cNvCxnSpPr>
          <p:nvPr/>
        </p:nvCxnSpPr>
        <p:spPr>
          <a:xfrm>
            <a:off x="2094165" y="3166585"/>
            <a:ext cx="0" cy="398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Cross 47">
            <a:extLst>
              <a:ext uri="{FF2B5EF4-FFF2-40B4-BE49-F238E27FC236}">
                <a16:creationId xmlns:a16="http://schemas.microsoft.com/office/drawing/2014/main" id="{E3456D22-0D6E-A4F1-D8E1-50901567561F}"/>
              </a:ext>
            </a:extLst>
          </p:cNvPr>
          <p:cNvSpPr/>
          <p:nvPr/>
        </p:nvSpPr>
        <p:spPr>
          <a:xfrm>
            <a:off x="4862587" y="3299792"/>
            <a:ext cx="216585" cy="216030"/>
          </a:xfrm>
          <a:prstGeom prst="plus">
            <a:avLst>
              <a:gd name="adj" fmla="val 48039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0A8E16-EE02-2CA6-B27A-C1D8E88C5688}"/>
              </a:ext>
            </a:extLst>
          </p:cNvPr>
          <p:cNvCxnSpPr>
            <a:cxnSpLocks/>
            <a:stCxn id="27" idx="2"/>
            <a:endCxn id="51" idx="0"/>
          </p:cNvCxnSpPr>
          <p:nvPr/>
        </p:nvCxnSpPr>
        <p:spPr>
          <a:xfrm>
            <a:off x="7864684" y="3937575"/>
            <a:ext cx="0" cy="456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B71CE52-8A07-216B-99D4-C1692B72C656}"/>
              </a:ext>
            </a:extLst>
          </p:cNvPr>
          <p:cNvSpPr txBox="1"/>
          <p:nvPr/>
        </p:nvSpPr>
        <p:spPr>
          <a:xfrm>
            <a:off x="6416376" y="4394204"/>
            <a:ext cx="2896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asic &amp; epistatic models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1CC40D4-F008-662F-61E5-29848425489B}"/>
              </a:ext>
            </a:extLst>
          </p:cNvPr>
          <p:cNvSpPr txBox="1"/>
          <p:nvPr/>
        </p:nvSpPr>
        <p:spPr>
          <a:xfrm>
            <a:off x="2030661" y="891668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CES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3E5E90-2DF3-F48A-D6EB-2A321B530674}"/>
              </a:ext>
            </a:extLst>
          </p:cNvPr>
          <p:cNvCxnSpPr>
            <a:cxnSpLocks/>
            <a:stCxn id="28" idx="2"/>
            <a:endCxn id="58" idx="0"/>
          </p:cNvCxnSpPr>
          <p:nvPr/>
        </p:nvCxnSpPr>
        <p:spPr>
          <a:xfrm>
            <a:off x="10914147" y="3915055"/>
            <a:ext cx="0" cy="457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C421887-0109-73DD-9617-5BB162E0AD7C}"/>
              </a:ext>
            </a:extLst>
          </p:cNvPr>
          <p:cNvSpPr txBox="1"/>
          <p:nvPr/>
        </p:nvSpPr>
        <p:spPr>
          <a:xfrm>
            <a:off x="9465839" y="4372808"/>
            <a:ext cx="28966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Kaplan-Meier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multivariable Cox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0" name="Graphic 59" descr="Inpatient outline">
            <a:extLst>
              <a:ext uri="{FF2B5EF4-FFF2-40B4-BE49-F238E27FC236}">
                <a16:creationId xmlns:a16="http://schemas.microsoft.com/office/drawing/2014/main" id="{04128DF6-6703-966F-C717-0261EB7C11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56946" y="1657655"/>
            <a:ext cx="914400" cy="914400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4D6A5E9-0D00-5BAA-C036-4B6F7B28E517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0914146" y="2503464"/>
            <a:ext cx="1" cy="330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CD69481-13EE-C252-7C09-A3D183A3370E}"/>
              </a:ext>
            </a:extLst>
          </p:cNvPr>
          <p:cNvSpPr txBox="1"/>
          <p:nvPr/>
        </p:nvSpPr>
        <p:spPr>
          <a:xfrm>
            <a:off x="10194782" y="1334490"/>
            <a:ext cx="14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linical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80D9BDE5-0D6E-9834-F25B-74309550EA3C}"/>
              </a:ext>
            </a:extLst>
          </p:cNvPr>
          <p:cNvCxnSpPr>
            <a:cxnSpLocks/>
            <a:endCxn id="22" idx="1"/>
          </p:cNvCxnSpPr>
          <p:nvPr/>
        </p:nvCxnSpPr>
        <p:spPr>
          <a:xfrm rot="5400000" flipH="1" flipV="1">
            <a:off x="2930944" y="3118629"/>
            <a:ext cx="1461289" cy="6165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C1156418-987F-78D2-2E3E-328D5F910D6A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971514" y="2652198"/>
            <a:ext cx="892342" cy="70674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9EAF07C7-2E4E-9258-5634-5C4D795B4CF8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5971514" y="3337973"/>
            <a:ext cx="446171" cy="81956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1DACF35A-37F3-BADB-0050-024F877DC271}"/>
              </a:ext>
            </a:extLst>
          </p:cNvPr>
          <p:cNvSpPr/>
          <p:nvPr/>
        </p:nvSpPr>
        <p:spPr>
          <a:xfrm>
            <a:off x="546100" y="1371600"/>
            <a:ext cx="8702827" cy="392453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C56594C-8AA6-35E6-ED28-71FCF88A5E3A}"/>
              </a:ext>
            </a:extLst>
          </p:cNvPr>
          <p:cNvSpPr txBox="1"/>
          <p:nvPr/>
        </p:nvSpPr>
        <p:spPr>
          <a:xfrm>
            <a:off x="447849" y="6080158"/>
            <a:ext cx="114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Palatino Linotype" panose="02040502050505030304" pitchFamily="18" charset="0"/>
              </a:rPr>
              <a:t>F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igure 1.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The study workflow incorporated the mutation dataset to filter candidate driver variants, quantify the effect sizes, and then evaluate clinical outcomes given each mutation.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0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47D6FD93-3071-578B-00A8-64FF7ECD75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488201" cy="148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79BC70-8EB1-47FD-2143-437A74F88A33}"/>
              </a:ext>
            </a:extLst>
          </p:cNvPr>
          <p:cNvSpPr txBox="1"/>
          <p:nvPr/>
        </p:nvSpPr>
        <p:spPr>
          <a:xfrm>
            <a:off x="1054100" y="57911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Figure 2. </a:t>
            </a:r>
            <a:endParaRPr lang="en-US" dirty="0"/>
          </a:p>
        </p:txBody>
      </p:sp>
      <p:sp>
        <p:nvSpPr>
          <p:cNvPr id="15" name="AutoShape 16">
            <a:extLst>
              <a:ext uri="{FF2B5EF4-FFF2-40B4-BE49-F238E27FC236}">
                <a16:creationId xmlns:a16="http://schemas.microsoft.com/office/drawing/2014/main" id="{1FD21BB9-7D1F-0BC0-431B-A06A68D7DC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34DDE3DB-8BBB-0DE2-C121-BB20E0A4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00" y="351324"/>
            <a:ext cx="6584581" cy="573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3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E61AF-39EB-FCBE-B49A-4B669A32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graph of cancer effects&#10;&#10;AI-generated content may be incorrect.">
            <a:extLst>
              <a:ext uri="{FF2B5EF4-FFF2-40B4-BE49-F238E27FC236}">
                <a16:creationId xmlns:a16="http://schemas.microsoft.com/office/drawing/2014/main" id="{26A12D50-780B-C650-1D85-C41B36447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54712"/>
            <a:ext cx="6089377" cy="530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graph of cancer effects&#10;&#10;AI-generated content may be incorrect.">
            <a:extLst>
              <a:ext uri="{FF2B5EF4-FFF2-40B4-BE49-F238E27FC236}">
                <a16:creationId xmlns:a16="http://schemas.microsoft.com/office/drawing/2014/main" id="{910610BC-A986-CF94-49C1-3EDED10F7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377" y="628650"/>
            <a:ext cx="6004497" cy="523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5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6519</TotalTime>
  <Words>72</Words>
  <Application>Microsoft Office PowerPoint</Application>
  <PresentationFormat>Widescreen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Palatino Linotype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Wu, Ruiheng</dc:creator>
  <cp:lastModifiedBy>Wu, Ruiheng</cp:lastModifiedBy>
  <cp:revision>5</cp:revision>
  <dcterms:created xsi:type="dcterms:W3CDTF">2025-06-29T05:40:33Z</dcterms:created>
  <dcterms:modified xsi:type="dcterms:W3CDTF">2025-07-07T13:35:05Z</dcterms:modified>
</cp:coreProperties>
</file>