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71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36BD7-8AC9-46FA-8A14-05CD4D8CD44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28141B-F343-41E3-84C0-4B8AF154B2D0}">
      <dgm:prSet/>
      <dgm:spPr/>
      <dgm:t>
        <a:bodyPr/>
        <a:lstStyle/>
        <a:p>
          <a:r>
            <a:rPr lang="en-US" dirty="0"/>
            <a:t>Linear Regression</a:t>
          </a:r>
        </a:p>
      </dgm:t>
    </dgm:pt>
    <dgm:pt modelId="{8B57648E-E8E2-431E-81AF-8B8ED9D36686}" type="parTrans" cxnId="{215FE5FF-E15C-4C07-A369-04DD99AE5EF7}">
      <dgm:prSet/>
      <dgm:spPr/>
      <dgm:t>
        <a:bodyPr/>
        <a:lstStyle/>
        <a:p>
          <a:endParaRPr lang="en-US"/>
        </a:p>
      </dgm:t>
    </dgm:pt>
    <dgm:pt modelId="{A1487E8F-A998-4C84-BB63-579261956B53}" type="sibTrans" cxnId="{215FE5FF-E15C-4C07-A369-04DD99AE5EF7}">
      <dgm:prSet/>
      <dgm:spPr/>
      <dgm:t>
        <a:bodyPr/>
        <a:lstStyle/>
        <a:p>
          <a:endParaRPr lang="en-US"/>
        </a:p>
      </dgm:t>
    </dgm:pt>
    <dgm:pt modelId="{25689AA1-2C60-4CAC-A3D4-4C62F7EE8E00}">
      <dgm:prSet/>
      <dgm:spPr/>
      <dgm:t>
        <a:bodyPr/>
        <a:lstStyle/>
        <a:p>
          <a:r>
            <a:rPr lang="en-US"/>
            <a:t>Ridge</a:t>
          </a:r>
        </a:p>
      </dgm:t>
    </dgm:pt>
    <dgm:pt modelId="{7484AE04-A671-4617-9AD9-86C6A1E5A01E}" type="parTrans" cxnId="{6C57ABA0-7B8A-4220-AF8C-F4D2B4015C64}">
      <dgm:prSet/>
      <dgm:spPr/>
      <dgm:t>
        <a:bodyPr/>
        <a:lstStyle/>
        <a:p>
          <a:endParaRPr lang="en-US"/>
        </a:p>
      </dgm:t>
    </dgm:pt>
    <dgm:pt modelId="{152611AF-A826-46C2-99AC-48E6CEC91340}" type="sibTrans" cxnId="{6C57ABA0-7B8A-4220-AF8C-F4D2B4015C64}">
      <dgm:prSet/>
      <dgm:spPr/>
      <dgm:t>
        <a:bodyPr/>
        <a:lstStyle/>
        <a:p>
          <a:endParaRPr lang="en-US"/>
        </a:p>
      </dgm:t>
    </dgm:pt>
    <dgm:pt modelId="{455FDAE2-F6D6-43E6-BA32-AB94110FEA17}">
      <dgm:prSet/>
      <dgm:spPr/>
      <dgm:t>
        <a:bodyPr/>
        <a:lstStyle/>
        <a:p>
          <a:r>
            <a:rPr lang="en-US"/>
            <a:t>Lasso </a:t>
          </a:r>
        </a:p>
      </dgm:t>
    </dgm:pt>
    <dgm:pt modelId="{8AD62721-A592-4BF6-BD67-3104108372C6}" type="parTrans" cxnId="{118BEBCA-C6DC-4328-AF7F-0C6CDE07DE5B}">
      <dgm:prSet/>
      <dgm:spPr/>
      <dgm:t>
        <a:bodyPr/>
        <a:lstStyle/>
        <a:p>
          <a:endParaRPr lang="en-US"/>
        </a:p>
      </dgm:t>
    </dgm:pt>
    <dgm:pt modelId="{60ADE1AB-4D4F-4065-98D3-ECA332912BA3}" type="sibTrans" cxnId="{118BEBCA-C6DC-4328-AF7F-0C6CDE07DE5B}">
      <dgm:prSet/>
      <dgm:spPr/>
      <dgm:t>
        <a:bodyPr/>
        <a:lstStyle/>
        <a:p>
          <a:endParaRPr lang="en-US"/>
        </a:p>
      </dgm:t>
    </dgm:pt>
    <dgm:pt modelId="{BA97F3A3-3C95-49F0-A7CD-C0EF6372F8EB}">
      <dgm:prSet/>
      <dgm:spPr/>
      <dgm:t>
        <a:bodyPr/>
        <a:lstStyle/>
        <a:p>
          <a:r>
            <a:rPr lang="en-US"/>
            <a:t>Random Forest Regressor</a:t>
          </a:r>
        </a:p>
      </dgm:t>
    </dgm:pt>
    <dgm:pt modelId="{7CEDE23F-16D4-4B4E-8DE8-78BF7D37DE43}" type="parTrans" cxnId="{A0F6DB91-2EB9-4F2B-8D2C-C446181C6DFD}">
      <dgm:prSet/>
      <dgm:spPr/>
      <dgm:t>
        <a:bodyPr/>
        <a:lstStyle/>
        <a:p>
          <a:endParaRPr lang="en-US"/>
        </a:p>
      </dgm:t>
    </dgm:pt>
    <dgm:pt modelId="{24C79DFD-A44D-42E1-9C4A-8054D2CFE680}" type="sibTrans" cxnId="{A0F6DB91-2EB9-4F2B-8D2C-C446181C6DFD}">
      <dgm:prSet/>
      <dgm:spPr/>
      <dgm:t>
        <a:bodyPr/>
        <a:lstStyle/>
        <a:p>
          <a:endParaRPr lang="en-US"/>
        </a:p>
      </dgm:t>
    </dgm:pt>
    <dgm:pt modelId="{1DC258E9-FA39-4048-9D39-98C0BBF3CFD7}">
      <dgm:prSet/>
      <dgm:spPr/>
      <dgm:t>
        <a:bodyPr/>
        <a:lstStyle/>
        <a:p>
          <a:r>
            <a:rPr lang="en-US"/>
            <a:t>XGB Regressor</a:t>
          </a:r>
        </a:p>
      </dgm:t>
    </dgm:pt>
    <dgm:pt modelId="{772EE66E-EDFA-410D-9799-BC697B9525CB}" type="parTrans" cxnId="{B7788C96-8AE1-4364-829F-640FAE589E13}">
      <dgm:prSet/>
      <dgm:spPr/>
      <dgm:t>
        <a:bodyPr/>
        <a:lstStyle/>
        <a:p>
          <a:endParaRPr lang="en-US"/>
        </a:p>
      </dgm:t>
    </dgm:pt>
    <dgm:pt modelId="{074EC7BB-03EF-47F4-AE68-6F2E2B7DC6DC}" type="sibTrans" cxnId="{B7788C96-8AE1-4364-829F-640FAE589E13}">
      <dgm:prSet/>
      <dgm:spPr/>
      <dgm:t>
        <a:bodyPr/>
        <a:lstStyle/>
        <a:p>
          <a:endParaRPr lang="en-US"/>
        </a:p>
      </dgm:t>
    </dgm:pt>
    <dgm:pt modelId="{01DA7766-DB92-4B7C-B106-482D9BC922F7}">
      <dgm:prSet/>
      <dgm:spPr/>
      <dgm:t>
        <a:bodyPr/>
        <a:lstStyle/>
        <a:p>
          <a:r>
            <a:rPr lang="en-US"/>
            <a:t>SVM.SVR</a:t>
          </a:r>
        </a:p>
      </dgm:t>
    </dgm:pt>
    <dgm:pt modelId="{F219D720-3E10-4ED7-B8E3-3C871891AAA4}" type="parTrans" cxnId="{5765241F-30D4-42DE-9F07-B8159290AE02}">
      <dgm:prSet/>
      <dgm:spPr/>
      <dgm:t>
        <a:bodyPr/>
        <a:lstStyle/>
        <a:p>
          <a:endParaRPr lang="en-US"/>
        </a:p>
      </dgm:t>
    </dgm:pt>
    <dgm:pt modelId="{F78BB853-15C6-4517-802E-D6A9CB11EE24}" type="sibTrans" cxnId="{5765241F-30D4-42DE-9F07-B8159290AE02}">
      <dgm:prSet/>
      <dgm:spPr/>
      <dgm:t>
        <a:bodyPr/>
        <a:lstStyle/>
        <a:p>
          <a:endParaRPr lang="en-US"/>
        </a:p>
      </dgm:t>
    </dgm:pt>
    <dgm:pt modelId="{B040F9AE-043A-44A1-9F93-3ABCED84FD24}" type="pres">
      <dgm:prSet presAssocID="{05336BD7-8AC9-46FA-8A14-05CD4D8CD448}" presName="linear" presStyleCnt="0">
        <dgm:presLayoutVars>
          <dgm:animLvl val="lvl"/>
          <dgm:resizeHandles val="exact"/>
        </dgm:presLayoutVars>
      </dgm:prSet>
      <dgm:spPr/>
    </dgm:pt>
    <dgm:pt modelId="{F50B7C45-A1FA-4281-838A-F03455892299}" type="pres">
      <dgm:prSet presAssocID="{0B28141B-F343-41E3-84C0-4B8AF154B2D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2EF4076-DF7D-4611-96A7-2A76C9790841}" type="pres">
      <dgm:prSet presAssocID="{A1487E8F-A998-4C84-BB63-579261956B53}" presName="spacer" presStyleCnt="0"/>
      <dgm:spPr/>
    </dgm:pt>
    <dgm:pt modelId="{35895E82-C35A-48DB-B9D0-C4DBF9520302}" type="pres">
      <dgm:prSet presAssocID="{25689AA1-2C60-4CAC-A3D4-4C62F7EE8E0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BBE6E77-9A29-4286-83A3-4BF24CE9FC0B}" type="pres">
      <dgm:prSet presAssocID="{152611AF-A826-46C2-99AC-48E6CEC91340}" presName="spacer" presStyleCnt="0"/>
      <dgm:spPr/>
    </dgm:pt>
    <dgm:pt modelId="{6E1EA41A-1A11-4C08-83B1-1378138EC26F}" type="pres">
      <dgm:prSet presAssocID="{455FDAE2-F6D6-43E6-BA32-AB94110FEA1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DF4D708-A2A1-46FB-B592-94A304723134}" type="pres">
      <dgm:prSet presAssocID="{60ADE1AB-4D4F-4065-98D3-ECA332912BA3}" presName="spacer" presStyleCnt="0"/>
      <dgm:spPr/>
    </dgm:pt>
    <dgm:pt modelId="{99F48A53-449A-46DD-920B-74F797069519}" type="pres">
      <dgm:prSet presAssocID="{BA97F3A3-3C95-49F0-A7CD-C0EF6372F8E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BBBEC7D-1F3B-46BF-B055-C4327280BC79}" type="pres">
      <dgm:prSet presAssocID="{24C79DFD-A44D-42E1-9C4A-8054D2CFE680}" presName="spacer" presStyleCnt="0"/>
      <dgm:spPr/>
    </dgm:pt>
    <dgm:pt modelId="{D040CB81-9088-4DD1-B904-99D9A7242F8B}" type="pres">
      <dgm:prSet presAssocID="{1DC258E9-FA39-4048-9D39-98C0BBF3CFD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9E87A8F-48A6-4611-8B61-2BD32E47C0AE}" type="pres">
      <dgm:prSet presAssocID="{074EC7BB-03EF-47F4-AE68-6F2E2B7DC6DC}" presName="spacer" presStyleCnt="0"/>
      <dgm:spPr/>
    </dgm:pt>
    <dgm:pt modelId="{6E2A5320-C896-4F8F-A5BF-D8F5E68C3A65}" type="pres">
      <dgm:prSet presAssocID="{01DA7766-DB92-4B7C-B106-482D9BC922F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A2E4204-ACF4-4B60-8FBE-841E14573433}" type="presOf" srcId="{455FDAE2-F6D6-43E6-BA32-AB94110FEA17}" destId="{6E1EA41A-1A11-4C08-83B1-1378138EC26F}" srcOrd="0" destOrd="0" presId="urn:microsoft.com/office/officeart/2005/8/layout/vList2"/>
    <dgm:cxn modelId="{EEDFFD07-209E-4AED-85B4-20147FE4ACEC}" type="presOf" srcId="{25689AA1-2C60-4CAC-A3D4-4C62F7EE8E00}" destId="{35895E82-C35A-48DB-B9D0-C4DBF9520302}" srcOrd="0" destOrd="0" presId="urn:microsoft.com/office/officeart/2005/8/layout/vList2"/>
    <dgm:cxn modelId="{5765241F-30D4-42DE-9F07-B8159290AE02}" srcId="{05336BD7-8AC9-46FA-8A14-05CD4D8CD448}" destId="{01DA7766-DB92-4B7C-B106-482D9BC922F7}" srcOrd="5" destOrd="0" parTransId="{F219D720-3E10-4ED7-B8E3-3C871891AAA4}" sibTransId="{F78BB853-15C6-4517-802E-D6A9CB11EE24}"/>
    <dgm:cxn modelId="{224CDE45-29D9-4A88-BD86-2EBF14FFD6ED}" type="presOf" srcId="{05336BD7-8AC9-46FA-8A14-05CD4D8CD448}" destId="{B040F9AE-043A-44A1-9F93-3ABCED84FD24}" srcOrd="0" destOrd="0" presId="urn:microsoft.com/office/officeart/2005/8/layout/vList2"/>
    <dgm:cxn modelId="{67EA726C-640B-4EA6-B5E2-0CD9A857C396}" type="presOf" srcId="{0B28141B-F343-41E3-84C0-4B8AF154B2D0}" destId="{F50B7C45-A1FA-4281-838A-F03455892299}" srcOrd="0" destOrd="0" presId="urn:microsoft.com/office/officeart/2005/8/layout/vList2"/>
    <dgm:cxn modelId="{A0F6DB91-2EB9-4F2B-8D2C-C446181C6DFD}" srcId="{05336BD7-8AC9-46FA-8A14-05CD4D8CD448}" destId="{BA97F3A3-3C95-49F0-A7CD-C0EF6372F8EB}" srcOrd="3" destOrd="0" parTransId="{7CEDE23F-16D4-4B4E-8DE8-78BF7D37DE43}" sibTransId="{24C79DFD-A44D-42E1-9C4A-8054D2CFE680}"/>
    <dgm:cxn modelId="{B7788C96-8AE1-4364-829F-640FAE589E13}" srcId="{05336BD7-8AC9-46FA-8A14-05CD4D8CD448}" destId="{1DC258E9-FA39-4048-9D39-98C0BBF3CFD7}" srcOrd="4" destOrd="0" parTransId="{772EE66E-EDFA-410D-9799-BC697B9525CB}" sibTransId="{074EC7BB-03EF-47F4-AE68-6F2E2B7DC6DC}"/>
    <dgm:cxn modelId="{11688B9D-B9DF-4F63-8D4E-E07E651E2088}" type="presOf" srcId="{01DA7766-DB92-4B7C-B106-482D9BC922F7}" destId="{6E2A5320-C896-4F8F-A5BF-D8F5E68C3A65}" srcOrd="0" destOrd="0" presId="urn:microsoft.com/office/officeart/2005/8/layout/vList2"/>
    <dgm:cxn modelId="{6C57ABA0-7B8A-4220-AF8C-F4D2B4015C64}" srcId="{05336BD7-8AC9-46FA-8A14-05CD4D8CD448}" destId="{25689AA1-2C60-4CAC-A3D4-4C62F7EE8E00}" srcOrd="1" destOrd="0" parTransId="{7484AE04-A671-4617-9AD9-86C6A1E5A01E}" sibTransId="{152611AF-A826-46C2-99AC-48E6CEC91340}"/>
    <dgm:cxn modelId="{118BEBCA-C6DC-4328-AF7F-0C6CDE07DE5B}" srcId="{05336BD7-8AC9-46FA-8A14-05CD4D8CD448}" destId="{455FDAE2-F6D6-43E6-BA32-AB94110FEA17}" srcOrd="2" destOrd="0" parTransId="{8AD62721-A592-4BF6-BD67-3104108372C6}" sibTransId="{60ADE1AB-4D4F-4065-98D3-ECA332912BA3}"/>
    <dgm:cxn modelId="{617FEECB-46DA-4184-A99D-D6051A70AE5A}" type="presOf" srcId="{1DC258E9-FA39-4048-9D39-98C0BBF3CFD7}" destId="{D040CB81-9088-4DD1-B904-99D9A7242F8B}" srcOrd="0" destOrd="0" presId="urn:microsoft.com/office/officeart/2005/8/layout/vList2"/>
    <dgm:cxn modelId="{16570AF4-A38E-43BE-B71A-AFF7EED4ACDA}" type="presOf" srcId="{BA97F3A3-3C95-49F0-A7CD-C0EF6372F8EB}" destId="{99F48A53-449A-46DD-920B-74F797069519}" srcOrd="0" destOrd="0" presId="urn:microsoft.com/office/officeart/2005/8/layout/vList2"/>
    <dgm:cxn modelId="{215FE5FF-E15C-4C07-A369-04DD99AE5EF7}" srcId="{05336BD7-8AC9-46FA-8A14-05CD4D8CD448}" destId="{0B28141B-F343-41E3-84C0-4B8AF154B2D0}" srcOrd="0" destOrd="0" parTransId="{8B57648E-E8E2-431E-81AF-8B8ED9D36686}" sibTransId="{A1487E8F-A998-4C84-BB63-579261956B53}"/>
    <dgm:cxn modelId="{9E69D8D0-9AF2-4DEA-93A0-1BD1B0514055}" type="presParOf" srcId="{B040F9AE-043A-44A1-9F93-3ABCED84FD24}" destId="{F50B7C45-A1FA-4281-838A-F03455892299}" srcOrd="0" destOrd="0" presId="urn:microsoft.com/office/officeart/2005/8/layout/vList2"/>
    <dgm:cxn modelId="{DD59B1DD-FD47-4B83-BDAF-4E614F55B060}" type="presParOf" srcId="{B040F9AE-043A-44A1-9F93-3ABCED84FD24}" destId="{12EF4076-DF7D-4611-96A7-2A76C9790841}" srcOrd="1" destOrd="0" presId="urn:microsoft.com/office/officeart/2005/8/layout/vList2"/>
    <dgm:cxn modelId="{5BB1E9DC-B088-4AFD-92B1-BD12948A5DA8}" type="presParOf" srcId="{B040F9AE-043A-44A1-9F93-3ABCED84FD24}" destId="{35895E82-C35A-48DB-B9D0-C4DBF9520302}" srcOrd="2" destOrd="0" presId="urn:microsoft.com/office/officeart/2005/8/layout/vList2"/>
    <dgm:cxn modelId="{5E575F4B-0BCF-4E0E-9E39-A9A5F2DD4A20}" type="presParOf" srcId="{B040F9AE-043A-44A1-9F93-3ABCED84FD24}" destId="{EBBE6E77-9A29-4286-83A3-4BF24CE9FC0B}" srcOrd="3" destOrd="0" presId="urn:microsoft.com/office/officeart/2005/8/layout/vList2"/>
    <dgm:cxn modelId="{6056E48B-1081-4D61-8D43-FF4F7DB07E52}" type="presParOf" srcId="{B040F9AE-043A-44A1-9F93-3ABCED84FD24}" destId="{6E1EA41A-1A11-4C08-83B1-1378138EC26F}" srcOrd="4" destOrd="0" presId="urn:microsoft.com/office/officeart/2005/8/layout/vList2"/>
    <dgm:cxn modelId="{98B93DA5-86B8-4AB1-891D-FAA2A11ACD7E}" type="presParOf" srcId="{B040F9AE-043A-44A1-9F93-3ABCED84FD24}" destId="{2DF4D708-A2A1-46FB-B592-94A304723134}" srcOrd="5" destOrd="0" presId="urn:microsoft.com/office/officeart/2005/8/layout/vList2"/>
    <dgm:cxn modelId="{6AAA7684-24F5-40F6-ACD5-0D502253692B}" type="presParOf" srcId="{B040F9AE-043A-44A1-9F93-3ABCED84FD24}" destId="{99F48A53-449A-46DD-920B-74F797069519}" srcOrd="6" destOrd="0" presId="urn:microsoft.com/office/officeart/2005/8/layout/vList2"/>
    <dgm:cxn modelId="{9582AAF2-A0EE-4D55-A71C-0A01EFA2F2D6}" type="presParOf" srcId="{B040F9AE-043A-44A1-9F93-3ABCED84FD24}" destId="{0BBBEC7D-1F3B-46BF-B055-C4327280BC79}" srcOrd="7" destOrd="0" presId="urn:microsoft.com/office/officeart/2005/8/layout/vList2"/>
    <dgm:cxn modelId="{DBCB3E64-3FA8-4698-9439-30A717800A0C}" type="presParOf" srcId="{B040F9AE-043A-44A1-9F93-3ABCED84FD24}" destId="{D040CB81-9088-4DD1-B904-99D9A7242F8B}" srcOrd="8" destOrd="0" presId="urn:microsoft.com/office/officeart/2005/8/layout/vList2"/>
    <dgm:cxn modelId="{8DB2A892-E2DD-4059-B3E3-7A31D0711183}" type="presParOf" srcId="{B040F9AE-043A-44A1-9F93-3ABCED84FD24}" destId="{99E87A8F-48A6-4611-8B61-2BD32E47C0AE}" srcOrd="9" destOrd="0" presId="urn:microsoft.com/office/officeart/2005/8/layout/vList2"/>
    <dgm:cxn modelId="{879976FE-3177-481C-B3DD-EE5C301A57D6}" type="presParOf" srcId="{B040F9AE-043A-44A1-9F93-3ABCED84FD24}" destId="{6E2A5320-C896-4F8F-A5BF-D8F5E68C3A6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B7C45-A1FA-4281-838A-F03455892299}">
      <dsp:nvSpPr>
        <dsp:cNvPr id="0" name=""/>
        <dsp:cNvSpPr/>
      </dsp:nvSpPr>
      <dsp:spPr>
        <a:xfrm>
          <a:off x="0" y="16043"/>
          <a:ext cx="6832212" cy="743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Linear Regression</a:t>
          </a:r>
        </a:p>
      </dsp:txBody>
      <dsp:txXfrm>
        <a:off x="36296" y="52339"/>
        <a:ext cx="6759620" cy="670943"/>
      </dsp:txXfrm>
    </dsp:sp>
    <dsp:sp modelId="{35895E82-C35A-48DB-B9D0-C4DBF9520302}">
      <dsp:nvSpPr>
        <dsp:cNvPr id="0" name=""/>
        <dsp:cNvSpPr/>
      </dsp:nvSpPr>
      <dsp:spPr>
        <a:xfrm>
          <a:off x="0" y="848858"/>
          <a:ext cx="6832212" cy="743535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Ridge</a:t>
          </a:r>
        </a:p>
      </dsp:txBody>
      <dsp:txXfrm>
        <a:off x="36296" y="885154"/>
        <a:ext cx="6759620" cy="670943"/>
      </dsp:txXfrm>
    </dsp:sp>
    <dsp:sp modelId="{6E1EA41A-1A11-4C08-83B1-1378138EC26F}">
      <dsp:nvSpPr>
        <dsp:cNvPr id="0" name=""/>
        <dsp:cNvSpPr/>
      </dsp:nvSpPr>
      <dsp:spPr>
        <a:xfrm>
          <a:off x="0" y="1681673"/>
          <a:ext cx="6832212" cy="743535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Lasso </a:t>
          </a:r>
        </a:p>
      </dsp:txBody>
      <dsp:txXfrm>
        <a:off x="36296" y="1717969"/>
        <a:ext cx="6759620" cy="670943"/>
      </dsp:txXfrm>
    </dsp:sp>
    <dsp:sp modelId="{99F48A53-449A-46DD-920B-74F797069519}">
      <dsp:nvSpPr>
        <dsp:cNvPr id="0" name=""/>
        <dsp:cNvSpPr/>
      </dsp:nvSpPr>
      <dsp:spPr>
        <a:xfrm>
          <a:off x="0" y="2514488"/>
          <a:ext cx="6832212" cy="743535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Random Forest Regressor</a:t>
          </a:r>
        </a:p>
      </dsp:txBody>
      <dsp:txXfrm>
        <a:off x="36296" y="2550784"/>
        <a:ext cx="6759620" cy="670943"/>
      </dsp:txXfrm>
    </dsp:sp>
    <dsp:sp modelId="{D040CB81-9088-4DD1-B904-99D9A7242F8B}">
      <dsp:nvSpPr>
        <dsp:cNvPr id="0" name=""/>
        <dsp:cNvSpPr/>
      </dsp:nvSpPr>
      <dsp:spPr>
        <a:xfrm>
          <a:off x="0" y="3347303"/>
          <a:ext cx="6832212" cy="743535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XGB Regressor</a:t>
          </a:r>
        </a:p>
      </dsp:txBody>
      <dsp:txXfrm>
        <a:off x="36296" y="3383599"/>
        <a:ext cx="6759620" cy="670943"/>
      </dsp:txXfrm>
    </dsp:sp>
    <dsp:sp modelId="{6E2A5320-C896-4F8F-A5BF-D8F5E68C3A65}">
      <dsp:nvSpPr>
        <dsp:cNvPr id="0" name=""/>
        <dsp:cNvSpPr/>
      </dsp:nvSpPr>
      <dsp:spPr>
        <a:xfrm>
          <a:off x="0" y="4180118"/>
          <a:ext cx="6832212" cy="743535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SVM.SVR</a:t>
          </a:r>
        </a:p>
      </dsp:txBody>
      <dsp:txXfrm>
        <a:off x="36296" y="4216414"/>
        <a:ext cx="6759620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C92B7F-0EAC-41D1-93C2-018F4A2F06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DC0CD-4FAB-4DD7-A8DE-F46762E201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2BC93-055F-47DB-BD7C-9158CCB298CC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AE510-9A6B-4D7A-ACBF-46FF21F2EE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Midterm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B675F-C1C9-46B7-AD27-8E7F2BDA9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26332-A534-42F2-94DF-819B32B89E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7825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2B22A-AB7E-47F6-898A-2BD3F6CE7112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Midterm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D0D9E-6B84-4811-9B54-C94691605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8183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6581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64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1524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59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5582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40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127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730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947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8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805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094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0412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80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15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98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937C33-A769-4797-A676-7B9B5FF9FD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688"/>
          <a:stretch/>
        </p:blipFill>
        <p:spPr>
          <a:xfrm>
            <a:off x="-44860" y="155653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BEB1D-37CE-4EB9-B201-F43C3CC5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Temitope </a:t>
            </a:r>
            <a:r>
              <a:rPr lang="en-US" b="1" dirty="0" err="1">
                <a:ln/>
                <a:solidFill>
                  <a:schemeClr val="accent4"/>
                </a:solidFill>
              </a:rPr>
              <a:t>Badekale</a:t>
            </a:r>
            <a:endParaRPr lang="en-GB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4DC5D-8BBB-4696-9077-8958FADC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3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20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207295" y="346509"/>
            <a:ext cx="5649158" cy="369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Linear Regression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12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Performance Metrics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Mean Square Root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2127.66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R2 score –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0.01541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9C65F3-CEA0-4ED4-A261-D9669883918B}"/>
              </a:ext>
            </a:extLst>
          </p:cNvPr>
          <p:cNvSpPr txBox="1"/>
          <p:nvPr/>
        </p:nvSpPr>
        <p:spPr>
          <a:xfrm>
            <a:off x="4132507" y="3622203"/>
            <a:ext cx="5184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Using normalize data the R2 value remains the same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189735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20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207295" y="375385"/>
            <a:ext cx="5649158" cy="366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Ridge Regression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12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Performance Metrics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Mean Square Root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2127.66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R2 score –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0.01541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9C65F3-CEA0-4ED4-A261-D9669883918B}"/>
              </a:ext>
            </a:extLst>
          </p:cNvPr>
          <p:cNvSpPr txBox="1"/>
          <p:nvPr/>
        </p:nvSpPr>
        <p:spPr>
          <a:xfrm>
            <a:off x="4132506" y="3622203"/>
            <a:ext cx="6031771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Aharoni" panose="02010803020104030203" pitchFamily="2" charset="-79"/>
                <a:cs typeface="Aharoni" panose="02010803020104030203" pitchFamily="2" charset="-79"/>
              </a:rPr>
              <a:t>Ridge gave the best R2 compare to Linear , Lasso and Random forest.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Aharoni" panose="02010803020104030203" pitchFamily="2" charset="-79"/>
                <a:cs typeface="Aharoni" panose="02010803020104030203" pitchFamily="2" charset="-79"/>
              </a:rPr>
              <a:t>I performed more feature engineering to optimize the R2 score .</a:t>
            </a:r>
          </a:p>
        </p:txBody>
      </p:sp>
    </p:spTree>
    <p:extLst>
      <p:ext uri="{BB962C8B-B14F-4D97-AF65-F5344CB8AC3E}">
        <p14:creationId xmlns:p14="http://schemas.microsoft.com/office/powerpoint/2010/main" val="1148999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20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093568" y="817430"/>
            <a:ext cx="3601642" cy="550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2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Ridge regression performed slightly better than  Random forest, linear and  Lasso</a:t>
            </a:r>
          </a:p>
          <a:p>
            <a:pPr marL="285750" indent="-285750">
              <a:lnSpc>
                <a:spcPct val="2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 could not use XGB Regressor and SVM.SVR  due to high numbers of rows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A01EC-97B4-4065-AB41-38A972DB7ACC}"/>
              </a:ext>
            </a:extLst>
          </p:cNvPr>
          <p:cNvSpPr txBox="1"/>
          <p:nvPr/>
        </p:nvSpPr>
        <p:spPr>
          <a:xfrm>
            <a:off x="4081445" y="417055"/>
            <a:ext cx="465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Observation </a:t>
            </a:r>
            <a:endParaRPr lang="en-GB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9A6A37-D10C-4C73-B202-24D545888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7" y="534390"/>
            <a:ext cx="4615544" cy="60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65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20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159730" y="1713297"/>
            <a:ext cx="4570384" cy="4183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2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One of the reason I believed made my regression model was of is because I could not get historical weather report.</a:t>
            </a:r>
          </a:p>
          <a:p>
            <a:pPr>
              <a:lnSpc>
                <a:spcPct val="21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I also could not use model like SVM.SVR,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Xgboost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Grid search on data due to lack of computing power.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A01EC-97B4-4065-AB41-38A972DB7ACC}"/>
              </a:ext>
            </a:extLst>
          </p:cNvPr>
          <p:cNvSpPr txBox="1"/>
          <p:nvPr/>
        </p:nvSpPr>
        <p:spPr>
          <a:xfrm>
            <a:off x="4233855" y="1214360"/>
            <a:ext cx="465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Conclusion </a:t>
            </a:r>
            <a:endParaRPr lang="en-GB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2103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232530" y="41755"/>
            <a:ext cx="365027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82658" y="655513"/>
            <a:ext cx="3043771" cy="3759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 plot and violin plot of departure delay.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the departure delay is not normally distributed.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Ttest analysis using .normaltest 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scipy.stats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p_value was close to zero also confirming the departure delay is not normally distributed.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37C85505-E9B0-479D-A556-608622558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75" y="321014"/>
            <a:ext cx="7369115" cy="6182782"/>
          </a:xfrm>
          <a:prstGeom prst="rect">
            <a:avLst/>
          </a:prstGeom>
        </p:spPr>
      </p:pic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7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25364" y="100562"/>
            <a:ext cx="3650279" cy="71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150973" y="719243"/>
            <a:ext cx="3277833" cy="4476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average monthly mean in 2018 is different from that of 2019.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2019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:June,July,Aug  have the highest Ave delay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 2018 : Aug, July ,June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flight is not the main factor for delay flight e.g. Oct and March.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close up of a fence&#10;&#10;Description automatically generated">
            <a:extLst>
              <a:ext uri="{FF2B5EF4-FFF2-40B4-BE49-F238E27FC236}">
                <a16:creationId xmlns:a16="http://schemas.microsoft.com/office/drawing/2014/main" id="{E0A16676-04A5-4085-8F10-09BF1566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79" y="100562"/>
            <a:ext cx="8461248" cy="6656876"/>
          </a:xfrm>
          <a:prstGeom prst="rect">
            <a:avLst/>
          </a:prstGeom>
        </p:spPr>
      </p:pic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2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25364" y="100562"/>
            <a:ext cx="3650279" cy="716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150973" y="719243"/>
            <a:ext cx="3277833" cy="307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flight occur in the morning 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highest taxi time is in the Evening 5pm-9pm,Morning 5am – 12noon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Numbers of flight is not a big factor for taxi time evening period as low flight count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flight is not a main factor for delay flight e.g. Oct and March.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D92AC5-3904-49A8-8ED5-6B24BE398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39" y="344384"/>
            <a:ext cx="8859875" cy="64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23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49224" y="645106"/>
            <a:ext cx="365027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 5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534820" y="1296131"/>
            <a:ext cx="2549063" cy="152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flight have early departure.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Most flight with delay fly faster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3AB23F3F-2118-4F6B-A84B-B787DE90D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93" y="1174618"/>
            <a:ext cx="4458240" cy="440663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4057D2-F9BD-46BE-9D08-03D2053ED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90" y="1171412"/>
            <a:ext cx="4379559" cy="44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999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467902" y="192794"/>
            <a:ext cx="3837905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972216"/>
            <a:ext cx="4394368" cy="3892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Connect to the Data base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pgAdmin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and psycopg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.connect in python.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The flights data as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15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million rows too much for my system to handle.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Use the command shell I randomly sample the data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1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million rows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CD8FFEA-3B44-412A-B8B4-0BAADB72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42" y="332341"/>
            <a:ext cx="7123239" cy="5819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467902" y="1144980"/>
            <a:ext cx="441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Connecting to the Database</a:t>
            </a:r>
            <a:endParaRPr lang="en-GB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4591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3" y="1620042"/>
            <a:ext cx="4394368" cy="427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have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42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columns in the origin data set but for the regression modeling I 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20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20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was further reduced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13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because some of them where highly corrected like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origin_airport_id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, origin 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origin_city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_ name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checked for missing data and distribution(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i.e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the sample represent the whole well).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sns.Pairplot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sns.heatmap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Data Wrangling </a:t>
            </a:r>
            <a:endParaRPr lang="en-GB" sz="20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41807-AD70-409E-9BE7-D60A143E9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6" y="228600"/>
            <a:ext cx="7008231" cy="605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72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2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1" name="Group 14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2" name="Rectangle 15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655528" y="192794"/>
            <a:ext cx="3650279" cy="767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175" name="Rectangle 163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D935-8E02-46CF-863F-B7168C9BD02B}"/>
              </a:ext>
            </a:extLst>
          </p:cNvPr>
          <p:cNvSpPr txBox="1"/>
          <p:nvPr/>
        </p:nvSpPr>
        <p:spPr>
          <a:xfrm>
            <a:off x="467901" y="1620042"/>
            <a:ext cx="8159631" cy="467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Months, Days of the week, Year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Weekends.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Airport size (using number of flight 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Region in the state (North-East, Midwest, South, West)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now have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983308 rows, 18 columns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to work with before running one hot encoding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Label Encoder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get_dummies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variable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 did some binning like airport size by flight to small, medium, large and X-large based on the number of flight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Train test split (train size =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B0604020202020204" pitchFamily="2" charset="-79"/>
              </a:rPr>
              <a:t>0.75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It was an iterative process for me just to help improve my model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120000"/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12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76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52F0-858F-48D1-812B-FF1649C24138}"/>
              </a:ext>
            </a:extLst>
          </p:cNvPr>
          <p:cNvSpPr txBox="1"/>
          <p:nvPr/>
        </p:nvSpPr>
        <p:spPr>
          <a:xfrm>
            <a:off x="744003" y="1000657"/>
            <a:ext cx="3724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Feature Engineering  </a:t>
            </a:r>
            <a:endParaRPr lang="en-GB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2935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15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8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9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0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1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2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3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6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7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8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31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2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3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4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5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6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7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8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9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0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1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2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6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3E82-8BF8-4B11-B84D-5BC6CB6130BE}"/>
              </a:ext>
            </a:extLst>
          </p:cNvPr>
          <p:cNvSpPr txBox="1"/>
          <p:nvPr/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35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52" name="Rectangle 351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9" name="TextBox 7">
            <a:extLst>
              <a:ext uri="{FF2B5EF4-FFF2-40B4-BE49-F238E27FC236}">
                <a16:creationId xmlns:a16="http://schemas.microsoft.com/office/drawing/2014/main" id="{E580E26E-0EDE-4D89-9CC1-43C52DE30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184665"/>
              </p:ext>
            </p:extLst>
          </p:nvPr>
        </p:nvGraphicFramePr>
        <p:xfrm>
          <a:off x="4713144" y="641551"/>
          <a:ext cx="6832212" cy="4939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226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9" grpId="0">
        <p:bldAsOne/>
      </p:bldGraphic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557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Arial Unicode MS</vt:lpstr>
      <vt:lpstr>Calibri</vt:lpstr>
      <vt:lpstr>Century Gothic</vt:lpstr>
      <vt:lpstr>Wingdings 3</vt:lpstr>
      <vt:lpstr>Wisp</vt:lpstr>
      <vt:lpstr>Temitope Badekale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Temitope Badekale</dc:title>
  <dc:creator>TEMITOPE BADEKALE</dc:creator>
  <cp:lastModifiedBy>TEMITOPE BADEKALE</cp:lastModifiedBy>
  <cp:revision>11</cp:revision>
  <dcterms:created xsi:type="dcterms:W3CDTF">2020-08-28T15:24:50Z</dcterms:created>
  <dcterms:modified xsi:type="dcterms:W3CDTF">2020-08-28T16:19:29Z</dcterms:modified>
</cp:coreProperties>
</file>