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E13D56-A71B-4669-8A8D-D9926BF0C2F1}">
  <a:tblStyle styleId="{BEE13D56-A71B-4669-8A8D-D9926BF0C2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06C0785-FD2B-41B9-A898-D3DF9BEF054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4ab962e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4ab962e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5a7b977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75a7b977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4ab962e4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4ab962e4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02920882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02920882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ab962e4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4ab962e4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02920882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02920882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4ab962e4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4ab962e4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4ab962e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4ab962e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0292088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0292088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4ab962e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4ab962e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4ab962e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4ab962e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4ab962e4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4ab962e4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ab962e4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ab962e4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5a7b977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5a7b977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7635779b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7635779b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5a7b977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75a7b977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ab962e4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4ab962e4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6.0540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abs/1909.0963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obhanmoosavi/us-accid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8856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Correlation between traffic accidents, their locations &amp; weather conditions 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Akshit Arora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Chandni Khattar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Ryan Waffle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Wooyul Shim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Development - Final Variables</a:t>
            </a:r>
            <a:endParaRPr sz="36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199600" y="1203300"/>
          <a:ext cx="8744775" cy="2316480"/>
        </p:xfrm>
        <a:graphic>
          <a:graphicData uri="http://schemas.openxmlformats.org/drawingml/2006/table">
            <a:tbl>
              <a:tblPr>
                <a:noFill/>
                <a:tableStyleId>{BEE13D56-A71B-4669-8A8D-D9926BF0C2F1}</a:tableStyleId>
              </a:tblPr>
              <a:tblGrid>
                <a:gridCol w="11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87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Variables</a:t>
                      </a:r>
                      <a:endParaRPr sz="17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Severity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Time_Duration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Humidity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Amenity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No_Exit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Traffic_Calm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Start_Lat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Distance (mi)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Pressure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Bump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Railway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Traffic_Signal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Start_Lng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State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Visibility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Crossing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Roundabout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Sun_Rise_Set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End_Lat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Timezone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Wind_Direction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Give_Way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Station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Hour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End_Lng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Temperature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Weather_Cond.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Junction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Stop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Weekday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6" name="Google Shape;146;p22"/>
          <p:cNvGraphicFramePr/>
          <p:nvPr/>
        </p:nvGraphicFramePr>
        <p:xfrm>
          <a:off x="199588" y="3693925"/>
          <a:ext cx="8744775" cy="1265625"/>
        </p:xfrm>
        <a:graphic>
          <a:graphicData uri="http://schemas.openxmlformats.org/drawingml/2006/table">
            <a:tbl>
              <a:tblPr>
                <a:noFill/>
                <a:tableStyleId>{BEE13D56-A71B-4669-8A8D-D9926BF0C2F1}</a:tableStyleId>
              </a:tblPr>
              <a:tblGrid>
                <a:gridCol w="11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87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Dropped Variables </a:t>
                      </a:r>
                      <a:endParaRPr sz="17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Wind_Chill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Wind_Speed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End_Lat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End_Lng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Weather_Time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Country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City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County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Zip Code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Twilight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Traffic_Loop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Side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1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Algorithm Development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SPSS Modeler Used for Model Building (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Memory limitations in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Jupyter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Notebook on GCP)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Artificial Neural Network, Decision Tree (XGBoost Tree), Random Forest Models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Success to be determined from model accuracy, precision, recall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311700" y="1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Results and Evaluation - ANN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4898163" y="2810775"/>
          <a:ext cx="4045600" cy="2025502"/>
        </p:xfrm>
        <a:graphic>
          <a:graphicData uri="http://schemas.openxmlformats.org/drawingml/2006/table">
            <a:tbl>
              <a:tblPr>
                <a:noFill/>
                <a:tableStyleId>{606C0785-FD2B-41B9-A898-D3DF9BEF054B}</a:tableStyleId>
              </a:tblPr>
              <a:tblGrid>
                <a:gridCol w="10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Severity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Precision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Recall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F1 Score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0.93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0.30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650" y="924700"/>
            <a:ext cx="3707113" cy="1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00" y="1237550"/>
            <a:ext cx="4593362" cy="36876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E42FB8-ED6F-41FD-923B-ADE2B2AB91B2}"/>
              </a:ext>
            </a:extLst>
          </p:cNvPr>
          <p:cNvSpPr txBox="1"/>
          <p:nvPr/>
        </p:nvSpPr>
        <p:spPr>
          <a:xfrm>
            <a:off x="1916206" y="981635"/>
            <a:ext cx="194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Predictor Importance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311700" y="1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Results and Evaluation - XGBoost Tree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125" y="900875"/>
            <a:ext cx="2975100" cy="1781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25"/>
          <p:cNvGraphicFramePr/>
          <p:nvPr/>
        </p:nvGraphicFramePr>
        <p:xfrm>
          <a:off x="4898163" y="2810775"/>
          <a:ext cx="4045600" cy="2025502"/>
        </p:xfrm>
        <a:graphic>
          <a:graphicData uri="http://schemas.openxmlformats.org/drawingml/2006/table">
            <a:tbl>
              <a:tblPr>
                <a:noFill/>
                <a:tableStyleId>{606C0785-FD2B-41B9-A898-D3DF9BEF054B}</a:tableStyleId>
              </a:tblPr>
              <a:tblGrid>
                <a:gridCol w="10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Severity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Precision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Recall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F1 Score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1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0.96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0.21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0.31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0.24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00" y="1258634"/>
            <a:ext cx="4593362" cy="27650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2A0807-86AB-48E2-8E27-9B8C7EC30B5E}"/>
              </a:ext>
            </a:extLst>
          </p:cNvPr>
          <p:cNvSpPr txBox="1"/>
          <p:nvPr/>
        </p:nvSpPr>
        <p:spPr>
          <a:xfrm>
            <a:off x="1916206" y="981635"/>
            <a:ext cx="194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Predictor Importance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1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Results and Evaluation - Random Forest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4" name="Google Shape;174;p26"/>
          <p:cNvGrpSpPr/>
          <p:nvPr/>
        </p:nvGrpSpPr>
        <p:grpSpPr>
          <a:xfrm>
            <a:off x="146875" y="1360037"/>
            <a:ext cx="4425125" cy="2901475"/>
            <a:chOff x="269100" y="1464950"/>
            <a:chExt cx="4425125" cy="2901475"/>
          </a:xfrm>
        </p:grpSpPr>
        <p:pic>
          <p:nvPicPr>
            <p:cNvPr id="175" name="Google Shape;17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7950" y="1464950"/>
              <a:ext cx="3916275" cy="290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9100" y="1620350"/>
              <a:ext cx="796600" cy="2435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2438" y="992425"/>
            <a:ext cx="3557075" cy="1694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6"/>
          <p:cNvGraphicFramePr/>
          <p:nvPr/>
        </p:nvGraphicFramePr>
        <p:xfrm>
          <a:off x="4898163" y="2810775"/>
          <a:ext cx="4045600" cy="2025502"/>
        </p:xfrm>
        <a:graphic>
          <a:graphicData uri="http://schemas.openxmlformats.org/drawingml/2006/table">
            <a:tbl>
              <a:tblPr>
                <a:noFill/>
                <a:tableStyleId>{606C0785-FD2B-41B9-A898-D3DF9BEF054B}</a:tableStyleId>
              </a:tblPr>
              <a:tblGrid>
                <a:gridCol w="10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Severity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Precision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Recall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F1 Score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1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0.91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0.53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0.56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3FDA4D-4FE8-4ECE-8612-A9DED0ED6091}"/>
              </a:ext>
            </a:extLst>
          </p:cNvPr>
          <p:cNvSpPr txBox="1"/>
          <p:nvPr/>
        </p:nvSpPr>
        <p:spPr>
          <a:xfrm>
            <a:off x="1916206" y="981635"/>
            <a:ext cx="194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Predictor Importance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11700" y="1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274675" y="1018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Most number of severe accidents occur in Midwest and Northeast US and near cities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Most accidents occur on precipitation-free days, near traffic signals, crossings (pedestrian or other), or highway junctions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All models successful at predicting severity of 2, but struggle for other severities - None correctly predict a severity of 1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Random Forest model is the best model with - 78% accuracy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311700" y="1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Limitations and Future Research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50000"/>
              </a:lnSpc>
              <a:buSzPts val="22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The data is noisy and there are many missing values, little information on vehicle types or number of vehicles, in order to better understand severity</a:t>
            </a:r>
            <a:endParaRPr lang="en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Most popular navigation map data not available for study: Google Maps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Future research would expand severity and include damages, number of cars impacted, etc.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Moosavi, Sobhan, Mohammad Hossein Samavatian, Srinivasan Parthasarathy, and Rajiv Ramnath. “</a:t>
            </a:r>
            <a:r>
              <a:rPr lang="en" sz="16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 Countrywide Traffic Accident Dataset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.”, 2019.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Moosavi, Sobhan, Mohammad Hossein Samavatian, Srinivasan Parthasarathy, Radu Teodorescu, and Rajiv Ramnath. </a:t>
            </a:r>
            <a:r>
              <a:rPr lang="en" sz="16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"Accident Risk Prediction based on Heterogeneous Sparse Data: New Dataset and Insights."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In proceedings of the 27th ACM SIGSPATIAL International Conference on Advances in Geographic Information Systems, ACM, 2019.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Business Problem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63575" y="1238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Which locations and weather conditions produced the largest amount of traffic accidents from 2016 - 2019?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endParaRPr lang="e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Can we predict the severity of an accident occurring and the traffic time delay, given any given location, visibility and condition of weather?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36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6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Data Size: 1.1GB (rows 2.97m, columns 43)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Data Source: Kaggle </a:t>
            </a:r>
            <a:r>
              <a:rPr lang="en" sz="2400" u="sng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https://www.kaggle.com/sobhanmoosavi/us-accidents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MapQuest, Bing APIs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Data Format: CSV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Date Range: Feb 2016 - Dec 2019</a:t>
            </a:r>
            <a:r>
              <a:rPr lang="en" dirty="0"/>
              <a:t> 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Severity 1 - 4 based on duration of traffic delay and other factors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sz="36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219025" y="1136700"/>
          <a:ext cx="8744775" cy="3806800"/>
        </p:xfrm>
        <a:graphic>
          <a:graphicData uri="http://schemas.openxmlformats.org/drawingml/2006/table">
            <a:tbl>
              <a:tblPr>
                <a:noFill/>
                <a:tableStyleId>{BEE13D56-A71B-4669-8A8D-D9926BF0C2F1}</a:tableStyleId>
              </a:tblPr>
              <a:tblGrid>
                <a:gridCol w="11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87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Variables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End_Lng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Humidity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Bump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Stop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TMC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Distance (mi)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Zip Code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Pressure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Crossing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Traffic_Calm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Severity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Country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Visibility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Give_Way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Traffic_Signal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Time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Timezone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Wind_Direction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Junction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Turning_Loop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 Time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Street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Airport_Code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Wind_Speed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No_Exit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Sun_Rise_Set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Start_Lat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Side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Weather_Time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Precipitation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Railway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Twilight_C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Start_Lng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City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Temperature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Weather_Cond.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Roundabout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Twilight_N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End_Lat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Wind_Chill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Amenity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Twilight_A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1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501081" y="2031117"/>
            <a:ext cx="35700" cy="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0" rIns="1270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entury Gothic"/>
              <a:buNone/>
            </a:pPr>
            <a:endParaRPr sz="5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7"/>
          <p:cNvSpPr/>
          <p:nvPr/>
        </p:nvSpPr>
        <p:spPr>
          <a:xfrm rot="5400000">
            <a:off x="7386775" y="2526011"/>
            <a:ext cx="559200" cy="9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60000"/>
                </a:moveTo>
                <a:lnTo>
                  <a:pt x="120000" y="60000"/>
                </a:lnTo>
              </a:path>
            </a:pathLst>
          </a:custGeom>
          <a:noFill/>
          <a:ln w="9525" cap="rnd" cmpd="sng">
            <a:solidFill>
              <a:srgbClr val="757575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/>
          <p:nvPr/>
        </p:nvSpPr>
        <p:spPr>
          <a:xfrm rot="10800000">
            <a:off x="7121250" y="4253836"/>
            <a:ext cx="559200" cy="9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60000"/>
                </a:moveTo>
                <a:lnTo>
                  <a:pt x="120000" y="60000"/>
                </a:lnTo>
              </a:path>
            </a:pathLst>
          </a:custGeom>
          <a:noFill/>
          <a:ln w="9525" cap="rnd" cmpd="sng">
            <a:solidFill>
              <a:srgbClr val="757575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233500" y="4253836"/>
            <a:ext cx="559200" cy="9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60000"/>
                </a:moveTo>
                <a:lnTo>
                  <a:pt x="120000" y="60000"/>
                </a:lnTo>
              </a:path>
            </a:pathLst>
          </a:custGeom>
          <a:noFill/>
          <a:ln w="9525" cap="rnd" cmpd="sng">
            <a:solidFill>
              <a:srgbClr val="757575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80660" y="948010"/>
            <a:ext cx="8867158" cy="3397311"/>
            <a:chOff x="506981" y="1873"/>
            <a:chExt cx="10775499" cy="4337731"/>
          </a:xfrm>
        </p:grpSpPr>
        <p:sp>
          <p:nvSpPr>
            <p:cNvPr id="89" name="Google Shape;89;p17"/>
            <p:cNvSpPr/>
            <p:nvPr/>
          </p:nvSpPr>
          <p:spPr>
            <a:xfrm>
              <a:off x="3619490" y="890445"/>
              <a:ext cx="685800" cy="9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rnd" cmpd="sng">
              <a:solidFill>
                <a:srgbClr val="808080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3944428" y="932584"/>
              <a:ext cx="35700" cy="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"/>
                <a:buFont typeface="Century Gothic"/>
                <a:buNone/>
              </a:pPr>
              <a:endParaRPr sz="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506981" y="1873"/>
              <a:ext cx="3114300" cy="1868700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99997" sy="99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7450089" y="890445"/>
              <a:ext cx="685800" cy="9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rnd" cmpd="sng">
              <a:solidFill>
                <a:srgbClr val="757575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7775027" y="932584"/>
              <a:ext cx="35700" cy="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"/>
                <a:buFont typeface="Century Gothic"/>
                <a:buNone/>
              </a:pPr>
              <a:endParaRPr sz="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4337581" y="1873"/>
              <a:ext cx="3114300" cy="1868700"/>
            </a:xfrm>
            <a:prstGeom prst="rect">
              <a:avLst/>
            </a:prstGeom>
            <a:blipFill rotWithShape="1">
              <a:blip r:embed="rId4">
                <a:alphaModFix/>
              </a:blip>
              <a:tile tx="0" ty="0" sx="99997" sy="99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4337581" y="1873"/>
              <a:ext cx="3114300" cy="18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99125" rIns="199125" bIns="1991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Century Gothic"/>
                <a:buNone/>
              </a:pPr>
              <a:r>
                <a:rPr lang="en" sz="21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Descriptive Analytics</a:t>
              </a:r>
              <a:endParaRPr sz="700"/>
            </a:p>
            <a:p>
              <a:pPr marL="114300" marR="0" lvl="1" indent="-95250" algn="l" rtl="0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entury Gothic"/>
                <a:buChar char="•"/>
              </a:pPr>
              <a:r>
                <a:rPr lang="en" sz="11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Severity Counts</a:t>
              </a:r>
              <a:endParaRPr sz="1100"/>
            </a:p>
            <a:p>
              <a:pPr marL="114300" marR="0" lvl="1" indent="-9525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entury Gothic"/>
                <a:buChar char="•"/>
              </a:pPr>
              <a:r>
                <a:rPr lang="en" sz="11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Weather Types</a:t>
              </a:r>
              <a:endPara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114300" marR="0" lvl="1" indent="-9525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entury Gothic"/>
                <a:buChar char="•"/>
              </a:pPr>
              <a:r>
                <a:rPr lang="en" sz="11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Heat Maps</a:t>
              </a:r>
              <a:endPara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6534761" y="2144614"/>
              <a:ext cx="305100" cy="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"/>
                <a:buFont typeface="Century Gothic"/>
                <a:buNone/>
              </a:pPr>
              <a:endParaRPr sz="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8168180" y="1873"/>
              <a:ext cx="3114300" cy="1868700"/>
            </a:xfrm>
            <a:prstGeom prst="rect">
              <a:avLst/>
            </a:prstGeom>
            <a:blipFill rotWithShape="1">
              <a:blip r:embed="rId5">
                <a:alphaModFix/>
              </a:blip>
              <a:tile tx="0" ty="0" sx="99997" sy="99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8168180" y="1873"/>
              <a:ext cx="3114300" cy="18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99125" rIns="199125" bIns="1991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Pre-Processing</a:t>
              </a:r>
              <a:endParaRPr sz="700">
                <a:solidFill>
                  <a:srgbClr val="000000"/>
                </a:solidFill>
              </a:endParaRPr>
            </a:p>
            <a:p>
              <a:pPr marL="114300" lvl="1" indent="-95250" algn="l" rtl="0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entury Gothic"/>
                <a:buChar char="•"/>
              </a:pPr>
              <a:r>
                <a:rPr lang="en" sz="11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cleaning</a:t>
              </a:r>
              <a:endParaRPr sz="1100">
                <a:solidFill>
                  <a:srgbClr val="000000"/>
                </a:solidFill>
              </a:endParaRPr>
            </a:p>
            <a:p>
              <a:pPr marL="114300" lvl="1" indent="-9525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entury Gothic"/>
                <a:buChar char="•"/>
              </a:pPr>
              <a:r>
                <a:rPr lang="en" sz="11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Variable type correction</a:t>
              </a:r>
              <a:endPara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5204766" y="3348706"/>
              <a:ext cx="685800" cy="9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rnd" cmpd="sng">
              <a:solidFill>
                <a:srgbClr val="5F5F5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5529704" y="3390845"/>
              <a:ext cx="35700" cy="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"/>
                <a:buFont typeface="Century Gothic"/>
                <a:buNone/>
              </a:pPr>
              <a:endParaRPr sz="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320483" y="2460134"/>
              <a:ext cx="3114300" cy="1868700"/>
            </a:xfrm>
            <a:prstGeom prst="rect">
              <a:avLst/>
            </a:prstGeom>
            <a:blipFill rotWithShape="1">
              <a:blip r:embed="rId6">
                <a:alphaModFix/>
              </a:blip>
              <a:tile tx="0" ty="0" sx="99997" sy="99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4329117" y="2470904"/>
              <a:ext cx="3114300" cy="18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99125" rIns="199125" bIns="1991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Building</a:t>
              </a:r>
              <a:endParaRPr sz="21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None/>
              </a:pPr>
              <a:endParaRPr sz="7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114300" lvl="1" indent="-9525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entury Gothic"/>
                <a:buChar char="•"/>
              </a:pPr>
              <a:r>
                <a:rPr lang="en-US" sz="1100" dirty="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Artificial Neural Network</a:t>
              </a:r>
              <a:endParaRPr sz="11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114300" lvl="1" indent="-9525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entury Gothic"/>
                <a:buChar char="•"/>
              </a:pPr>
              <a:r>
                <a:rPr lang="en" sz="1100" dirty="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Decision Tree</a:t>
              </a:r>
              <a:endParaRPr sz="11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114300" lvl="1" indent="-9525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entury Gothic"/>
                <a:buChar char="•"/>
              </a:pPr>
              <a:r>
                <a:rPr lang="en" sz="1100" dirty="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Random Forest</a:t>
              </a:r>
              <a:endParaRPr sz="11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151082" y="2460134"/>
              <a:ext cx="3114300" cy="1868700"/>
            </a:xfrm>
            <a:prstGeom prst="rect">
              <a:avLst/>
            </a:prstGeom>
            <a:blipFill rotWithShape="1">
              <a:blip r:embed="rId7">
                <a:alphaModFix/>
              </a:blip>
              <a:tile tx="0" ty="0" sx="99997" sy="99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80641" y="2873170"/>
            <a:ext cx="2562900" cy="1463700"/>
          </a:xfrm>
          <a:prstGeom prst="rect">
            <a:avLst/>
          </a:prstGeom>
          <a:blipFill rotWithShape="1">
            <a:blip r:embed="rId6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05" name="Google Shape;105;p17"/>
          <p:cNvSpPr txBox="1"/>
          <p:nvPr/>
        </p:nvSpPr>
        <p:spPr>
          <a:xfrm>
            <a:off x="80646" y="2881630"/>
            <a:ext cx="25629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9125" tIns="199125" rIns="199125" bIns="1991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Evaluation</a:t>
            </a:r>
            <a:endParaRPr sz="2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14300" lvl="1" indent="-95250" algn="l" rtl="0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entury Gothic"/>
              <a:buChar char="•"/>
            </a:pPr>
            <a:r>
              <a:rPr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Confusion Matrix</a:t>
            </a:r>
            <a:endParaRPr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14300" lvl="1" indent="-95250" algn="l" rtl="0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entury Gothic"/>
              <a:buChar char="•"/>
            </a:pPr>
            <a:r>
              <a:rPr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Accuracy, Precision, Recall, F1 Score</a:t>
            </a:r>
            <a:endParaRPr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0661" y="948010"/>
            <a:ext cx="25629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9125" tIns="199125" rIns="199125" bIns="1991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lang="en" sz="21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Upload and VM Usage</a:t>
            </a:r>
            <a:endParaRPr sz="700"/>
          </a:p>
          <a:p>
            <a:pPr marL="114300" marR="0" lvl="1" indent="-9525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entury Gothic"/>
              <a:buChar char="•"/>
            </a:pPr>
            <a:r>
              <a:rPr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Cloud Platform</a:t>
            </a:r>
            <a:endParaRPr sz="1100"/>
          </a:p>
          <a:p>
            <a:pPr marL="114300" marR="0" lvl="1" indent="-95250" algn="l" rtl="0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entury Gothic"/>
              <a:buChar char="•"/>
            </a:pPr>
            <a:r>
              <a:rPr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Cloud Storage</a:t>
            </a:r>
            <a:endParaRPr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14300" marR="0" lvl="1" indent="-95250" algn="l" rtl="0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entury Gothic"/>
              <a:buChar char="•"/>
            </a:pPr>
            <a:r>
              <a:rPr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Jupyter Notebook / Python</a:t>
            </a:r>
            <a:endParaRPr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384935" y="2873185"/>
            <a:ext cx="25629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9125" tIns="199125" rIns="199125" bIns="1991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Selection</a:t>
            </a:r>
            <a:endParaRPr sz="700">
              <a:solidFill>
                <a:srgbClr val="000000"/>
              </a:solidFill>
            </a:endParaRPr>
          </a:p>
          <a:p>
            <a:pPr marL="114300" lvl="1" indent="-9525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entury Gothic"/>
              <a:buChar char="•"/>
            </a:pPr>
            <a:r>
              <a:rPr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Correlation Analysis</a:t>
            </a:r>
            <a:endParaRPr sz="110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17"/>
          <p:cNvSpPr/>
          <p:nvPr/>
        </p:nvSpPr>
        <p:spPr>
          <a:xfrm rot="10800000">
            <a:off x="5777800" y="3504311"/>
            <a:ext cx="559200" cy="9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60000"/>
                </a:moveTo>
                <a:lnTo>
                  <a:pt x="120000" y="60000"/>
                </a:lnTo>
              </a:path>
            </a:pathLst>
          </a:custGeom>
          <a:noFill/>
          <a:ln w="9525" cap="rnd" cmpd="sng">
            <a:solidFill>
              <a:srgbClr val="757575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>
            <a:off x="2674300" y="3504311"/>
            <a:ext cx="559200" cy="9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60000"/>
                </a:moveTo>
                <a:lnTo>
                  <a:pt x="120000" y="60000"/>
                </a:lnTo>
              </a:path>
            </a:pathLst>
          </a:custGeom>
          <a:noFill/>
          <a:ln w="9525" cap="rnd" cmpd="sng">
            <a:solidFill>
              <a:srgbClr val="757575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AA7EFCF-F5E5-4563-A03C-38EC70B7E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192" y="1297641"/>
            <a:ext cx="6071405" cy="3209021"/>
          </a:xfrm>
          <a:prstGeom prst="rect">
            <a:avLst/>
          </a:prstGeom>
        </p:spPr>
      </p:pic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1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Descriptive/Visual Analytics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63575" y="1238900"/>
            <a:ext cx="274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Midwest and Northeast US have the highest frequency of more severe accidents.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Clear tracking of high severity of accidents on interstates is more in rural areas.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6FCD150-7E89-4B49-8D3D-E38D3D4A0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44" y="927879"/>
            <a:ext cx="3546663" cy="3546663"/>
          </a:xfrm>
          <a:prstGeom prst="rect">
            <a:avLst/>
          </a:prstGeom>
        </p:spPr>
      </p:pic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1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Descriptive/Visual Analytics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11700" y="1187550"/>
            <a:ext cx="238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1 represents the least severe accidents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Most accidents cause some traffic delays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2 represents the most common severity of accidents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BDAC00-EBDF-4AEE-8EEC-3A4D72201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89" y="988359"/>
            <a:ext cx="3574980" cy="32272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1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Descriptive/Visual Analytics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4700"/>
            <a:ext cx="4350599" cy="38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5350725" y="44922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A7E3B18-E410-47BF-9208-56790D538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218" y="924700"/>
            <a:ext cx="4273743" cy="3878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596BED5-1F51-4C4A-8FAE-EAB28C184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029" y="924474"/>
            <a:ext cx="4766478" cy="4118172"/>
          </a:xfrm>
          <a:prstGeom prst="rect">
            <a:avLst/>
          </a:prstGeom>
        </p:spPr>
      </p:pic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00" y="1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63575" y="1238900"/>
            <a:ext cx="301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Omitting Negative Time Difference (Length of Delay)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Correlation Matrix - Variable Reducing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Remove Columns with &gt; 60% Zero Values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Remove Remaining Rows with Frequent Zero Values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791</Words>
  <Application>Microsoft Office PowerPoint</Application>
  <PresentationFormat>On-screen Show (16:9)</PresentationFormat>
  <Paragraphs>229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Century Gothic</vt:lpstr>
      <vt:lpstr>Arial</vt:lpstr>
      <vt:lpstr>Proxima Nova</vt:lpstr>
      <vt:lpstr>Times New Roman</vt:lpstr>
      <vt:lpstr>Spearmint</vt:lpstr>
      <vt:lpstr>Correlation between traffic accidents, their locations &amp; weather conditions </vt:lpstr>
      <vt:lpstr>Business Problem</vt:lpstr>
      <vt:lpstr>Dataset</vt:lpstr>
      <vt:lpstr>Variables</vt:lpstr>
      <vt:lpstr>System Design</vt:lpstr>
      <vt:lpstr>Descriptive/Visual Analytics</vt:lpstr>
      <vt:lpstr>Descriptive/Visual Analytics</vt:lpstr>
      <vt:lpstr>Descriptive/Visual Analytics</vt:lpstr>
      <vt:lpstr>Data Preprocessing</vt:lpstr>
      <vt:lpstr>Algorithm Development - Final Variables</vt:lpstr>
      <vt:lpstr>Algorithm Development</vt:lpstr>
      <vt:lpstr>Results and Evaluation - ANN</vt:lpstr>
      <vt:lpstr>Results and Evaluation - XGBoost Tree</vt:lpstr>
      <vt:lpstr>Results and Evaluation - Random Forest</vt:lpstr>
      <vt:lpstr>Conclusions</vt:lpstr>
      <vt:lpstr>Limitations and Future Research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traffic accidents, their locations &amp; weather conditions</dc:title>
  <dc:creator>Ryan Waffle</dc:creator>
  <cp:lastModifiedBy>Ryan Waffle</cp:lastModifiedBy>
  <cp:revision>6</cp:revision>
  <dcterms:modified xsi:type="dcterms:W3CDTF">2020-05-08T22:11:01Z</dcterms:modified>
</cp:coreProperties>
</file>