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68024-0C91-49A2-B6FE-0FD4D93DDD33}">
  <a:tblStyle styleId="{A4E68024-0C91-49A2-B6FE-0FD4D93DDD33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7E6"/>
          </a:solidFill>
        </a:fill>
      </a:tcStyle>
    </a:wholeTbl>
    <a:band1H>
      <a:tcTxStyle/>
      <a:tcStyle>
        <a:tcBdr/>
        <a:fill>
          <a:solidFill>
            <a:srgbClr val="FCCB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CB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3e209c181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3e209c181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3e209c181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3e209c181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3e209c1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3e209c1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4c5d0806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4c5d0806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4c5d08066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4c5d08066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3e209c18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3e209c18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3e209c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3e209c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3e209c18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3e209c18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3e209c181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3e209c181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9110b52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49110b52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9110b5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49110b52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e209c181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e209c181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9110b52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9110b52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9110b526_2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9110b526_2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9110b5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49110b5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9110b52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49110b52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3e209c18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3e209c18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smediawatch.com/2019/01/top-sports-audiences-2018-li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ielsen.com/us/en/insights/article/2018/tops-of-2018-television/" TargetMode="External"/><Relationship Id="rId4" Type="http://schemas.openxmlformats.org/officeDocument/2006/relationships/hyperlink" Target="https://www.statista.com/statistics/619023/number-tv-viewers-sporting-events-u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413925"/>
            <a:ext cx="7107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Analyzing the Association Between Social Media and TV Viewership for Sporting Events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1502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Text Analytics - Final Project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824000" y="3845650"/>
            <a:ext cx="42555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Konstantin Weis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Ryan Waffle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Nicholas Mercogliano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Ramiro Baldeon 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Sentiment Analysis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67" name="Google Shape;367;p22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2791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highest percentage of positive tweets occur on weekdays in the lead up to media day and Super Bowl Sunday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225" y="1412825"/>
            <a:ext cx="5189698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Sentiment Analysis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74" name="Google Shape;374;p23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2791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Super Bowl 54 (KC vs SF) had the highest percentage of positive tweets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Super Bowl 52 (NE vs PHI) had the highest percentage of negative tweets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000" y="1527250"/>
            <a:ext cx="5189698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Tweet Volume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00" y="1597875"/>
            <a:ext cx="483290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4"/>
          <p:cNvSpPr txBox="1">
            <a:spLocks noGrp="1"/>
          </p:cNvSpPr>
          <p:nvPr>
            <p:ph type="body" idx="1"/>
          </p:nvPr>
        </p:nvSpPr>
        <p:spPr>
          <a:xfrm>
            <a:off x="601650" y="1663375"/>
            <a:ext cx="28233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High volume of tweets prior to Super Bowl kick-off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High user engagement in twitter with approximately 40K tweets </a:t>
            </a:r>
            <a:endParaRPr sz="18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433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Tweet Volume and Sentiment Correlation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3970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Strong negative correlation between number of tweets and sentiment polarity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Unfortunately, suggests sentiment may be irrelevant to predicting viewership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389" name="Google Shape;389;p25"/>
          <p:cNvPicPr preferRelativeResize="0"/>
          <p:nvPr/>
        </p:nvPicPr>
        <p:blipFill rotWithShape="1">
          <a:blip r:embed="rId3">
            <a:alphaModFix/>
          </a:blip>
          <a:srcRect t="4479"/>
          <a:stretch/>
        </p:blipFill>
        <p:spPr>
          <a:xfrm>
            <a:off x="4715375" y="1351075"/>
            <a:ext cx="4021825" cy="33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Retweet Volume and Sentiment Correlation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95" name="Google Shape;395;p26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3970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The number of retweets has drastically increased since 2011, and also appears correlated to the increase in sentiment polarity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With more retweets, fewer unique tweets may be generated, amplifying the positive tweets and skewing the sentiment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75" y="1434775"/>
            <a:ext cx="392698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433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Tweet Volume and Viewership Correlation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3">
            <a:alphaModFix/>
          </a:blip>
          <a:srcRect t="10357" b="5981"/>
          <a:stretch/>
        </p:blipFill>
        <p:spPr>
          <a:xfrm>
            <a:off x="4766700" y="1434786"/>
            <a:ext cx="3970501" cy="32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7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3970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Strong positive correlation between tweets and average television viewership numbers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As more tweets are posted, a higher television viewership is predicted  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8"/>
          <p:cNvPicPr preferRelativeResize="0"/>
          <p:nvPr/>
        </p:nvPicPr>
        <p:blipFill rotWithShape="1">
          <a:blip r:embed="rId3">
            <a:alphaModFix/>
          </a:blip>
          <a:srcRect r="52403"/>
          <a:stretch/>
        </p:blipFill>
        <p:spPr>
          <a:xfrm>
            <a:off x="6102125" y="1093350"/>
            <a:ext cx="2909325" cy="34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Topic Modeling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10" name="Google Shape;410;p28"/>
          <p:cNvSpPr txBox="1">
            <a:spLocks noGrp="1"/>
          </p:cNvSpPr>
          <p:nvPr>
            <p:ph type="body" idx="1"/>
          </p:nvPr>
        </p:nvSpPr>
        <p:spPr>
          <a:xfrm>
            <a:off x="601650" y="1663375"/>
            <a:ext cx="77328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Compare Topics from 2011 and 2020 Super Bowl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 i="1">
                <a:solidFill>
                  <a:srgbClr val="0B5394"/>
                </a:solidFill>
              </a:rPr>
              <a:t>Gensim </a:t>
            </a:r>
            <a:r>
              <a:rPr lang="en" sz="1800">
                <a:solidFill>
                  <a:srgbClr val="0B5394"/>
                </a:solidFill>
              </a:rPr>
              <a:t>Package and LDA Algorithm in Python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Explore different Topics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2011: Halftime Show, Commercials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2020: Food, Teams, Ads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Possible Use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Understand purpose of tweet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Remove noise from data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Problems: Difficult interpretation of Topics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body" idx="1"/>
          </p:nvPr>
        </p:nvSpPr>
        <p:spPr>
          <a:xfrm>
            <a:off x="6377038" y="4611225"/>
            <a:ext cx="2359500" cy="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>
                <a:solidFill>
                  <a:srgbClr val="0B5394"/>
                </a:solidFill>
              </a:rPr>
              <a:t>2020 Intertopic Map</a:t>
            </a:r>
            <a:endParaRPr sz="11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Conclusion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17" name="Google Shape;417;p29"/>
          <p:cNvSpPr txBox="1">
            <a:spLocks noGrp="1"/>
          </p:cNvSpPr>
          <p:nvPr>
            <p:ph type="body" idx="1"/>
          </p:nvPr>
        </p:nvSpPr>
        <p:spPr>
          <a:xfrm>
            <a:off x="1303800" y="1190650"/>
            <a:ext cx="7439100" cy="31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Sentiment of tweets varied depending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Teams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Week or Weekend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Events before kick-off - Media Day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Term frequency analysis provides interesting marketing suggestions leading up to Super Bowl Sunday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Two weeks out: Team Hype</a:t>
            </a:r>
            <a:endParaRPr sz="1800">
              <a:solidFill>
                <a:srgbClr val="0B5394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○"/>
            </a:pPr>
            <a:r>
              <a:rPr lang="en" sz="1800">
                <a:solidFill>
                  <a:srgbClr val="0B5394"/>
                </a:solidFill>
              </a:rPr>
              <a:t>Game day: In-game events, Super Bowl History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Tweet sentiment has little impact on predicting TV viewership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Increase in retweets over time may positively skew sentiment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Positive correlation between television viewership and number of tweets - most impactful predictor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Recommendations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1303800" y="1424500"/>
            <a:ext cx="6745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Include tweets without #hashtags and with more #hashtag variety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Analysis of tweets based on location and TV viewership 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Expand to other social media platforms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Expand to other sporting events, such as Olympics, World Cup, etc.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Problem Statement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663375"/>
            <a:ext cx="7030500" cy="28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Companies are looking to better understand how social media engagement affects their business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Which topics and terms are most discussed on social media prior to a sporting event (Super Bowl)?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Is there a correlation between social media engagement prior to a sporting event and actual television viewership numbers?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Can social media sentiment be an additional prediction variable?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Can social media be used to help predict TV viewership?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Description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01650" y="1663375"/>
            <a:ext cx="7732800" cy="28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</a:rPr>
              <a:t>Data Source - Television Viewership </a:t>
            </a:r>
            <a:endParaRPr sz="1800"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 dirty="0">
                <a:solidFill>
                  <a:srgbClr val="0B5394"/>
                </a:solidFill>
              </a:rPr>
              <a:t>Sources included: Statista, Nielsen and Sports Media Watch</a:t>
            </a:r>
            <a:endParaRPr sz="1800"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 u="sng" dirty="0">
                <a:solidFill>
                  <a:srgbClr val="0B5394"/>
                </a:solidFill>
                <a:hlinkClick r:id="rId3"/>
              </a:rPr>
              <a:t>https://www.sportsmediawatch.com/2019/01/top-sports-audiences-2018-list/</a:t>
            </a:r>
            <a:r>
              <a:rPr lang="en" sz="1800" dirty="0">
                <a:solidFill>
                  <a:srgbClr val="0B5394"/>
                </a:solidFill>
              </a:rPr>
              <a:t> (Top 50 in 2018) </a:t>
            </a:r>
            <a:r>
              <a:rPr lang="en" sz="1800" u="sng" dirty="0">
                <a:solidFill>
                  <a:srgbClr val="0B5394"/>
                </a:solidFill>
                <a:hlinkClick r:id="rId4"/>
              </a:rPr>
              <a:t>https://www.statista.com/statistics/619023/number-tv-viewers-sporting-events-usa/</a:t>
            </a:r>
            <a:r>
              <a:rPr lang="en" sz="1800" dirty="0">
                <a:solidFill>
                  <a:srgbClr val="0B5394"/>
                </a:solidFill>
              </a:rPr>
              <a:t> (Top 25 in 2018)</a:t>
            </a:r>
            <a:endParaRPr sz="1800" dirty="0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 u="sng" dirty="0">
                <a:solidFill>
                  <a:srgbClr val="0B5394"/>
                </a:solidFill>
                <a:hlinkClick r:id="rId5"/>
              </a:rPr>
              <a:t>https://www.nielsen.com/us/en/insights/article/2018/tops-of-2018-television/</a:t>
            </a:r>
            <a:r>
              <a:rPr lang="en" sz="1800" dirty="0">
                <a:solidFill>
                  <a:srgbClr val="0B5394"/>
                </a:solidFill>
              </a:rPr>
              <a:t>  (Top TV Programs of 2018 - Single Telecast)</a:t>
            </a:r>
            <a:endParaRPr sz="18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Description 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375650" y="14571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{A4E68024-0C91-49A2-B6FE-0FD4D93DDD33}</a:tableStyleId>
              </a:tblPr>
              <a:tblGrid>
                <a:gridCol w="3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#</a:t>
                      </a:r>
                      <a:endParaRPr sz="11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GAME</a:t>
                      </a:r>
                      <a:endParaRPr sz="11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RTG</a:t>
                      </a:r>
                      <a:endParaRPr sz="11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 Viewers - TV (TV + Other)</a:t>
                      </a:r>
                      <a:endParaRPr sz="11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NET</a:t>
                      </a:r>
                      <a:endParaRPr sz="11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1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Chiefs-49ers SuperBowl LIV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41.6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100.45M (117.607M)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FOX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2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Patriots-Rams SuperBowl LIII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41.1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98.19M (113.263M)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CBS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3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Eagles-Patriots SuperBowl LII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43.1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103.39M (117.953M)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NBC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4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Patriots-Falcons SuperBowl LI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45.3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111.32M (113.69M)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FOX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5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Broncos-Panthers SuperBowl 50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46.6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111.86M (113.732M)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CBS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6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Patriots-Seahawks SuperBowl XLIX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47.5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114.44M (115.781M)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NBC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7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Seahawks-Broncos SuperBowl XLVIII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46.7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112.19M (113.282M)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FOX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8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Ravens-49ers SuperBowl XLVII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46.4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108.69M (109.198M)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CBS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9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Giants-Patriots SuperBowl XLVI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47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111.35M (111.696M)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NBC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073763"/>
                          </a:solidFill>
                        </a:rPr>
                        <a:t>10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Packers-Steelers SuperBowl XLV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46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111.01M (111.01M)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73763"/>
                          </a:solidFill>
                        </a:rPr>
                        <a:t>FOX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Description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601650" y="1663375"/>
            <a:ext cx="7732800" cy="28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Data Source &amp; Data Collection - Tweets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With Twitter’s strong social media presence, it's an ideal candidate for our audience engagement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Crawl tweets using #SuperBowl hashtag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Data range: Two weeks prior to each Super Bowl from Super Bowl 2011 to Super Bowl 2020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75,000 - 200,000 tweets collected per Super Bowl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Methodology 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309" name="Google Shape;309;p18"/>
          <p:cNvGrpSpPr/>
          <p:nvPr/>
        </p:nvGrpSpPr>
        <p:grpSpPr>
          <a:xfrm>
            <a:off x="76205" y="1865200"/>
            <a:ext cx="1893300" cy="2739039"/>
            <a:chOff x="212105" y="1960450"/>
            <a:chExt cx="1893300" cy="2739039"/>
          </a:xfrm>
        </p:grpSpPr>
        <p:sp>
          <p:nvSpPr>
            <p:cNvPr id="310" name="Google Shape;310;p18"/>
            <p:cNvSpPr/>
            <p:nvPr/>
          </p:nvSpPr>
          <p:spPr>
            <a:xfrm>
              <a:off x="70927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775579" y="2156435"/>
              <a:ext cx="461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2172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sz="15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212105" y="3140089"/>
              <a:ext cx="1893300" cy="15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Crawl Tweets with Twint using #SuperBowl Hashtag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4" name="Google Shape;314;p18"/>
          <p:cNvSpPr/>
          <p:nvPr/>
        </p:nvSpPr>
        <p:spPr>
          <a:xfrm>
            <a:off x="1416563" y="215616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21406" y="1865200"/>
            <a:ext cx="2305200" cy="2825287"/>
            <a:chOff x="1647765" y="1960450"/>
            <a:chExt cx="2305200" cy="2825287"/>
          </a:xfrm>
        </p:grpSpPr>
        <p:sp>
          <p:nvSpPr>
            <p:cNvPr id="316" name="Google Shape;316;p18"/>
            <p:cNvSpPr/>
            <p:nvPr/>
          </p:nvSpPr>
          <p:spPr>
            <a:xfrm>
              <a:off x="2357568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1668309" y="2840725"/>
              <a:ext cx="2264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 and Representation</a:t>
              </a:r>
              <a:endParaRPr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1647765" y="3235337"/>
              <a:ext cx="2305200" cy="155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Tweet cleaning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Tokenization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Stop Word Removal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9" name="Google Shape;319;p18"/>
          <p:cNvSpPr txBox="1"/>
          <p:nvPr/>
        </p:nvSpPr>
        <p:spPr>
          <a:xfrm>
            <a:off x="2490754" y="2065710"/>
            <a:ext cx="46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3245363" y="215616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4489125" y="2065706"/>
            <a:ext cx="46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378963" y="215616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3774677" y="1865200"/>
            <a:ext cx="1890600" cy="2963325"/>
            <a:chOff x="3358127" y="1960450"/>
            <a:chExt cx="1890600" cy="2963325"/>
          </a:xfrm>
        </p:grpSpPr>
        <p:sp>
          <p:nvSpPr>
            <p:cNvPr id="324" name="Google Shape;324;p18"/>
            <p:cNvSpPr/>
            <p:nvPr/>
          </p:nvSpPr>
          <p:spPr>
            <a:xfrm>
              <a:off x="398530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0B5394"/>
                </a:solidFill>
              </a:endParaRPr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3534825" y="2664225"/>
              <a:ext cx="15372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Text Representation</a:t>
              </a:r>
              <a:endParaRPr sz="15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3358127" y="3227575"/>
              <a:ext cx="1890600" cy="16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Term Frequency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Common n-grams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7" name="Google Shape;327;p18"/>
          <p:cNvSpPr txBox="1"/>
          <p:nvPr/>
        </p:nvSpPr>
        <p:spPr>
          <a:xfrm>
            <a:off x="6241725" y="2065706"/>
            <a:ext cx="46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6979163" y="215616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18"/>
          <p:cNvGrpSpPr/>
          <p:nvPr/>
        </p:nvGrpSpPr>
        <p:grpSpPr>
          <a:xfrm>
            <a:off x="5646394" y="2728950"/>
            <a:ext cx="2066100" cy="1961574"/>
            <a:chOff x="5039344" y="2824200"/>
            <a:chExt cx="2066100" cy="1961574"/>
          </a:xfrm>
        </p:grpSpPr>
        <p:sp>
          <p:nvSpPr>
            <p:cNvPr id="330" name="Google Shape;330;p18"/>
            <p:cNvSpPr txBox="1"/>
            <p:nvPr/>
          </p:nvSpPr>
          <p:spPr>
            <a:xfrm>
              <a:off x="5141762" y="2824200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Analysis and Modeling</a:t>
              </a:r>
              <a:endParaRPr sz="15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5039344" y="3224574"/>
              <a:ext cx="2066100" cy="15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2500" tIns="91425" rIns="91425" bIns="91425" anchor="t" anchorCtr="0">
              <a:noAutofit/>
            </a:bodyPr>
            <a:lstStyle/>
            <a:p>
              <a:pPr marL="139700" lvl="0" indent="-2730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Topic Modeling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2" name="Google Shape;332;p18"/>
          <p:cNvSpPr/>
          <p:nvPr/>
        </p:nvSpPr>
        <p:spPr>
          <a:xfrm>
            <a:off x="6149190" y="186520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72A1E"/>
              </a:solidFill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7246594" y="1865200"/>
            <a:ext cx="2066100" cy="2801549"/>
            <a:chOff x="4886944" y="2036650"/>
            <a:chExt cx="2066100" cy="2801549"/>
          </a:xfrm>
        </p:grpSpPr>
        <p:sp>
          <p:nvSpPr>
            <p:cNvPr id="334" name="Google Shape;334;p18"/>
            <p:cNvSpPr/>
            <p:nvPr/>
          </p:nvSpPr>
          <p:spPr>
            <a:xfrm>
              <a:off x="5542140" y="20366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rgbClr val="A72A1E"/>
                </a:solidFill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5134312" y="2730763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5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18"/>
            <p:cNvSpPr txBox="1"/>
            <p:nvPr/>
          </p:nvSpPr>
          <p:spPr>
            <a:xfrm>
              <a:off x="4886944" y="3276999"/>
              <a:ext cx="2066100" cy="15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2500" tIns="91425" rIns="91425" bIns="91425" anchor="t" anchorCtr="0">
              <a:noAutofit/>
            </a:bodyPr>
            <a:lstStyle/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Performance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Comparison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2603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Conclusions</a:t>
              </a:r>
              <a:endPara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7" name="Google Shape;337;p18"/>
          <p:cNvSpPr txBox="1"/>
          <p:nvPr/>
        </p:nvSpPr>
        <p:spPr>
          <a:xfrm>
            <a:off x="8000210" y="2065810"/>
            <a:ext cx="4617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Text Representation - Term Frequency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43" name="Google Shape;343;p19"/>
          <p:cNvSpPr txBox="1">
            <a:spLocks noGrp="1"/>
          </p:cNvSpPr>
          <p:nvPr>
            <p:ph type="body" idx="1"/>
          </p:nvPr>
        </p:nvSpPr>
        <p:spPr>
          <a:xfrm>
            <a:off x="601650" y="1502475"/>
            <a:ext cx="28233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Team names feature prominently two weeks out from game day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Game day tweets feature positive messages and encouragement for the teams: go, win, ready</a:t>
            </a:r>
            <a:endParaRPr sz="18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B5394"/>
              </a:solidFill>
            </a:endParaRPr>
          </a:p>
        </p:txBody>
      </p:sp>
      <p:pic>
        <p:nvPicPr>
          <p:cNvPr id="344" name="Google Shape;3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350" y="1111175"/>
            <a:ext cx="3335999" cy="18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>
            <a:spLocks noGrp="1"/>
          </p:cNvSpPr>
          <p:nvPr>
            <p:ph type="body" idx="1"/>
          </p:nvPr>
        </p:nvSpPr>
        <p:spPr>
          <a:xfrm>
            <a:off x="7493250" y="1370950"/>
            <a:ext cx="1536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B5394"/>
                </a:solidFill>
              </a:rPr>
              <a:t>Two Weeks Out</a:t>
            </a: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B5394"/>
                </a:solidFill>
              </a:rPr>
              <a:t>Game Day</a:t>
            </a:r>
            <a:endParaRPr sz="1400"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B5394"/>
              </a:solidFill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353" y="3101075"/>
            <a:ext cx="3335997" cy="1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Text Representation - N-grams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000" y="1111466"/>
            <a:ext cx="3424252" cy="207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>
            <a:spLocks noGrp="1"/>
          </p:cNvSpPr>
          <p:nvPr>
            <p:ph type="body" idx="1"/>
          </p:nvPr>
        </p:nvSpPr>
        <p:spPr>
          <a:xfrm>
            <a:off x="601650" y="1521675"/>
            <a:ext cx="4025100" cy="3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Analysis of bigrams two-weeks out shows frequent team and player references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Game day tweets highlight specific events within the game or noticeable NFL historical figures: national anthem, halftime, Joe Namath, etc.</a:t>
            </a:r>
            <a:endParaRPr sz="180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B5394"/>
              </a:solidFill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000" y="2994900"/>
            <a:ext cx="3424252" cy="20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Sentiment Analysis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3">
            <a:alphaModFix/>
          </a:blip>
          <a:srcRect r="12808" b="7132"/>
          <a:stretch/>
        </p:blipFill>
        <p:spPr>
          <a:xfrm>
            <a:off x="3499150" y="1338700"/>
            <a:ext cx="5301349" cy="3525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 txBox="1">
            <a:spLocks noGrp="1"/>
          </p:cNvSpPr>
          <p:nvPr>
            <p:ph type="body" idx="1"/>
          </p:nvPr>
        </p:nvSpPr>
        <p:spPr>
          <a:xfrm>
            <a:off x="601650" y="1434775"/>
            <a:ext cx="2791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Majority of tweets had a positive polarity leading up to the game.  </a:t>
            </a:r>
            <a:endParaRPr sz="180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sz="1800">
                <a:solidFill>
                  <a:srgbClr val="0B5394"/>
                </a:solidFill>
              </a:rPr>
              <a:t>People are excited and in high-spirits</a:t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On-screen Show (16:9)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Maven Pro</vt:lpstr>
      <vt:lpstr>Nunito</vt:lpstr>
      <vt:lpstr>Arial</vt:lpstr>
      <vt:lpstr>Roboto</vt:lpstr>
      <vt:lpstr>Momentum</vt:lpstr>
      <vt:lpstr>Analyzing the Association Between Social Media and TV Viewership for Sporting Events</vt:lpstr>
      <vt:lpstr>Problem Statement </vt:lpstr>
      <vt:lpstr>Data Description </vt:lpstr>
      <vt:lpstr>Data Description </vt:lpstr>
      <vt:lpstr>Data Description </vt:lpstr>
      <vt:lpstr>Methodology </vt:lpstr>
      <vt:lpstr>Text Representation - Term Frequency</vt:lpstr>
      <vt:lpstr>Text Representation - N-grams</vt:lpstr>
      <vt:lpstr>Sentiment Analysis</vt:lpstr>
      <vt:lpstr>Sentiment Analysis</vt:lpstr>
      <vt:lpstr>Sentiment Analysis</vt:lpstr>
      <vt:lpstr>Tweet Volume</vt:lpstr>
      <vt:lpstr>Tweet Volume and Sentiment Correlation</vt:lpstr>
      <vt:lpstr>Retweet Volume and Sentiment Correlation</vt:lpstr>
      <vt:lpstr>Tweet Volume and Viewership Correlation</vt:lpstr>
      <vt:lpstr>Topic Modeling </vt:lpstr>
      <vt:lpstr>Conclusion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Association Between Social Media and TV Viewership for Sporting Events</dc:title>
  <dc:creator>Ryan Waffle</dc:creator>
  <cp:lastModifiedBy>Ryan Waffle</cp:lastModifiedBy>
  <cp:revision>1</cp:revision>
  <dcterms:modified xsi:type="dcterms:W3CDTF">2020-04-22T15:17:10Z</dcterms:modified>
</cp:coreProperties>
</file>