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75" r:id="rId11"/>
    <p:sldId id="264" r:id="rId12"/>
    <p:sldId id="276" r:id="rId13"/>
    <p:sldId id="277" r:id="rId14"/>
    <p:sldId id="278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Noto Sans Symbols" panose="020B050204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388254-CD18-4D07-8F5F-5AE28B852D96}">
  <a:tblStyle styleId="{68388254-CD18-4D07-8F5F-5AE28B852D96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F9F9"/>
          </a:solidFill>
        </a:fill>
      </a:tcStyle>
    </a:wholeTbl>
    <a:band1H>
      <a:tcTxStyle/>
      <a:tcStyle>
        <a:tcBdr/>
        <a:fill>
          <a:solidFill>
            <a:srgbClr val="F2F2F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2F2F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9269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378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3778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376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be14724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6be14724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be173643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6be173643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be173643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6be173643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bdcc2f55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6bdcc2f55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e147240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6be147240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5196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556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056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gradFill>
            <a:gsLst>
              <a:gs pos="0">
                <a:srgbClr val="C00000"/>
              </a:gs>
              <a:gs pos="100000">
                <a:srgbClr val="800000"/>
              </a:gs>
            </a:gsLst>
            <a:lin ang="5400000" scaled="0"/>
          </a:grad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abild mit Beschriftung">
  <p:cSld name="Panoramabild mit Beschriftung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mit Beschriftung">
  <p:cSld name="Zitat mit Beschriftung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nskarte">
  <p:cSld name="Namenskart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818712" y="2458549"/>
            <a:ext cx="10571998" cy="14791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Predicting Box Office of Movies from Twitter Sentiment Analysis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818712" y="4322618"/>
            <a:ext cx="10554574" cy="153618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Ryan Waffle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Konstantin Weis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Yihao Li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Xuanchen Zhu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818712" y="513977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Analytics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Fall 2019</a:t>
            </a: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FEF"/>
            </a:gs>
            <a:gs pos="51000">
              <a:srgbClr val="EFEFEF"/>
            </a:gs>
            <a:gs pos="100000">
              <a:srgbClr val="D8D8D8"/>
            </a:gs>
          </a:gsLst>
          <a:lin ang="5400000" scaled="0"/>
        </a:gra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lt1"/>
              </a:buClr>
              <a:buSzPts val="4000"/>
            </a:pPr>
            <a:r>
              <a:rPr lang="en-US" dirty="0">
                <a:solidFill>
                  <a:schemeClr val="lt1"/>
                </a:solidFill>
              </a:rPr>
              <a:t>Data Preprocessing</a:t>
            </a:r>
            <a:r>
              <a:rPr lang="zh-CN" altLang="en-US" dirty="0">
                <a:solidFill>
                  <a:schemeClr val="lt1"/>
                </a:solidFill>
              </a:rPr>
              <a:t> </a:t>
            </a:r>
            <a:r>
              <a:rPr lang="en-US" altLang="zh-CN" dirty="0">
                <a:solidFill>
                  <a:schemeClr val="lt1"/>
                </a:solidFill>
              </a:rPr>
              <a:t>–</a:t>
            </a:r>
            <a:r>
              <a:rPr lang="zh-CN" altLang="en-US" dirty="0">
                <a:solidFill>
                  <a:schemeClr val="lt1"/>
                </a:solidFill>
              </a:rPr>
              <a:t> </a:t>
            </a:r>
            <a:r>
              <a:rPr lang="en-US" altLang="zh-CN" dirty="0">
                <a:solidFill>
                  <a:schemeClr val="lt1"/>
                </a:solidFill>
              </a:rPr>
              <a:t>Normalization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194" name="Google Shape;194;p22"/>
          <p:cNvGraphicFramePr/>
          <p:nvPr>
            <p:extLst>
              <p:ext uri="{D42A27DB-BD31-4B8C-83A1-F6EECF244321}">
                <p14:modId xmlns:p14="http://schemas.microsoft.com/office/powerpoint/2010/main" val="1775177926"/>
              </p:ext>
            </p:extLst>
          </p:nvPr>
        </p:nvGraphicFramePr>
        <p:xfrm>
          <a:off x="1256378" y="2417000"/>
          <a:ext cx="7981075" cy="3737825"/>
        </p:xfrm>
        <a:graphic>
          <a:graphicData uri="http://schemas.openxmlformats.org/drawingml/2006/table">
            <a:tbl>
              <a:tblPr firstRow="1" bandRow="1">
                <a:tableStyleId>{68388254-CD18-4D07-8F5F-5AE28B852D96}</a:tableStyleId>
              </a:tblPr>
              <a:tblGrid>
                <a:gridCol w="372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</a:rPr>
                        <a:t>N_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Domestic Box Office</a:t>
                      </a:r>
                      <a:endParaRPr b="1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Phase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Mean</a:t>
                      </a:r>
                      <a:r>
                        <a:rPr lang="en-US" sz="1400" dirty="0"/>
                        <a:t> Sentiment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</a:rPr>
                        <a:t>N_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Worldwide</a:t>
                      </a:r>
                      <a:endParaRPr b="1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Phase Percent Positive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Tomatometer - Rotten Tomatoes</a:t>
                      </a:r>
                      <a:endParaRPr sz="1400" dirty="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Phase Percent Negative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User Score - Rotten Tomatoes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altLang="zh-CN" sz="1400" b="1" dirty="0"/>
                        <a:t>N_</a:t>
                      </a:r>
                      <a:r>
                        <a:rPr lang="en-US" sz="1400" b="1" dirty="0"/>
                        <a:t>Phase Tweet Volume 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altLang="zh-CN" sz="1400" b="1" u="none" strike="noStrike" cap="none" dirty="0">
                          <a:sym typeface="Arial"/>
                        </a:rPr>
                        <a:t>N_</a:t>
                      </a:r>
                      <a:r>
                        <a:rPr lang="en-US" sz="1400" b="1" u="none" strike="noStrike" cap="none" dirty="0">
                          <a:sym typeface="Arial"/>
                        </a:rPr>
                        <a:t>Production Budget</a:t>
                      </a:r>
                      <a:endParaRPr lang="en-US" sz="1400" b="1" i="0" u="none" strike="noStrike" cap="none" dirty="0">
                        <a:solidFill>
                          <a:srgbClr val="3F3F3F"/>
                        </a:solidFill>
                        <a:latin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altLang="zh-CN" sz="1400" b="1" dirty="0"/>
                        <a:t>N_</a:t>
                      </a:r>
                      <a:r>
                        <a:rPr lang="en-US" sz="1400" b="1" dirty="0"/>
                        <a:t>Phase Likes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Is Animated or Not</a:t>
                      </a:r>
                      <a:endParaRPr lang="en-US" sz="1400" b="0" i="0" u="none" strike="noStrike" cap="none" dirty="0">
                        <a:solidFill>
                          <a:srgbClr val="3F3F3F"/>
                        </a:solidFill>
                        <a:latin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altLang="zh-CN" sz="1400" b="1" dirty="0"/>
                        <a:t>N_</a:t>
                      </a:r>
                      <a:r>
                        <a:rPr lang="en-US" sz="1400" b="1" dirty="0"/>
                        <a:t>Phase Retweets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PG</a:t>
                      </a:r>
                      <a:endParaRPr lang="en-US" sz="1400" b="0" i="0" u="none" strike="noStrike" cap="none" dirty="0">
                        <a:solidFill>
                          <a:srgbClr val="3F3F3F"/>
                        </a:solidFill>
                        <a:latin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Percent Positive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Daily</a:t>
                      </a:r>
                      <a:r>
                        <a:rPr lang="en-US" sz="1400" dirty="0"/>
                        <a:t> Change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50">
                <a:tc>
                  <a:txBody>
                    <a:bodyPr/>
                    <a:lstStyle/>
                    <a:p>
                      <a:pPr marL="0" marR="0" lvl="0" indent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PG-13</a:t>
                      </a:r>
                      <a:endParaRPr lang="en-US" sz="1400" b="0" i="0" u="none" strike="noStrike" cap="none" dirty="0">
                        <a:solidFill>
                          <a:srgbClr val="3F3F3F"/>
                        </a:solidFill>
                        <a:latin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S</a:t>
                      </a:r>
                      <a:r>
                        <a:rPr lang="en-US" altLang="zh-CN" sz="1400" dirty="0"/>
                        <a:t>td</a:t>
                      </a:r>
                      <a:r>
                        <a:rPr lang="en-US" sz="1400" dirty="0"/>
                        <a:t> of </a:t>
                      </a:r>
                      <a:r>
                        <a:rPr lang="en-US" altLang="zh-CN" sz="1400" dirty="0"/>
                        <a:t>Daily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</a:t>
                      </a:r>
                      <a:r>
                        <a:rPr lang="en-US" sz="1400" dirty="0"/>
                        <a:t>hange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R</a:t>
                      </a:r>
                      <a:endParaRPr lang="en-US" sz="1400" b="0" i="0" u="none" strike="noStrike" cap="none" dirty="0">
                        <a:solidFill>
                          <a:srgbClr val="3F3F3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5" name="Google Shape;195;p22"/>
          <p:cNvSpPr/>
          <p:nvPr/>
        </p:nvSpPr>
        <p:spPr>
          <a:xfrm>
            <a:off x="9358886" y="2754981"/>
            <a:ext cx="544771" cy="2295322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9901646" y="3717976"/>
            <a:ext cx="2067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for </a:t>
            </a:r>
            <a:r>
              <a:rPr lang="en-US" altLang="zh-CN" sz="1800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</a:t>
            </a:r>
            <a:r>
              <a:rPr lang="zh-CN" altLang="en-US" sz="1800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altLang="zh-CN" sz="1800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phase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5323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FEF"/>
            </a:gs>
            <a:gs pos="51000">
              <a:srgbClr val="EFEFEF"/>
            </a:gs>
            <a:gs pos="100000">
              <a:srgbClr val="D8D8D8"/>
            </a:gs>
          </a:gsLst>
          <a:lin ang="5400000" scaled="0"/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lt1"/>
              </a:buClr>
              <a:buSzPts val="4000"/>
            </a:pPr>
            <a:r>
              <a:rPr lang="en-US" dirty="0">
                <a:solidFill>
                  <a:schemeClr val="lt1"/>
                </a:solidFill>
              </a:rPr>
              <a:t>Data Preprocessing</a:t>
            </a:r>
            <a:r>
              <a:rPr lang="zh-CN" altLang="en-US" dirty="0">
                <a:solidFill>
                  <a:schemeClr val="lt1"/>
                </a:solidFill>
              </a:rPr>
              <a:t> </a:t>
            </a:r>
            <a:r>
              <a:rPr lang="en-US" altLang="zh-CN" dirty="0">
                <a:solidFill>
                  <a:schemeClr val="lt1"/>
                </a:solidFill>
              </a:rPr>
              <a:t>-</a:t>
            </a:r>
            <a:r>
              <a:rPr lang="zh-CN" altLang="en-US" dirty="0">
                <a:solidFill>
                  <a:schemeClr val="lt1"/>
                </a:solidFill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Variable Selection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" name="Google Shape;202;p23">
            <a:extLst>
              <a:ext uri="{FF2B5EF4-FFF2-40B4-BE49-F238E27FC236}">
                <a16:creationId xmlns:a16="http://schemas.microsoft.com/office/drawing/2014/main" id="{8D545CFE-032A-FB44-913D-ED453B76E3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8712" y="2685343"/>
            <a:ext cx="10554574" cy="343410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lnSpc>
                <a:spcPct val="200000"/>
              </a:lnSpc>
              <a:spcBef>
                <a:spcPts val="0"/>
              </a:spcBef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altLang="zh-CN" sz="2000" dirty="0">
                <a:solidFill>
                  <a:srgbClr val="262626"/>
                </a:solidFill>
              </a:rPr>
              <a:t>We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made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a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Pearson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Correlation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Coefficient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Plot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and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marked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all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the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value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larger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than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0.6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or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smaller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than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-0.6</a:t>
            </a:r>
            <a:endParaRPr sz="20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5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324D68-90C5-7C43-89DC-A68EBDD6B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681" y="0"/>
            <a:ext cx="7594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2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FEF"/>
            </a:gs>
            <a:gs pos="51000">
              <a:srgbClr val="EFEFEF"/>
            </a:gs>
            <a:gs pos="100000">
              <a:srgbClr val="D8D8D8"/>
            </a:gs>
          </a:gsLst>
          <a:lin ang="5400000" scaled="0"/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lt1"/>
              </a:buClr>
              <a:buSzPts val="4000"/>
            </a:pPr>
            <a:r>
              <a:rPr lang="en-US" dirty="0">
                <a:solidFill>
                  <a:schemeClr val="lt1"/>
                </a:solidFill>
              </a:rPr>
              <a:t>Data Preprocessing</a:t>
            </a:r>
            <a:r>
              <a:rPr lang="zh-CN" altLang="en-US" dirty="0">
                <a:solidFill>
                  <a:schemeClr val="lt1"/>
                </a:solidFill>
              </a:rPr>
              <a:t> </a:t>
            </a:r>
            <a:r>
              <a:rPr lang="en-US" altLang="zh-CN" dirty="0">
                <a:solidFill>
                  <a:schemeClr val="lt1"/>
                </a:solidFill>
              </a:rPr>
              <a:t>-</a:t>
            </a:r>
            <a:r>
              <a:rPr lang="zh-CN" altLang="en-US" dirty="0">
                <a:solidFill>
                  <a:schemeClr val="lt1"/>
                </a:solidFill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Variable Selection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" name="Google Shape;202;p23">
            <a:extLst>
              <a:ext uri="{FF2B5EF4-FFF2-40B4-BE49-F238E27FC236}">
                <a16:creationId xmlns:a16="http://schemas.microsoft.com/office/drawing/2014/main" id="{8D545CFE-032A-FB44-913D-ED453B76E3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8712" y="2685343"/>
            <a:ext cx="10554574" cy="343410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lnSpc>
                <a:spcPct val="200000"/>
              </a:lnSpc>
              <a:spcBef>
                <a:spcPts val="0"/>
              </a:spcBef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altLang="zh-CN" sz="2000" dirty="0">
                <a:solidFill>
                  <a:srgbClr val="262626"/>
                </a:solidFill>
              </a:rPr>
              <a:t>We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made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a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Pearson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Correlation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Coefficient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Plot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and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marked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all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the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value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larger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than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0.6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or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smaller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than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-0.6</a:t>
            </a:r>
          </a:p>
          <a:p>
            <a:pPr marL="342900" lvl="0">
              <a:lnSpc>
                <a:spcPct val="200000"/>
              </a:lnSpc>
              <a:spcBef>
                <a:spcPts val="0"/>
              </a:spcBef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altLang="zh-CN" sz="2000" dirty="0">
                <a:solidFill>
                  <a:srgbClr val="262626"/>
                </a:solidFill>
              </a:rPr>
              <a:t>According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to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this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matrix,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we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decide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to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kick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out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several</a:t>
            </a:r>
            <a:r>
              <a:rPr lang="zh-CN" altLang="en-US" sz="2000" dirty="0">
                <a:solidFill>
                  <a:srgbClr val="262626"/>
                </a:solidFill>
              </a:rPr>
              <a:t> </a:t>
            </a:r>
            <a:r>
              <a:rPr lang="en-US" altLang="zh-CN" sz="2000" dirty="0">
                <a:solidFill>
                  <a:srgbClr val="262626"/>
                </a:solidFill>
              </a:rPr>
              <a:t>variables</a:t>
            </a:r>
          </a:p>
          <a:p>
            <a:pPr marL="800100" lvl="1">
              <a:lnSpc>
                <a:spcPct val="200000"/>
              </a:lnSpc>
              <a:spcBef>
                <a:spcPts val="0"/>
              </a:spcBef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For</a:t>
            </a:r>
            <a:r>
              <a:rPr lang="zh-CN" altLang="en-US" sz="1800" dirty="0">
                <a:solidFill>
                  <a:srgbClr val="262626"/>
                </a:solidFill>
              </a:rPr>
              <a:t> </a:t>
            </a:r>
            <a:r>
              <a:rPr lang="en-US" altLang="zh-CN" sz="1800" dirty="0">
                <a:solidFill>
                  <a:srgbClr val="262626"/>
                </a:solidFill>
              </a:rPr>
              <a:t>example</a:t>
            </a:r>
            <a:r>
              <a:rPr lang="zh-CN" altLang="en-US" sz="1800" dirty="0">
                <a:solidFill>
                  <a:srgbClr val="262626"/>
                </a:solidFill>
              </a:rPr>
              <a:t> </a:t>
            </a:r>
            <a:r>
              <a:rPr lang="en-US" altLang="zh-CN" sz="1800" dirty="0">
                <a:solidFill>
                  <a:srgbClr val="262626"/>
                </a:solidFill>
              </a:rPr>
              <a:t>we</a:t>
            </a:r>
            <a:r>
              <a:rPr lang="zh-CN" altLang="en-US" sz="1800" dirty="0">
                <a:solidFill>
                  <a:srgbClr val="262626"/>
                </a:solidFill>
              </a:rPr>
              <a:t> </a:t>
            </a:r>
            <a:r>
              <a:rPr lang="en-US" altLang="zh-CN" sz="1800" dirty="0">
                <a:solidFill>
                  <a:srgbClr val="262626"/>
                </a:solidFill>
              </a:rPr>
              <a:t>kicked</a:t>
            </a:r>
            <a:r>
              <a:rPr lang="zh-CN" altLang="en-US" sz="1800" dirty="0">
                <a:solidFill>
                  <a:srgbClr val="262626"/>
                </a:solidFill>
              </a:rPr>
              <a:t> </a:t>
            </a:r>
            <a:r>
              <a:rPr lang="en-US" altLang="zh-CN" sz="1800" dirty="0">
                <a:solidFill>
                  <a:srgbClr val="262626"/>
                </a:solidFill>
              </a:rPr>
              <a:t>out</a:t>
            </a:r>
            <a:r>
              <a:rPr lang="zh-CN" altLang="en-US" sz="1800" dirty="0">
                <a:solidFill>
                  <a:srgbClr val="262626"/>
                </a:solidFill>
              </a:rPr>
              <a:t> </a:t>
            </a:r>
            <a:r>
              <a:rPr lang="en-US" altLang="zh-CN" sz="1800" dirty="0">
                <a:solidFill>
                  <a:srgbClr val="262626"/>
                </a:solidFill>
              </a:rPr>
              <a:t>PG</a:t>
            </a:r>
            <a:r>
              <a:rPr lang="zh-CN" altLang="en-US" sz="1800" dirty="0">
                <a:solidFill>
                  <a:srgbClr val="262626"/>
                </a:solidFill>
              </a:rPr>
              <a:t> </a:t>
            </a:r>
            <a:r>
              <a:rPr lang="en-US" altLang="zh-CN" sz="1800" dirty="0">
                <a:solidFill>
                  <a:srgbClr val="262626"/>
                </a:solidFill>
              </a:rPr>
              <a:t>and</a:t>
            </a:r>
            <a:r>
              <a:rPr lang="zh-CN" altLang="en-US" sz="1800" dirty="0">
                <a:solidFill>
                  <a:srgbClr val="262626"/>
                </a:solidFill>
              </a:rPr>
              <a:t> </a:t>
            </a:r>
            <a:r>
              <a:rPr lang="en-US" altLang="zh-CN" sz="1800" dirty="0">
                <a:solidFill>
                  <a:srgbClr val="262626"/>
                </a:solidFill>
              </a:rPr>
              <a:t>PG-13,</a:t>
            </a:r>
            <a:r>
              <a:rPr lang="zh-CN" altLang="en-US" sz="1800" dirty="0">
                <a:solidFill>
                  <a:srgbClr val="262626"/>
                </a:solidFill>
              </a:rPr>
              <a:t> </a:t>
            </a:r>
            <a:r>
              <a:rPr lang="en-US" altLang="zh-CN" sz="1800" dirty="0">
                <a:solidFill>
                  <a:srgbClr val="262626"/>
                </a:solidFill>
              </a:rPr>
              <a:t>leave</a:t>
            </a:r>
            <a:r>
              <a:rPr lang="zh-CN" altLang="en-US" sz="1800" dirty="0">
                <a:solidFill>
                  <a:srgbClr val="262626"/>
                </a:solidFill>
              </a:rPr>
              <a:t> </a:t>
            </a:r>
            <a:r>
              <a:rPr lang="en-US" altLang="zh-CN" sz="1800" dirty="0">
                <a:solidFill>
                  <a:srgbClr val="262626"/>
                </a:solidFill>
              </a:rPr>
              <a:t>the</a:t>
            </a:r>
            <a:r>
              <a:rPr lang="zh-CN" altLang="en-US" sz="1800" dirty="0">
                <a:solidFill>
                  <a:srgbClr val="262626"/>
                </a:solidFill>
              </a:rPr>
              <a:t> </a:t>
            </a:r>
            <a:r>
              <a:rPr lang="en-US" altLang="zh-CN" sz="1800" dirty="0">
                <a:solidFill>
                  <a:srgbClr val="262626"/>
                </a:solidFill>
              </a:rPr>
              <a:t>R</a:t>
            </a:r>
            <a:r>
              <a:rPr lang="zh-CN" altLang="en-US" sz="1800" dirty="0">
                <a:solidFill>
                  <a:srgbClr val="262626"/>
                </a:solidFill>
              </a:rPr>
              <a:t> </a:t>
            </a:r>
            <a:r>
              <a:rPr lang="en-US" altLang="zh-CN" sz="1800" dirty="0">
                <a:solidFill>
                  <a:srgbClr val="262626"/>
                </a:solidFill>
              </a:rPr>
              <a:t>and</a:t>
            </a:r>
            <a:r>
              <a:rPr lang="zh-CN" altLang="en-US" sz="1800" dirty="0">
                <a:solidFill>
                  <a:srgbClr val="262626"/>
                </a:solidFill>
              </a:rPr>
              <a:t> </a:t>
            </a:r>
            <a:r>
              <a:rPr lang="en-US" sz="1800" dirty="0">
                <a:solidFill>
                  <a:srgbClr val="3F3F3F"/>
                </a:solidFill>
              </a:rPr>
              <a:t>Is Animated</a:t>
            </a:r>
          </a:p>
          <a:p>
            <a:pPr marL="800100" lvl="1">
              <a:lnSpc>
                <a:spcPct val="200000"/>
              </a:lnSpc>
              <a:spcBef>
                <a:spcPts val="0"/>
              </a:spcBef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altLang="zh-CN" sz="1800" dirty="0">
                <a:solidFill>
                  <a:srgbClr val="3F3F3F"/>
                </a:solidFill>
              </a:rPr>
              <a:t>We</a:t>
            </a:r>
            <a:r>
              <a:rPr lang="zh-CN" altLang="en-US" sz="1800" dirty="0">
                <a:solidFill>
                  <a:srgbClr val="3F3F3F"/>
                </a:solidFill>
              </a:rPr>
              <a:t> </a:t>
            </a:r>
            <a:r>
              <a:rPr lang="en-US" altLang="zh-CN" sz="1800" dirty="0">
                <a:solidFill>
                  <a:srgbClr val="3F3F3F"/>
                </a:solidFill>
              </a:rPr>
              <a:t>deleted</a:t>
            </a:r>
            <a:r>
              <a:rPr lang="zh-CN" altLang="en-US" sz="1800" dirty="0">
                <a:solidFill>
                  <a:srgbClr val="3F3F3F"/>
                </a:solidFill>
              </a:rPr>
              <a:t> </a:t>
            </a:r>
            <a:r>
              <a:rPr lang="en-US" sz="1800" dirty="0">
                <a:solidFill>
                  <a:srgbClr val="3F3F3F"/>
                </a:solidFill>
              </a:rPr>
              <a:t>Retweets</a:t>
            </a:r>
            <a:r>
              <a:rPr lang="en-US" altLang="zh-CN" sz="1800" dirty="0">
                <a:solidFill>
                  <a:srgbClr val="3F3F3F"/>
                </a:solidFill>
              </a:rPr>
              <a:t>,</a:t>
            </a:r>
            <a:r>
              <a:rPr lang="zh-CN" altLang="en-US" sz="1800" dirty="0">
                <a:solidFill>
                  <a:srgbClr val="3F3F3F"/>
                </a:solidFill>
              </a:rPr>
              <a:t> </a:t>
            </a:r>
            <a:r>
              <a:rPr lang="en-US" sz="1800" dirty="0">
                <a:solidFill>
                  <a:srgbClr val="3F3F3F"/>
                </a:solidFill>
              </a:rPr>
              <a:t>Percent Positive </a:t>
            </a:r>
            <a:r>
              <a:rPr lang="en-US" altLang="zh-CN" sz="1800" dirty="0">
                <a:solidFill>
                  <a:srgbClr val="3F3F3F"/>
                </a:solidFill>
              </a:rPr>
              <a:t>and</a:t>
            </a:r>
            <a:r>
              <a:rPr lang="zh-CN" altLang="en-US" sz="1800" dirty="0">
                <a:solidFill>
                  <a:srgbClr val="3F3F3F"/>
                </a:solidFill>
              </a:rPr>
              <a:t> </a:t>
            </a:r>
            <a:r>
              <a:rPr lang="en-US" altLang="zh-CN" sz="1800" dirty="0">
                <a:solidFill>
                  <a:srgbClr val="3F3F3F"/>
                </a:solidFill>
              </a:rPr>
              <a:t>Percent</a:t>
            </a:r>
            <a:r>
              <a:rPr lang="zh-CN" altLang="en-US" sz="1800" dirty="0">
                <a:solidFill>
                  <a:srgbClr val="3F3F3F"/>
                </a:solidFill>
              </a:rPr>
              <a:t> </a:t>
            </a:r>
            <a:r>
              <a:rPr lang="en-US" altLang="zh-CN" sz="1800" dirty="0">
                <a:solidFill>
                  <a:srgbClr val="3F3F3F"/>
                </a:solidFill>
              </a:rPr>
              <a:t>Negative</a:t>
            </a:r>
            <a:r>
              <a:rPr lang="zh-CN" altLang="en-US" sz="1800" dirty="0">
                <a:solidFill>
                  <a:srgbClr val="3F3F3F"/>
                </a:solidFill>
              </a:rPr>
              <a:t> </a:t>
            </a:r>
            <a:r>
              <a:rPr lang="en-US" altLang="zh-CN" sz="1800" dirty="0">
                <a:solidFill>
                  <a:srgbClr val="3F3F3F"/>
                </a:solidFill>
              </a:rPr>
              <a:t>for</a:t>
            </a:r>
            <a:r>
              <a:rPr lang="zh-CN" altLang="en-US" sz="1800" dirty="0">
                <a:solidFill>
                  <a:srgbClr val="3F3F3F"/>
                </a:solidFill>
              </a:rPr>
              <a:t> </a:t>
            </a:r>
            <a:r>
              <a:rPr lang="en-US" altLang="zh-CN" sz="1800" dirty="0">
                <a:solidFill>
                  <a:srgbClr val="3F3F3F"/>
                </a:solidFill>
              </a:rPr>
              <a:t>all</a:t>
            </a:r>
            <a:r>
              <a:rPr lang="zh-CN" altLang="en-US" sz="1800" dirty="0">
                <a:solidFill>
                  <a:srgbClr val="3F3F3F"/>
                </a:solidFill>
              </a:rPr>
              <a:t> </a:t>
            </a:r>
            <a:r>
              <a:rPr lang="en-US" altLang="zh-CN" sz="1800" dirty="0">
                <a:solidFill>
                  <a:srgbClr val="3F3F3F"/>
                </a:solidFill>
              </a:rPr>
              <a:t>3</a:t>
            </a:r>
            <a:r>
              <a:rPr lang="zh-CN" altLang="en-US" sz="1800" dirty="0">
                <a:solidFill>
                  <a:srgbClr val="3F3F3F"/>
                </a:solidFill>
              </a:rPr>
              <a:t> </a:t>
            </a:r>
            <a:r>
              <a:rPr lang="en-US" altLang="zh-CN" sz="1800" dirty="0">
                <a:solidFill>
                  <a:srgbClr val="3F3F3F"/>
                </a:solidFill>
              </a:rPr>
              <a:t>phases</a:t>
            </a:r>
            <a:endParaRPr lang="en-US" sz="1800" dirty="0">
              <a:solidFill>
                <a:srgbClr val="3F3F3F"/>
              </a:solidFill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Clr>
                <a:srgbClr val="3F3F3F"/>
              </a:buClr>
              <a:buSzPts val="2000"/>
              <a:buNone/>
            </a:pPr>
            <a:endParaRPr lang="en-US" altLang="zh-CN" sz="2000" dirty="0">
              <a:solidFill>
                <a:srgbClr val="262626"/>
              </a:solidFill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Clr>
                <a:srgbClr val="3F3F3F"/>
              </a:buClr>
              <a:buSzPts val="2000"/>
              <a:buNone/>
            </a:pPr>
            <a:endParaRPr sz="20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84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FEF"/>
            </a:gs>
            <a:gs pos="51000">
              <a:srgbClr val="EFEFEF"/>
            </a:gs>
            <a:gs pos="100000">
              <a:srgbClr val="D8D8D8"/>
            </a:gs>
          </a:gsLst>
          <a:lin ang="5400000" scaled="0"/>
        </a:gra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lt1"/>
              </a:buClr>
              <a:buSzPts val="4000"/>
            </a:pPr>
            <a:r>
              <a:rPr lang="en-US" dirty="0">
                <a:solidFill>
                  <a:schemeClr val="lt1"/>
                </a:solidFill>
              </a:rPr>
              <a:t>Variable Selection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194" name="Google Shape;194;p22"/>
          <p:cNvGraphicFramePr/>
          <p:nvPr>
            <p:extLst>
              <p:ext uri="{D42A27DB-BD31-4B8C-83A1-F6EECF244321}">
                <p14:modId xmlns:p14="http://schemas.microsoft.com/office/powerpoint/2010/main" val="1142732953"/>
              </p:ext>
            </p:extLst>
          </p:nvPr>
        </p:nvGraphicFramePr>
        <p:xfrm>
          <a:off x="1256378" y="2417000"/>
          <a:ext cx="7981075" cy="3737825"/>
        </p:xfrm>
        <a:graphic>
          <a:graphicData uri="http://schemas.openxmlformats.org/drawingml/2006/table">
            <a:tbl>
              <a:tblPr firstRow="1" bandRow="1">
                <a:tableStyleId>{68388254-CD18-4D07-8F5F-5AE28B852D96}</a:tableStyleId>
              </a:tblPr>
              <a:tblGrid>
                <a:gridCol w="372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altLang="zh-CN" sz="1400" dirty="0" err="1">
                          <a:solidFill>
                            <a:srgbClr val="C00000"/>
                          </a:solidFill>
                        </a:rPr>
                        <a:t>N_</a:t>
                      </a:r>
                      <a:r>
                        <a:rPr lang="en-US" sz="1400" dirty="0" err="1">
                          <a:solidFill>
                            <a:srgbClr val="C00000"/>
                          </a:solidFill>
                        </a:rPr>
                        <a:t>Domestic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Box Office</a:t>
                      </a:r>
                      <a:endParaRPr b="0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strike="sngStrike" dirty="0"/>
                        <a:t>Phase</a:t>
                      </a:r>
                      <a:r>
                        <a:rPr lang="zh-CN" altLang="en-US" sz="1400" strike="sngStrike" dirty="0"/>
                        <a:t> </a:t>
                      </a:r>
                      <a:r>
                        <a:rPr lang="en-US" altLang="zh-CN" sz="1400" strike="sngStrike" dirty="0"/>
                        <a:t>Mean</a:t>
                      </a:r>
                      <a:r>
                        <a:rPr lang="en-US" sz="1400" strike="sngStrike" dirty="0"/>
                        <a:t> Sentiment</a:t>
                      </a:r>
                      <a:endParaRPr b="0" strike="sngStrik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altLang="zh-CN" sz="1400" dirty="0" err="1">
                          <a:solidFill>
                            <a:srgbClr val="C00000"/>
                          </a:solidFill>
                        </a:rPr>
                        <a:t>N_</a:t>
                      </a:r>
                      <a:r>
                        <a:rPr lang="en-US" sz="1400" dirty="0" err="1">
                          <a:solidFill>
                            <a:srgbClr val="C00000"/>
                          </a:solidFill>
                        </a:rPr>
                        <a:t>Worldwide</a:t>
                      </a:r>
                      <a:endParaRPr b="0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Phase Percent Positive </a:t>
                      </a:r>
                      <a:endParaRPr b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strike="sngStrike" dirty="0"/>
                        <a:t>Tomatometer - Rotten Tomatoes</a:t>
                      </a:r>
                      <a:endParaRPr sz="1400" b="0" strike="sngStrike" dirty="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strike="sngStrike" dirty="0"/>
                        <a:t>Phase Percent Negative </a:t>
                      </a:r>
                      <a:endParaRPr b="0" strike="sngStrik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User Score - Rotten Tomatoes</a:t>
                      </a:r>
                      <a:endParaRPr sz="1400" b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altLang="zh-CN" sz="1400" dirty="0" err="1"/>
                        <a:t>N_</a:t>
                      </a:r>
                      <a:r>
                        <a:rPr lang="en-US" sz="1400" dirty="0" err="1"/>
                        <a:t>Phase</a:t>
                      </a:r>
                      <a:r>
                        <a:rPr lang="en-US" sz="1400" dirty="0"/>
                        <a:t> Tweet Volume </a:t>
                      </a:r>
                      <a:endParaRPr b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altLang="zh-CN" sz="1400" u="none" strike="noStrike" cap="none" dirty="0" err="1">
                          <a:sym typeface="Arial"/>
                        </a:rPr>
                        <a:t>N_</a:t>
                      </a:r>
                      <a:r>
                        <a:rPr lang="en-US" sz="1400" u="none" strike="noStrike" cap="none" dirty="0" err="1">
                          <a:sym typeface="Arial"/>
                        </a:rPr>
                        <a:t>Production</a:t>
                      </a:r>
                      <a:r>
                        <a:rPr lang="en-US" sz="1400" u="none" strike="noStrike" cap="none" dirty="0">
                          <a:sym typeface="Arial"/>
                        </a:rPr>
                        <a:t> Budget</a:t>
                      </a:r>
                      <a:endParaRPr lang="en-US" sz="1400" b="0" i="0" u="none" strike="noStrike" cap="none" dirty="0">
                        <a:solidFill>
                          <a:srgbClr val="3F3F3F"/>
                        </a:solidFill>
                        <a:latin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altLang="zh-CN" sz="1400" dirty="0" err="1"/>
                        <a:t>N_</a:t>
                      </a:r>
                      <a:r>
                        <a:rPr lang="en-US" sz="1400" dirty="0" err="1"/>
                        <a:t>Phase</a:t>
                      </a:r>
                      <a:r>
                        <a:rPr lang="en-US" sz="1400" dirty="0"/>
                        <a:t> Likes</a:t>
                      </a:r>
                      <a:endParaRPr b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Is Animated or Not</a:t>
                      </a:r>
                      <a:endParaRPr lang="en-US" sz="1400" b="0" i="0" u="none" strike="noStrike" cap="none" dirty="0">
                        <a:solidFill>
                          <a:srgbClr val="3F3F3F"/>
                        </a:solidFill>
                        <a:latin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altLang="zh-CN" sz="1400" strike="sngStrike" dirty="0" err="1"/>
                        <a:t>N_</a:t>
                      </a:r>
                      <a:r>
                        <a:rPr lang="en-US" sz="1400" strike="sngStrike" dirty="0" err="1"/>
                        <a:t>Phase</a:t>
                      </a:r>
                      <a:r>
                        <a:rPr lang="en-US" sz="1400" strike="sngStrike" dirty="0"/>
                        <a:t> Retweets</a:t>
                      </a:r>
                      <a:endParaRPr b="0" strike="sngStrik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u="none" strike="sngStrike" cap="none" dirty="0">
                          <a:sym typeface="Arial"/>
                        </a:rPr>
                        <a:t>PG</a:t>
                      </a:r>
                      <a:endParaRPr lang="en-US" sz="1400" b="0" i="0" u="none" strike="sngStrike" cap="none" dirty="0">
                        <a:solidFill>
                          <a:srgbClr val="3F3F3F"/>
                        </a:solidFill>
                        <a:latin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Percent Positive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Daily</a:t>
                      </a:r>
                      <a:r>
                        <a:rPr lang="en-US" sz="1400" dirty="0"/>
                        <a:t> Change</a:t>
                      </a:r>
                      <a:endParaRPr b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50">
                <a:tc>
                  <a:txBody>
                    <a:bodyPr/>
                    <a:lstStyle/>
                    <a:p>
                      <a:pPr marL="0" marR="0" lvl="0" indent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u="none" strike="sngStrike" cap="none" dirty="0">
                          <a:sym typeface="Arial"/>
                        </a:rPr>
                        <a:t>PG-13</a:t>
                      </a:r>
                      <a:endParaRPr lang="en-US" sz="1400" b="0" i="0" u="none" strike="sngStrike" cap="none" dirty="0">
                        <a:solidFill>
                          <a:srgbClr val="3F3F3F"/>
                        </a:solidFill>
                        <a:latin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S</a:t>
                      </a:r>
                      <a:r>
                        <a:rPr lang="en-US" altLang="zh-CN" sz="1400" dirty="0"/>
                        <a:t>td</a:t>
                      </a:r>
                      <a:r>
                        <a:rPr lang="en-US" sz="1400" dirty="0"/>
                        <a:t> of </a:t>
                      </a:r>
                      <a:r>
                        <a:rPr lang="en-US" altLang="zh-CN" sz="1400" dirty="0"/>
                        <a:t>Daily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</a:t>
                      </a:r>
                      <a:r>
                        <a:rPr lang="en-US" sz="1400" dirty="0"/>
                        <a:t>hange </a:t>
                      </a:r>
                      <a:endParaRPr b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R</a:t>
                      </a:r>
                      <a:endParaRPr lang="en-US" sz="1400" b="0" i="0" u="none" strike="noStrike" cap="none" dirty="0">
                        <a:solidFill>
                          <a:srgbClr val="3F3F3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endParaRPr b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5" name="Google Shape;195;p22"/>
          <p:cNvSpPr/>
          <p:nvPr/>
        </p:nvSpPr>
        <p:spPr>
          <a:xfrm>
            <a:off x="9358886" y="2754981"/>
            <a:ext cx="544771" cy="2295322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9901646" y="3717976"/>
            <a:ext cx="2067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for </a:t>
            </a:r>
            <a:r>
              <a:rPr lang="en-US" altLang="zh-CN" sz="1800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</a:t>
            </a:r>
            <a:r>
              <a:rPr lang="zh-CN" altLang="en-US" sz="1800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altLang="zh-CN" sz="1800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phase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7934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FEF"/>
            </a:gs>
            <a:gs pos="51000">
              <a:srgbClr val="EFEFEF"/>
            </a:gs>
            <a:gs pos="100000">
              <a:srgbClr val="D8D8D8"/>
            </a:gs>
          </a:gsLst>
          <a:lin ang="5400012" scaled="0"/>
        </a:gra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Analysis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100" y="2649250"/>
            <a:ext cx="4352476" cy="413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6525" y="2609250"/>
            <a:ext cx="4087888" cy="40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/>
        </p:nvSpPr>
        <p:spPr>
          <a:xfrm>
            <a:off x="1114800" y="2189350"/>
            <a:ext cx="38631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entury Gothic"/>
                <a:ea typeface="Century Gothic"/>
                <a:cs typeface="Century Gothic"/>
                <a:sym typeface="Century Gothic"/>
              </a:rPr>
              <a:t>The Secret Life of Pets - $368 MM B.O</a:t>
            </a:r>
            <a:endParaRPr sz="16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7714829" y="2189350"/>
            <a:ext cx="2781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entury Gothic"/>
                <a:ea typeface="Century Gothic"/>
                <a:cs typeface="Century Gothic"/>
                <a:sym typeface="Century Gothic"/>
              </a:rPr>
              <a:t>The House - $26 MM B.O</a:t>
            </a:r>
            <a:endParaRPr sz="16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FEF"/>
            </a:gs>
            <a:gs pos="51000">
              <a:srgbClr val="EFEFEF"/>
            </a:gs>
            <a:gs pos="100000">
              <a:srgbClr val="D8D8D8"/>
            </a:gs>
          </a:gsLst>
          <a:lin ang="5400012" scaled="0"/>
        </a:gra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body" idx="1"/>
          </p:nvPr>
        </p:nvSpPr>
        <p:spPr>
          <a:xfrm>
            <a:off x="597150" y="2367275"/>
            <a:ext cx="11234100" cy="3878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910"/>
              </a:spcBef>
              <a:spcAft>
                <a:spcPts val="0"/>
              </a:spcAft>
              <a:buClr>
                <a:srgbClr val="3F3F3F"/>
              </a:buClr>
              <a:buSzPts val="1550"/>
              <a:buNone/>
            </a:pPr>
            <a:endParaRPr sz="155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910"/>
              </a:spcBef>
              <a:spcAft>
                <a:spcPts val="0"/>
              </a:spcAft>
              <a:buClr>
                <a:srgbClr val="3F3F3F"/>
              </a:buClr>
              <a:buSzPts val="1550"/>
              <a:buNone/>
            </a:pPr>
            <a:r>
              <a:rPr lang="en-US" sz="1550">
                <a:solidFill>
                  <a:srgbClr val="262626"/>
                </a:solidFill>
              </a:rPr>
              <a:t>Small negative linear</a:t>
            </a:r>
            <a:endParaRPr sz="155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910"/>
              </a:spcBef>
              <a:spcAft>
                <a:spcPts val="0"/>
              </a:spcAft>
              <a:buClr>
                <a:srgbClr val="3F3F3F"/>
              </a:buClr>
              <a:buSzPts val="1550"/>
              <a:buNone/>
            </a:pPr>
            <a:r>
              <a:rPr lang="en-US" sz="1550">
                <a:solidFill>
                  <a:srgbClr val="262626"/>
                </a:solidFill>
              </a:rPr>
              <a:t>relationship seen for all</a:t>
            </a:r>
            <a:endParaRPr sz="155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910"/>
              </a:spcBef>
              <a:spcAft>
                <a:spcPts val="0"/>
              </a:spcAft>
              <a:buClr>
                <a:srgbClr val="3F3F3F"/>
              </a:buClr>
              <a:buSzPts val="1550"/>
              <a:buNone/>
            </a:pPr>
            <a:r>
              <a:rPr lang="en-US" sz="1550">
                <a:solidFill>
                  <a:srgbClr val="262626"/>
                </a:solidFill>
              </a:rPr>
              <a:t>three phases </a:t>
            </a:r>
            <a:endParaRPr sz="155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910"/>
              </a:spcBef>
              <a:spcAft>
                <a:spcPts val="0"/>
              </a:spcAft>
              <a:buClr>
                <a:srgbClr val="3F3F3F"/>
              </a:buClr>
              <a:buSzPts val="1550"/>
              <a:buNone/>
            </a:pPr>
            <a:r>
              <a:rPr lang="en-US" sz="1550">
                <a:solidFill>
                  <a:srgbClr val="262626"/>
                </a:solidFill>
              </a:rPr>
              <a:t>of sentiment,</a:t>
            </a:r>
            <a:endParaRPr sz="155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910"/>
              </a:spcBef>
              <a:spcAft>
                <a:spcPts val="0"/>
              </a:spcAft>
              <a:buClr>
                <a:srgbClr val="3F3F3F"/>
              </a:buClr>
              <a:buSzPts val="1550"/>
              <a:buNone/>
            </a:pPr>
            <a:r>
              <a:rPr lang="en-US" sz="1550">
                <a:solidFill>
                  <a:srgbClr val="262626"/>
                </a:solidFill>
              </a:rPr>
              <a:t>corresponding with</a:t>
            </a:r>
            <a:endParaRPr sz="155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910"/>
              </a:spcBef>
              <a:spcAft>
                <a:spcPts val="0"/>
              </a:spcAft>
              <a:buClr>
                <a:srgbClr val="3F3F3F"/>
              </a:buClr>
              <a:buSzPts val="1550"/>
              <a:buNone/>
            </a:pPr>
            <a:r>
              <a:rPr lang="en-US" sz="1550">
                <a:solidFill>
                  <a:srgbClr val="262626"/>
                </a:solidFill>
              </a:rPr>
              <a:t>a drop in Box Office</a:t>
            </a:r>
            <a:endParaRPr sz="155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910"/>
              </a:spcBef>
              <a:spcAft>
                <a:spcPts val="0"/>
              </a:spcAft>
              <a:buClr>
                <a:srgbClr val="3F3F3F"/>
              </a:buClr>
              <a:buSzPts val="1550"/>
              <a:buNone/>
            </a:pPr>
            <a:r>
              <a:rPr lang="en-US" sz="1550">
                <a:solidFill>
                  <a:srgbClr val="262626"/>
                </a:solidFill>
              </a:rPr>
              <a:t>Revenue</a:t>
            </a:r>
            <a:endParaRPr sz="155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910"/>
              </a:spcBef>
              <a:spcAft>
                <a:spcPts val="0"/>
              </a:spcAft>
              <a:buClr>
                <a:srgbClr val="3F3F3F"/>
              </a:buClr>
              <a:buSzPts val="1550"/>
              <a:buNone/>
            </a:pPr>
            <a:endParaRPr sz="1550">
              <a:solidFill>
                <a:srgbClr val="262626"/>
              </a:solidFill>
            </a:endParaRPr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400" y="2048025"/>
            <a:ext cx="8855700" cy="475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FEF"/>
            </a:gs>
            <a:gs pos="51000">
              <a:srgbClr val="EFEFEF"/>
            </a:gs>
            <a:gs pos="100000">
              <a:srgbClr val="D8D8D8"/>
            </a:gs>
          </a:gsLst>
          <a:lin ang="5400000" scaled="0"/>
        </a:gra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>
            <a:spLocks noGrp="1"/>
          </p:cNvSpPr>
          <p:nvPr>
            <p:ph type="body" idx="1"/>
          </p:nvPr>
        </p:nvSpPr>
        <p:spPr>
          <a:xfrm>
            <a:off x="928469" y="2367270"/>
            <a:ext cx="10902900" cy="3611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400" b="1">
                <a:solidFill>
                  <a:srgbClr val="262626"/>
                </a:solidFill>
              </a:rPr>
              <a:t>Linear Regression With All Attributes</a:t>
            </a:r>
            <a:endParaRPr sz="240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endParaRPr b="1">
              <a:solidFill>
                <a:srgbClr val="262626"/>
              </a:solidFill>
            </a:endParaRPr>
          </a:p>
          <a:p>
            <a:pPr marL="34290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Prediction Model - Linear Regression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3425" y="3905575"/>
            <a:ext cx="3117925" cy="13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13" y="3565563"/>
            <a:ext cx="376237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0388" y="3508413"/>
            <a:ext cx="51530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FEF"/>
            </a:gs>
            <a:gs pos="51000">
              <a:srgbClr val="EFEFEF"/>
            </a:gs>
            <a:gs pos="100000">
              <a:srgbClr val="D8D8D8"/>
            </a:gs>
          </a:gsLst>
          <a:lin ang="5400012" scaled="0"/>
        </a:gra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Prediction Model - Linear 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1"/>
          </p:nvPr>
        </p:nvSpPr>
        <p:spPr>
          <a:xfrm>
            <a:off x="928469" y="2367270"/>
            <a:ext cx="10902900" cy="3611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400" b="1">
                <a:solidFill>
                  <a:srgbClr val="262626"/>
                </a:solidFill>
              </a:rPr>
              <a:t>Linear Regression With Final Selected Attributes</a:t>
            </a:r>
            <a:endParaRPr sz="240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endParaRPr b="1">
              <a:solidFill>
                <a:srgbClr val="262626"/>
              </a:solidFill>
            </a:endParaRPr>
          </a:p>
          <a:p>
            <a:pPr marL="34290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38" y="3372875"/>
            <a:ext cx="37052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763" y="3268100"/>
            <a:ext cx="50577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9538" y="3534800"/>
            <a:ext cx="30003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FEF"/>
            </a:gs>
            <a:gs pos="51000">
              <a:srgbClr val="EFEFEF"/>
            </a:gs>
            <a:gs pos="100000">
              <a:srgbClr val="D8D8D8"/>
            </a:gs>
          </a:gsLst>
          <a:lin ang="5400000" scaled="0"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Conclusions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3" name="Google Shape;273;p32"/>
          <p:cNvSpPr txBox="1">
            <a:spLocks noGrp="1"/>
          </p:cNvSpPr>
          <p:nvPr>
            <p:ph type="body" idx="1"/>
          </p:nvPr>
        </p:nvSpPr>
        <p:spPr>
          <a:xfrm>
            <a:off x="928475" y="2592773"/>
            <a:ext cx="10902900" cy="4060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sz="2400" b="1">
                <a:solidFill>
                  <a:srgbClr val="262626"/>
                </a:solidFill>
              </a:rPr>
              <a:t>Observations</a:t>
            </a:r>
            <a:endParaRPr sz="2400"/>
          </a:p>
          <a:p>
            <a:pPr marL="342900" lvl="0" indent="-381000" algn="l" rtl="0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</a:rPr>
              <a:t>Sentiment of hashtag tweets has a very small correlation with Box Office, but data suggests inconsequential in its prediction</a:t>
            </a:r>
            <a:endParaRPr sz="2000">
              <a:solidFill>
                <a:srgbClr val="262626"/>
              </a:solidFill>
            </a:endParaRPr>
          </a:p>
          <a:p>
            <a:pPr marL="342900" lvl="0" indent="-381000" algn="l" rtl="0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-US" sz="2000">
                <a:solidFill>
                  <a:srgbClr val="262626"/>
                </a:solidFill>
              </a:rPr>
              <a:t>Regression and ANN models overfit and do not perform well against test data</a:t>
            </a:r>
            <a:endParaRPr sz="2000">
              <a:solidFill>
                <a:srgbClr val="262626"/>
              </a:solidFill>
            </a:endParaRPr>
          </a:p>
          <a:p>
            <a:pPr marL="342900" lvl="0" indent="-381000" algn="l" rtl="0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</a:rPr>
              <a:t>Sweepstakes tweets (‘Enter to Win!’) may positively skew sentiment</a:t>
            </a:r>
            <a:endParaRPr sz="2000">
              <a:solidFill>
                <a:srgbClr val="262626"/>
              </a:solidFill>
            </a:endParaRPr>
          </a:p>
          <a:p>
            <a:pPr marL="342900" lvl="0" indent="-381000" algn="l" rtl="0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</a:rPr>
              <a:t>Phase 2 and 3 sentiment susceptible to false identification as positive or negative sentiment due to movie quotes</a:t>
            </a:r>
            <a:endParaRPr sz="2000" b="1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FEF"/>
            </a:gs>
            <a:gs pos="51000">
              <a:srgbClr val="EFEFEF"/>
            </a:gs>
            <a:gs pos="100000">
              <a:srgbClr val="D8D8D8"/>
            </a:gs>
          </a:gsLst>
          <a:lin ang="540000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Business 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818712" y="2875935"/>
            <a:ext cx="10554574" cy="29828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</a:rPr>
              <a:t>Can Tweets predict the success of ‘original’ films at the Domestic Box Office?</a:t>
            </a:r>
            <a:endParaRPr sz="2000">
              <a:solidFill>
                <a:srgbClr val="262626"/>
              </a:solidFill>
            </a:endParaRPr>
          </a:p>
          <a:p>
            <a:pPr marL="3429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-US" sz="2000">
                <a:solidFill>
                  <a:srgbClr val="262626"/>
                </a:solidFill>
              </a:rPr>
              <a:t>Can a change in sentiment over time impact the success of a film?</a:t>
            </a:r>
            <a:endParaRPr sz="2000">
              <a:solidFill>
                <a:srgbClr val="262626"/>
              </a:solidFill>
            </a:endParaRPr>
          </a:p>
          <a:p>
            <a:pPr marL="3429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</a:rPr>
              <a:t>Can Twitter be strategically utilized to impact the success of a film?</a:t>
            </a:r>
            <a:endParaRPr sz="2000">
              <a:solidFill>
                <a:srgbClr val="262626"/>
              </a:solidFill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</a:rPr>
              <a:t>Using Social Media Content (Twitter) as advanced data mining tool</a:t>
            </a:r>
            <a:endParaRPr/>
          </a:p>
          <a:p>
            <a:pPr marL="3429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</a:rPr>
              <a:t>Helping companies understand the value of social media </a:t>
            </a:r>
            <a:endParaRPr sz="20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FEF"/>
            </a:gs>
            <a:gs pos="51000">
              <a:srgbClr val="EFEFEF"/>
            </a:gs>
            <a:gs pos="100000">
              <a:srgbClr val="D8D8D8"/>
            </a:gs>
          </a:gsLst>
          <a:lin ang="5400012" scaled="0"/>
        </a:gra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Conclusions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33"/>
          <p:cNvSpPr txBox="1">
            <a:spLocks noGrp="1"/>
          </p:cNvSpPr>
          <p:nvPr>
            <p:ph type="body" idx="1"/>
          </p:nvPr>
        </p:nvSpPr>
        <p:spPr>
          <a:xfrm>
            <a:off x="928475" y="2632425"/>
            <a:ext cx="10902900" cy="4263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sz="2400" b="1">
                <a:solidFill>
                  <a:srgbClr val="262626"/>
                </a:solidFill>
              </a:rPr>
              <a:t>Next Steps of Study</a:t>
            </a:r>
            <a:endParaRPr sz="2400" b="1">
              <a:solidFill>
                <a:srgbClr val="262626"/>
              </a:solidFill>
            </a:endParaRPr>
          </a:p>
          <a:p>
            <a:pPr marL="342900" lvl="0" indent="-381000" algn="l" rtl="0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</a:rPr>
              <a:t>Include non-hashtag tweets</a:t>
            </a:r>
            <a:endParaRPr sz="2000">
              <a:solidFill>
                <a:srgbClr val="262626"/>
              </a:solidFill>
            </a:endParaRPr>
          </a:p>
          <a:p>
            <a:pPr marL="342900" lvl="0" indent="-381000" algn="l" rtl="0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-US" sz="2000">
                <a:solidFill>
                  <a:srgbClr val="262626"/>
                </a:solidFill>
              </a:rPr>
              <a:t>Tweet processing to remove sweepstakes text and other skewing text</a:t>
            </a:r>
            <a:endParaRPr sz="2000">
              <a:solidFill>
                <a:srgbClr val="262626"/>
              </a:solidFill>
            </a:endParaRPr>
          </a:p>
          <a:p>
            <a:pPr marL="342900" lvl="0" indent="-381000" algn="l" rtl="0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-US" sz="2000">
                <a:solidFill>
                  <a:srgbClr val="262626"/>
                </a:solidFill>
              </a:rPr>
              <a:t>Analysis of weekly tweets vs weekly box office gross for lifetime of film</a:t>
            </a:r>
            <a:endParaRPr sz="2000">
              <a:solidFill>
                <a:srgbClr val="262626"/>
              </a:solidFill>
            </a:endParaRPr>
          </a:p>
          <a:p>
            <a:pPr marL="342900" lvl="0" indent="-381000" algn="l" rtl="0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-US" sz="2000">
                <a:solidFill>
                  <a:srgbClr val="262626"/>
                </a:solidFill>
              </a:rPr>
              <a:t>Text data from other Social Media Sources</a:t>
            </a:r>
            <a:endParaRPr sz="2000">
              <a:solidFill>
                <a:srgbClr val="262626"/>
              </a:solidFill>
            </a:endParaRPr>
          </a:p>
          <a:p>
            <a:pPr marL="342900" lvl="0" indent="-381000" algn="l" rtl="0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-US" sz="2000">
                <a:solidFill>
                  <a:srgbClr val="262626"/>
                </a:solidFill>
              </a:rPr>
              <a:t>Larger movie sample size</a:t>
            </a:r>
            <a:endParaRPr sz="200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FEF"/>
            </a:gs>
            <a:gs pos="51000">
              <a:srgbClr val="EFEFEF"/>
            </a:gs>
            <a:gs pos="100000">
              <a:srgbClr val="D8D8D8"/>
            </a:gs>
          </a:gsLst>
          <a:lin ang="5400000" scaled="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Methodology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8100556" y="3378017"/>
            <a:ext cx="35700" cy="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0" rIns="1270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entury Gothic"/>
              <a:buNone/>
            </a:pPr>
            <a:endParaRPr sz="5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8"/>
          <p:cNvSpPr/>
          <p:nvPr/>
        </p:nvSpPr>
        <p:spPr>
          <a:xfrm rot="5400000">
            <a:off x="9639725" y="4412636"/>
            <a:ext cx="559200" cy="9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60000"/>
                </a:moveTo>
                <a:lnTo>
                  <a:pt x="120000" y="60000"/>
                </a:lnTo>
              </a:path>
            </a:pathLst>
          </a:custGeom>
          <a:noFill/>
          <a:ln w="9525" cap="rnd" cmpd="sng">
            <a:solidFill>
              <a:srgbClr val="757575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 rot="10800000">
            <a:off x="7720725" y="5600736"/>
            <a:ext cx="559200" cy="9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60000"/>
                </a:moveTo>
                <a:lnTo>
                  <a:pt x="120000" y="60000"/>
                </a:lnTo>
              </a:path>
            </a:pathLst>
          </a:custGeom>
          <a:noFill/>
          <a:ln w="9525" cap="rnd" cmpd="sng">
            <a:solidFill>
              <a:srgbClr val="757575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 rot="10800000">
            <a:off x="3832975" y="5600736"/>
            <a:ext cx="559200" cy="9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60000"/>
                </a:moveTo>
                <a:lnTo>
                  <a:pt x="120000" y="60000"/>
                </a:lnTo>
              </a:path>
            </a:pathLst>
          </a:custGeom>
          <a:noFill/>
          <a:ln w="9525" cap="rnd" cmpd="sng">
            <a:solidFill>
              <a:srgbClr val="757575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680112" y="4737967"/>
            <a:ext cx="3114300" cy="1868700"/>
          </a:xfrm>
          <a:prstGeom prst="rect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680100" y="4737979"/>
            <a:ext cx="3114300" cy="18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9125" tIns="199125" rIns="199125" bIns="1991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Evaluation</a:t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14300" lvl="1" indent="-11430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•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performance</a:t>
            </a:r>
            <a:endParaRPr>
              <a:solidFill>
                <a:schemeClr val="dk1"/>
              </a:solidFill>
            </a:endParaRPr>
          </a:p>
          <a:p>
            <a:pPr marL="114300" lvl="1" indent="-114300" algn="l" rtl="0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•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comparison</a:t>
            </a:r>
            <a:endParaRPr>
              <a:solidFill>
                <a:schemeClr val="dk1"/>
              </a:solidFill>
            </a:endParaRPr>
          </a:p>
          <a:p>
            <a:pPr marL="114300" lvl="1" indent="-114300" algn="l" rtl="0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•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selection</a:t>
            </a:r>
            <a:endParaRPr sz="2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8"/>
          <p:cNvGrpSpPr/>
          <p:nvPr/>
        </p:nvGrpSpPr>
        <p:grpSpPr>
          <a:xfrm>
            <a:off x="680110" y="2294906"/>
            <a:ext cx="10775499" cy="4326973"/>
            <a:chOff x="506981" y="1873"/>
            <a:chExt cx="10775499" cy="4326973"/>
          </a:xfrm>
        </p:grpSpPr>
        <p:sp>
          <p:nvSpPr>
            <p:cNvPr id="136" name="Google Shape;136;p18"/>
            <p:cNvSpPr/>
            <p:nvPr/>
          </p:nvSpPr>
          <p:spPr>
            <a:xfrm>
              <a:off x="3619490" y="890445"/>
              <a:ext cx="685800" cy="9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3944428" y="932584"/>
              <a:ext cx="35700" cy="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06981" y="1873"/>
              <a:ext cx="3114300" cy="1868700"/>
            </a:xfrm>
            <a:prstGeom prst="rect">
              <a:avLst/>
            </a:prstGeom>
            <a:blipFill rotWithShape="1">
              <a:blip r:embed="rId4">
                <a:alphaModFix/>
              </a:blip>
              <a:tile tx="0" ty="0" sx="99997" sy="99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506981" y="1873"/>
              <a:ext cx="3114300" cy="18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99125" rIns="199125" bIns="1991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crawling</a:t>
              </a:r>
              <a:endPara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Char char="•"/>
              </a:pPr>
              <a:r>
                <a:rPr lang="en-US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Use Twint Python Package to Crawl Twitter</a:t>
              </a: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914400" marR="0" lvl="0" indent="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7450089" y="890445"/>
              <a:ext cx="685800" cy="9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rnd" cmpd="sng">
              <a:solidFill>
                <a:srgbClr val="757575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7775027" y="932584"/>
              <a:ext cx="35700" cy="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4337581" y="1873"/>
              <a:ext cx="3114300" cy="1868700"/>
            </a:xfrm>
            <a:prstGeom prst="rect">
              <a:avLst/>
            </a:prstGeom>
            <a:blipFill rotWithShape="1">
              <a:blip r:embed="rId5">
                <a:alphaModFix/>
              </a:blip>
              <a:tile tx="0" ty="0" sx="99997" sy="99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4337581" y="1873"/>
              <a:ext cx="3114300" cy="18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99125" rIns="199125" bIns="1991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lang="en-US" sz="2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Sentiment Analysis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Char char="•"/>
              </a:pPr>
              <a:r>
                <a:rPr lang="en-US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Cleaning Tweets 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Char char="•"/>
              </a:pPr>
              <a:r>
                <a:rPr lang="en-US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Sentiment polarity analysis via NLTK Vader Package</a:t>
              </a:r>
              <a:endParaRPr/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6534761" y="2144614"/>
              <a:ext cx="305100" cy="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8168180" y="1873"/>
              <a:ext cx="3114300" cy="1868700"/>
            </a:xfrm>
            <a:prstGeom prst="rect">
              <a:avLst/>
            </a:prstGeom>
            <a:blipFill rotWithShape="1">
              <a:blip r:embed="rId6">
                <a:alphaModFix/>
              </a:blip>
              <a:tile tx="0" ty="0" sx="99997" sy="99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8168180" y="1873"/>
              <a:ext cx="3114300" cy="18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99125" rIns="199125" bIns="1991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pre-processing</a:t>
              </a:r>
              <a:endParaRPr>
                <a:solidFill>
                  <a:schemeClr val="dk1"/>
                </a:solidFill>
              </a:endParaRPr>
            </a:p>
            <a:p>
              <a:pPr marL="114300" lvl="1" indent="-114300" algn="l" rtl="0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Char char="•"/>
              </a:pPr>
              <a:r>
                <a:rPr lang="en-US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cleaning</a:t>
              </a:r>
              <a:endParaRPr>
                <a:solidFill>
                  <a:schemeClr val="dk1"/>
                </a:solidFill>
              </a:endParaRPr>
            </a:p>
            <a:p>
              <a:pPr marL="11430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Char char="•"/>
              </a:pPr>
              <a:r>
                <a:rPr lang="en-US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Variable type correction</a:t>
              </a:r>
              <a:endPara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11430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Char char="•"/>
              </a:pPr>
              <a:r>
                <a:rPr lang="en-US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Normalization</a:t>
              </a:r>
              <a:endPara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204766" y="3348706"/>
              <a:ext cx="685800" cy="9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rnd" cmpd="sng">
              <a:solidFill>
                <a:srgbClr val="5F5F5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5529704" y="3390845"/>
              <a:ext cx="35700" cy="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4320483" y="2460134"/>
              <a:ext cx="3114300" cy="1868700"/>
            </a:xfrm>
            <a:prstGeom prst="rect">
              <a:avLst/>
            </a:prstGeom>
            <a:blipFill rotWithShape="1">
              <a:blip r:embed="rId3">
                <a:alphaModFix/>
              </a:blip>
              <a:tile tx="0" ty="0" sx="99997" sy="99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 txBox="1"/>
            <p:nvPr/>
          </p:nvSpPr>
          <p:spPr>
            <a:xfrm>
              <a:off x="4326171" y="2460146"/>
              <a:ext cx="3114300" cy="18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99125" rIns="199125" bIns="1991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Building</a:t>
              </a:r>
              <a:endPara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914400" lvl="0" indent="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11430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Char char="•"/>
              </a:pPr>
              <a:r>
                <a:rPr lang="en-US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Linear Regression</a:t>
              </a:r>
              <a:endPara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11430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Char char="•"/>
              </a:pPr>
              <a:r>
                <a:rPr lang="en-US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Other?</a:t>
              </a:r>
              <a:endPara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8151082" y="2460134"/>
              <a:ext cx="3114300" cy="1868700"/>
            </a:xfrm>
            <a:prstGeom prst="rect">
              <a:avLst/>
            </a:prstGeom>
            <a:blipFill rotWithShape="1">
              <a:blip r:embed="rId7">
                <a:alphaModFix/>
              </a:blip>
              <a:tile tx="0" ty="0" sx="99997" sy="99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8151095" y="2460071"/>
              <a:ext cx="3114300" cy="18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99125" rIns="199125" bIns="1991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lang="en-US" sz="2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Variable selection</a:t>
              </a:r>
              <a:endParaRPr>
                <a:solidFill>
                  <a:schemeClr val="dk1"/>
                </a:solidFill>
              </a:endParaRPr>
            </a:p>
            <a:p>
              <a:pPr marL="0" lvl="0" indent="-88900" algn="l" rtl="0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Char char="•"/>
              </a:pPr>
              <a:r>
                <a:rPr lang="en-US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Drop irrelevant variables</a:t>
              </a:r>
              <a:endParaRPr sz="2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FEF"/>
            </a:gs>
            <a:gs pos="51000">
              <a:srgbClr val="EFEFEF"/>
            </a:gs>
            <a:gs pos="100000">
              <a:srgbClr val="D8D8D8"/>
            </a:gs>
          </a:gsLst>
          <a:lin ang="5400000" scaled="0"/>
        </a:gra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Data Collection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818712" y="2685343"/>
            <a:ext cx="10554574" cy="343410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</a:rPr>
              <a:t>Movie selection from the-numbers.com:</a:t>
            </a:r>
            <a:endParaRPr/>
          </a:p>
          <a:p>
            <a:pPr marL="742950" lvl="1" indent="-2857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</a:rPr>
              <a:t>Production budget $25 – $100 MM</a:t>
            </a:r>
            <a:endParaRPr/>
          </a:p>
          <a:p>
            <a:pPr marL="742950" lvl="1" indent="-2857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</a:rPr>
              <a:t>Release date: May through August for 2012 – 2019</a:t>
            </a:r>
            <a:endParaRPr/>
          </a:p>
          <a:p>
            <a:pPr marL="742950" lvl="1" indent="-2857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</a:rPr>
              <a:t>Not part of a series of movies (i.e. no sequels, prequels etc.)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FEF"/>
            </a:gs>
            <a:gs pos="51000">
              <a:srgbClr val="EFEFEF"/>
            </a:gs>
            <a:gs pos="100000">
              <a:srgbClr val="D8D8D8"/>
            </a:gs>
          </a:gsLst>
          <a:lin ang="5400000" scaled="0"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Data Collection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body" idx="1"/>
          </p:nvPr>
        </p:nvSpPr>
        <p:spPr>
          <a:xfrm>
            <a:off x="818725" y="2264900"/>
            <a:ext cx="10554600" cy="2764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262626"/>
                </a:solidFill>
              </a:rPr>
              <a:t>Data crawling from Twitter using Twint</a:t>
            </a:r>
            <a:endParaRPr>
              <a:solidFill>
                <a:srgbClr val="262626"/>
              </a:solidFill>
            </a:endParaRPr>
          </a:p>
          <a:p>
            <a:pPr marL="742950" lvl="1" indent="-2730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</a:rPr>
              <a:t>Search for Hashtag of movie</a:t>
            </a:r>
            <a:endParaRPr sz="1800"/>
          </a:p>
          <a:p>
            <a:pPr marL="742950" lvl="1" indent="-2730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</a:rPr>
              <a:t>Search language: English</a:t>
            </a:r>
            <a:endParaRPr sz="1800"/>
          </a:p>
          <a:p>
            <a:pPr marL="742950" lvl="1" indent="-2730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</a:rPr>
              <a:t>Date range: 15 days prior – 15 days after release date of movies</a:t>
            </a:r>
            <a:endParaRPr sz="1800"/>
          </a:p>
          <a:p>
            <a:pPr marL="742950" lvl="1" indent="-2730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</a:rPr>
              <a:t>Sentiment analysis with NLTK Vader package</a:t>
            </a:r>
            <a:endParaRPr sz="1800">
              <a:solidFill>
                <a:srgbClr val="262626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</a:pPr>
            <a:r>
              <a:rPr lang="en-US">
                <a:solidFill>
                  <a:srgbClr val="262626"/>
                </a:solidFill>
              </a:rPr>
              <a:t>1.1 million Tweets collected (5 million Likes, 1.5 million Retweets)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1474763" y="5993910"/>
            <a:ext cx="3080824" cy="633046"/>
          </a:xfrm>
          <a:prstGeom prst="rect">
            <a:avLst/>
          </a:prstGeom>
          <a:solidFill>
            <a:schemeClr val="accent2"/>
          </a:solidFill>
          <a:ln w="15875" cap="rnd" cmpd="sng">
            <a:solidFill>
              <a:srgbClr val="8181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4555587" y="5993910"/>
            <a:ext cx="3080824" cy="633046"/>
          </a:xfrm>
          <a:prstGeom prst="rect">
            <a:avLst/>
          </a:prstGeom>
          <a:solidFill>
            <a:schemeClr val="accent3"/>
          </a:solidFill>
          <a:ln w="15875" cap="rnd" cmpd="sng">
            <a:solidFill>
              <a:srgbClr val="6D6D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7636411" y="5993910"/>
            <a:ext cx="3080824" cy="633046"/>
          </a:xfrm>
          <a:prstGeom prst="rect">
            <a:avLst/>
          </a:prstGeom>
          <a:solidFill>
            <a:schemeClr val="accent4"/>
          </a:solidFill>
          <a:ln w="15875" cap="rnd" cmpd="sng">
            <a:solidFill>
              <a:srgbClr val="5D5D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0"/>
          <p:cNvSpPr/>
          <p:nvPr/>
        </p:nvSpPr>
        <p:spPr>
          <a:xfrm rot="10800000">
            <a:off x="6018626" y="5667157"/>
            <a:ext cx="154746" cy="263449"/>
          </a:xfrm>
          <a:prstGeom prst="triangle">
            <a:avLst>
              <a:gd name="adj" fmla="val 50000"/>
            </a:avLst>
          </a:prstGeom>
          <a:solidFill>
            <a:srgbClr val="262626"/>
          </a:solidFill>
          <a:ln w="15875" cap="rnd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5062022" y="5301189"/>
            <a:ext cx="206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Release date</a:t>
            </a:r>
            <a:endParaRPr sz="1600" b="0" i="0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1981199" y="6125767"/>
            <a:ext cx="2067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Phase 1</a:t>
            </a:r>
            <a:endParaRPr sz="1800" b="0" i="0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5062022" y="6125767"/>
            <a:ext cx="2067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Phase 2</a:t>
            </a:r>
            <a:endParaRPr sz="1800" b="0" i="0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8142847" y="6125767"/>
            <a:ext cx="2067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Phase 3</a:t>
            </a:r>
            <a:endParaRPr sz="1800" b="0" i="0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1195754" y="5614215"/>
            <a:ext cx="5580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-15</a:t>
            </a:r>
            <a:endParaRPr sz="1800" b="0" i="0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4276578" y="5610884"/>
            <a:ext cx="5580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-5</a:t>
            </a:r>
            <a:endParaRPr sz="1800" b="0" i="0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7357402" y="5607048"/>
            <a:ext cx="5580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+5</a:t>
            </a:r>
            <a:endParaRPr sz="1800" b="0" i="0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10365542" y="5607048"/>
            <a:ext cx="7033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+15</a:t>
            </a:r>
            <a:endParaRPr sz="1800" b="0" i="0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-1615587" y="5993910"/>
            <a:ext cx="3080824" cy="633046"/>
          </a:xfrm>
          <a:prstGeom prst="rect">
            <a:avLst/>
          </a:prstGeom>
          <a:solidFill>
            <a:srgbClr val="D8D8D8"/>
          </a:solidFill>
          <a:ln w="1587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10726760" y="5993910"/>
            <a:ext cx="3080824" cy="633046"/>
          </a:xfrm>
          <a:prstGeom prst="rect">
            <a:avLst/>
          </a:prstGeom>
          <a:solidFill>
            <a:srgbClr val="D8D8D8"/>
          </a:solidFill>
          <a:ln w="1587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FEF"/>
            </a:gs>
            <a:gs pos="51000">
              <a:srgbClr val="EFEFEF"/>
            </a:gs>
            <a:gs pos="100000">
              <a:srgbClr val="D8D8D8"/>
            </a:gs>
          </a:gsLst>
          <a:lin ang="5400012" scaled="0"/>
        </a:gra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Data Collection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675" y="2372000"/>
            <a:ext cx="6189933" cy="37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00" y="2366550"/>
            <a:ext cx="5304675" cy="1798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000" y="4165525"/>
            <a:ext cx="5304676" cy="190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FEF"/>
            </a:gs>
            <a:gs pos="51000">
              <a:srgbClr val="EFEFEF"/>
            </a:gs>
            <a:gs pos="100000">
              <a:srgbClr val="D8D8D8"/>
            </a:gs>
          </a:gsLst>
          <a:lin ang="5400000" scaled="0"/>
        </a:gra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lt1"/>
              </a:buClr>
              <a:buSzPts val="4000"/>
            </a:pPr>
            <a:r>
              <a:rPr lang="en-US" dirty="0">
                <a:solidFill>
                  <a:schemeClr val="lt1"/>
                </a:solidFill>
              </a:rPr>
              <a:t>Data Preprocessing</a:t>
            </a:r>
            <a:r>
              <a:rPr lang="zh-CN" altLang="en-US" dirty="0">
                <a:solidFill>
                  <a:schemeClr val="lt1"/>
                </a:solidFill>
              </a:rPr>
              <a:t> </a:t>
            </a:r>
            <a:r>
              <a:rPr lang="en-US" altLang="zh-CN" dirty="0">
                <a:solidFill>
                  <a:schemeClr val="lt1"/>
                </a:solidFill>
              </a:rPr>
              <a:t>–</a:t>
            </a:r>
            <a:r>
              <a:rPr lang="zh-CN" altLang="en-US" dirty="0">
                <a:solidFill>
                  <a:schemeClr val="lt1"/>
                </a:solidFill>
              </a:rPr>
              <a:t> </a:t>
            </a:r>
            <a:r>
              <a:rPr lang="en-US" altLang="zh-CN" dirty="0">
                <a:solidFill>
                  <a:schemeClr val="lt1"/>
                </a:solidFill>
              </a:rPr>
              <a:t>Original</a:t>
            </a:r>
            <a:r>
              <a:rPr lang="zh-CN" altLang="en-US" dirty="0">
                <a:solidFill>
                  <a:schemeClr val="lt1"/>
                </a:solidFill>
              </a:rPr>
              <a:t> </a:t>
            </a:r>
            <a:r>
              <a:rPr lang="en-US" altLang="zh-CN" dirty="0">
                <a:solidFill>
                  <a:schemeClr val="lt1"/>
                </a:solidFill>
              </a:rPr>
              <a:t>Data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9903656" y="3502489"/>
            <a:ext cx="2067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or all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phases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95;p22">
            <a:extLst>
              <a:ext uri="{FF2B5EF4-FFF2-40B4-BE49-F238E27FC236}">
                <a16:creationId xmlns:a16="http://schemas.microsoft.com/office/drawing/2014/main" id="{871A9ABE-E0F4-004A-991E-B1239B7EBA2E}"/>
              </a:ext>
            </a:extLst>
          </p:cNvPr>
          <p:cNvSpPr/>
          <p:nvPr/>
        </p:nvSpPr>
        <p:spPr>
          <a:xfrm>
            <a:off x="9358886" y="2754981"/>
            <a:ext cx="544771" cy="1879649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8" name="Google Shape;194;p22">
            <a:extLst>
              <a:ext uri="{FF2B5EF4-FFF2-40B4-BE49-F238E27FC236}">
                <a16:creationId xmlns:a16="http://schemas.microsoft.com/office/drawing/2014/main" id="{CA2E2A27-EC49-5242-B5B8-B9BE427D5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808008"/>
              </p:ext>
            </p:extLst>
          </p:nvPr>
        </p:nvGraphicFramePr>
        <p:xfrm>
          <a:off x="1215025" y="2417000"/>
          <a:ext cx="8022428" cy="3737825"/>
        </p:xfrm>
        <a:graphic>
          <a:graphicData uri="http://schemas.openxmlformats.org/drawingml/2006/table">
            <a:tbl>
              <a:tblPr firstRow="1" bandRow="1">
                <a:tableStyleId>{68388254-CD18-4D07-8F5F-5AE28B852D96}</a:tableStyleId>
              </a:tblPr>
              <a:tblGrid>
                <a:gridCol w="3768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Release Date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Phase </a:t>
                      </a:r>
                      <a:r>
                        <a:rPr lang="en-US" altLang="zh-CN" sz="1400" dirty="0"/>
                        <a:t>Mean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sz="1400" dirty="0"/>
                        <a:t>Sentiment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Score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Title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Phase Tweet Volume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Domestic Box Office</a:t>
                      </a:r>
                      <a:endParaRPr b="0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Phase Likes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Worldwide</a:t>
                      </a:r>
                      <a:endParaRPr b="0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Phase Retweets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Tomatometer - Rotten Tomatoes</a:t>
                      </a:r>
                      <a:endParaRPr sz="1400" dirty="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altLang="zh-CN" dirty="0"/>
                        <a:t>Raw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Data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About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Tweets</a:t>
                      </a:r>
                      <a:endParaRPr b="0" i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User Score - Rotten Tomatoes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Production Budget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dirty="0"/>
                        <a:t>Is Animated or Not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altLang="zh-CN" sz="1400" u="none" strike="noStrike" cap="none" dirty="0">
                          <a:sym typeface="Arial"/>
                        </a:rPr>
                        <a:t>Rating</a:t>
                      </a:r>
                      <a:endParaRPr sz="1400" b="0" i="0" u="none" strike="noStrike" cap="none" dirty="0">
                        <a:solidFill>
                          <a:srgbClr val="3F3F3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03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FEF"/>
            </a:gs>
            <a:gs pos="51000">
              <a:srgbClr val="EFEFEF"/>
            </a:gs>
            <a:gs pos="100000">
              <a:srgbClr val="D8D8D8"/>
            </a:gs>
          </a:gsLst>
          <a:lin ang="5400000" scaled="0"/>
        </a:gra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lt1"/>
              </a:buClr>
              <a:buSzPts val="4000"/>
            </a:pPr>
            <a:r>
              <a:rPr lang="en-US" dirty="0">
                <a:solidFill>
                  <a:schemeClr val="lt1"/>
                </a:solidFill>
              </a:rPr>
              <a:t>Data Preprocessing</a:t>
            </a:r>
            <a:r>
              <a:rPr lang="zh-CN" altLang="en-US" dirty="0">
                <a:solidFill>
                  <a:schemeClr val="lt1"/>
                </a:solidFill>
              </a:rPr>
              <a:t> </a:t>
            </a:r>
            <a:r>
              <a:rPr lang="en-US" altLang="zh-CN" dirty="0">
                <a:solidFill>
                  <a:schemeClr val="lt1"/>
                </a:solidFill>
              </a:rPr>
              <a:t>–</a:t>
            </a:r>
            <a:r>
              <a:rPr lang="zh-CN" altLang="en-US" dirty="0">
                <a:solidFill>
                  <a:schemeClr val="lt1"/>
                </a:solidFill>
              </a:rPr>
              <a:t> </a:t>
            </a:r>
            <a:r>
              <a:rPr lang="en-US" altLang="zh-CN" dirty="0">
                <a:solidFill>
                  <a:schemeClr val="lt1"/>
                </a:solidFill>
              </a:rPr>
              <a:t>More</a:t>
            </a:r>
            <a:r>
              <a:rPr lang="zh-CN" altLang="en-US" dirty="0">
                <a:solidFill>
                  <a:schemeClr val="lt1"/>
                </a:solidFill>
              </a:rPr>
              <a:t> </a:t>
            </a:r>
            <a:r>
              <a:rPr lang="en-US" altLang="zh-CN" dirty="0">
                <a:solidFill>
                  <a:schemeClr val="lt1"/>
                </a:solidFill>
              </a:rPr>
              <a:t>Fields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377814" y="3010484"/>
            <a:ext cx="3101964" cy="370683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endParaRPr sz="1400">
              <a:solidFill>
                <a:srgbClr val="3F3F3F"/>
              </a:solidFill>
            </a:endParaRPr>
          </a:p>
          <a:p>
            <a:pPr marL="342900" lvl="0" indent="-254000" algn="l" rtl="0">
              <a:spcBef>
                <a:spcPts val="8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endParaRPr sz="1400">
              <a:solidFill>
                <a:srgbClr val="3F3F3F"/>
              </a:solidFill>
            </a:endParaRPr>
          </a:p>
          <a:p>
            <a:pPr marL="342900" lvl="0" indent="-254000" algn="l" rtl="0">
              <a:spcBef>
                <a:spcPts val="8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endParaRPr sz="1400">
              <a:solidFill>
                <a:srgbClr val="3F3F3F"/>
              </a:solidFill>
            </a:endParaRPr>
          </a:p>
          <a:p>
            <a:pPr marL="342900" lvl="0" indent="-254000" algn="l" rtl="0">
              <a:spcBef>
                <a:spcPts val="8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endParaRPr sz="1400">
              <a:solidFill>
                <a:srgbClr val="3F3F3F"/>
              </a:solidFill>
            </a:endParaRPr>
          </a:p>
        </p:txBody>
      </p:sp>
      <p:graphicFrame>
        <p:nvGraphicFramePr>
          <p:cNvPr id="194" name="Google Shape;194;p22"/>
          <p:cNvGraphicFramePr/>
          <p:nvPr>
            <p:extLst>
              <p:ext uri="{D42A27DB-BD31-4B8C-83A1-F6EECF244321}">
                <p14:modId xmlns:p14="http://schemas.microsoft.com/office/powerpoint/2010/main" val="4132544223"/>
              </p:ext>
            </p:extLst>
          </p:nvPr>
        </p:nvGraphicFramePr>
        <p:xfrm>
          <a:off x="1256378" y="2417000"/>
          <a:ext cx="7981075" cy="3737825"/>
        </p:xfrm>
        <a:graphic>
          <a:graphicData uri="http://schemas.openxmlformats.org/drawingml/2006/table">
            <a:tbl>
              <a:tblPr firstRow="1" bandRow="1">
                <a:tableStyleId>{68388254-CD18-4D07-8F5F-5AE28B852D96}</a:tableStyleId>
              </a:tblPr>
              <a:tblGrid>
                <a:gridCol w="372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Domestic Box Office</a:t>
                      </a:r>
                      <a:endParaRPr b="0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Phase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Mean</a:t>
                      </a:r>
                      <a:r>
                        <a:rPr lang="en-US" sz="1400" dirty="0"/>
                        <a:t> Sentiment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Worldwide</a:t>
                      </a:r>
                      <a:endParaRPr b="0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Phase Percent Positive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Tomatometer - Rotten Tomatoes</a:t>
                      </a:r>
                      <a:endParaRPr sz="1400" dirty="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Phase Percent Negative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User Score - Rotten Tomatoes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Phase Tweet Volume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Production Budget</a:t>
                      </a:r>
                      <a:endParaRPr lang="en-US" sz="1400" b="0" i="0" u="none" strike="noStrike" cap="none" dirty="0">
                        <a:solidFill>
                          <a:srgbClr val="3F3F3F"/>
                        </a:solidFill>
                        <a:latin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Phase Likes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Is Animated or Not</a:t>
                      </a:r>
                      <a:endParaRPr lang="en-US" sz="1400" b="0" i="0" u="none" strike="noStrike" cap="none" dirty="0">
                        <a:solidFill>
                          <a:srgbClr val="3F3F3F"/>
                        </a:solidFill>
                        <a:latin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Phase Retweets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PG</a:t>
                      </a:r>
                      <a:endParaRPr lang="en-US" sz="1400" b="0" i="0" u="none" strike="noStrike" cap="none" dirty="0">
                        <a:solidFill>
                          <a:srgbClr val="3F3F3F"/>
                        </a:solidFill>
                        <a:latin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Percent Positive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Daily</a:t>
                      </a:r>
                      <a:r>
                        <a:rPr lang="en-US" sz="1400" dirty="0"/>
                        <a:t> Change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50">
                <a:tc>
                  <a:txBody>
                    <a:bodyPr/>
                    <a:lstStyle/>
                    <a:p>
                      <a:pPr marL="0" marR="0" lvl="0" indent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PG-13</a:t>
                      </a:r>
                      <a:endParaRPr lang="en-US" sz="1400" b="0" i="0" u="none" strike="noStrike" cap="none" dirty="0">
                        <a:solidFill>
                          <a:srgbClr val="3F3F3F"/>
                        </a:solidFill>
                        <a:latin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S</a:t>
                      </a:r>
                      <a:r>
                        <a:rPr lang="en-US" altLang="zh-CN" sz="1400" dirty="0"/>
                        <a:t>td</a:t>
                      </a:r>
                      <a:r>
                        <a:rPr lang="en-US" sz="1400" dirty="0"/>
                        <a:t> of </a:t>
                      </a:r>
                      <a:r>
                        <a:rPr lang="en-US" altLang="zh-CN" sz="1400" dirty="0"/>
                        <a:t>Daily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</a:t>
                      </a:r>
                      <a:r>
                        <a:rPr lang="en-US" sz="1400" dirty="0"/>
                        <a:t>hange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R</a:t>
                      </a:r>
                      <a:endParaRPr lang="en-US" sz="1400" b="0" i="0" u="none" strike="noStrike" cap="none" dirty="0">
                        <a:solidFill>
                          <a:srgbClr val="3F3F3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entury Gothic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5" name="Google Shape;195;p22"/>
          <p:cNvSpPr/>
          <p:nvPr/>
        </p:nvSpPr>
        <p:spPr>
          <a:xfrm>
            <a:off x="9358886" y="2754981"/>
            <a:ext cx="544771" cy="2295322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9901646" y="3717976"/>
            <a:ext cx="2067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CN" sz="1800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</a:t>
            </a:r>
            <a:r>
              <a:rPr lang="zh-CN" altLang="en-US" sz="1800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altLang="zh-CN" sz="1800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</a:t>
            </a:r>
            <a:r>
              <a:rPr lang="zh-CN" altLang="en-US" sz="1800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altLang="zh-CN" sz="1800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phas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es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170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FEF"/>
            </a:gs>
            <a:gs pos="51000">
              <a:srgbClr val="EFEFEF"/>
            </a:gs>
            <a:gs pos="100000">
              <a:srgbClr val="D8D8D8"/>
            </a:gs>
          </a:gsLst>
          <a:lin ang="5400000" scaled="0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dirty="0">
                <a:solidFill>
                  <a:schemeClr val="lt1"/>
                </a:solidFill>
              </a:rPr>
              <a:t>Data Preprocessing</a:t>
            </a:r>
            <a:r>
              <a:rPr lang="zh-CN" altLang="en-US" dirty="0">
                <a:solidFill>
                  <a:schemeClr val="lt1"/>
                </a:solidFill>
              </a:rPr>
              <a:t> </a:t>
            </a:r>
            <a:r>
              <a:rPr lang="en-US" altLang="zh-CN" dirty="0">
                <a:solidFill>
                  <a:schemeClr val="lt1"/>
                </a:solidFill>
              </a:rPr>
              <a:t>-</a:t>
            </a:r>
            <a:r>
              <a:rPr lang="zh-CN" altLang="en-US" dirty="0">
                <a:solidFill>
                  <a:schemeClr val="lt1"/>
                </a:solidFill>
              </a:rPr>
              <a:t> </a:t>
            </a:r>
            <a:r>
              <a:rPr lang="en-US" altLang="zh-CN" dirty="0">
                <a:solidFill>
                  <a:schemeClr val="lt1"/>
                </a:solidFill>
              </a:rPr>
              <a:t>Normalization</a:t>
            </a:r>
            <a:endParaRPr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Google Shape;202;p2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38287" y="2662679"/>
                <a:ext cx="10554574" cy="343410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 lvl="0" indent="-3429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2000"/>
                  <a:buFont typeface="Arial"/>
                  <a:buChar char="•"/>
                </a:pPr>
                <a:r>
                  <a:rPr lang="en-US" sz="2000" dirty="0">
                    <a:solidFill>
                      <a:srgbClr val="262626"/>
                    </a:solidFill>
                  </a:rPr>
                  <a:t>Normalization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: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different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fields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have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very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different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scale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of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data,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that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means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we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need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to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do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normalization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to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get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the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model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working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better</a:t>
                </a:r>
              </a:p>
              <a:p>
                <a:pPr marL="342900" lvl="0" indent="-3429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2000"/>
                  <a:buFont typeface="Arial"/>
                  <a:buChar char="•"/>
                </a:pPr>
                <a:r>
                  <a:rPr lang="en-US" altLang="zh-CN" sz="2000" dirty="0">
                    <a:solidFill>
                      <a:srgbClr val="262626"/>
                    </a:solidFill>
                  </a:rPr>
                  <a:t>For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most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variables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that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do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not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fall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between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-1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to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1,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we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normalized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them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to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between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0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and</a:t>
                </a:r>
                <a:r>
                  <a:rPr lang="zh-CN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262626"/>
                    </a:solidFill>
                  </a:rPr>
                  <a:t>1</a:t>
                </a:r>
              </a:p>
              <a:p>
                <a:pPr marL="342900" lvl="0" indent="-3429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2000"/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𝑁𝑜𝑟𝑚𝑎𝑙𝑖𝑧𝑒𝑑</m:t>
                    </m:r>
                    <m:r>
                      <a:rPr lang="en-US" altLang="zh-CN" sz="20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𝑂𝑟𝑖𝑔𝑖𝑛𝑎𝑙</m:t>
                        </m:r>
                        <m:r>
                          <a:rPr lang="zh-CN" altLang="en-US" sz="20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𝑀𝑖𝑛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zh-CN" altLang="en-US" sz="20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𝑀𝑖𝑛</m:t>
                        </m:r>
                      </m:den>
                    </m:f>
                    <m:r>
                      <a:rPr lang="zh-CN" altLang="en-US" sz="20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sz="2000" dirty="0">
                  <a:solidFill>
                    <a:srgbClr val="262626"/>
                  </a:solidFill>
                </a:endParaRPr>
              </a:p>
            </p:txBody>
          </p:sp>
        </mc:Choice>
        <mc:Fallback xmlns="">
          <p:sp>
            <p:nvSpPr>
              <p:cNvPr id="202" name="Google Shape;202;p2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8287" y="2662679"/>
                <a:ext cx="10554574" cy="3434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914156"/>
      </p:ext>
    </p:extLst>
  </p:cSld>
  <p:clrMapOvr>
    <a:masterClrMapping/>
  </p:clrMapOvr>
</p:sld>
</file>

<file path=ppt/theme/theme1.xml><?xml version="1.0" encoding="utf-8"?>
<a:theme xmlns:a="http://schemas.openxmlformats.org/drawingml/2006/main" name="Zitierfähig">
  <a:themeElements>
    <a:clrScheme name="Graustuf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Macintosh PowerPoint</Application>
  <PresentationFormat>Widescreen</PresentationFormat>
  <Paragraphs>177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Century Gothic</vt:lpstr>
      <vt:lpstr>Noto Sans Symbols</vt:lpstr>
      <vt:lpstr>Cambria Math</vt:lpstr>
      <vt:lpstr>Arial</vt:lpstr>
      <vt:lpstr>Zitierfähig</vt:lpstr>
      <vt:lpstr>Predicting Box Office of Movies from Twitter Sentiment Analysis</vt:lpstr>
      <vt:lpstr>Business Problem</vt:lpstr>
      <vt:lpstr>Methodology</vt:lpstr>
      <vt:lpstr>Data Collection</vt:lpstr>
      <vt:lpstr>Data Collection</vt:lpstr>
      <vt:lpstr>Data Collection</vt:lpstr>
      <vt:lpstr>Data Preprocessing – Original Data</vt:lpstr>
      <vt:lpstr>Data Preprocessing – More Fields</vt:lpstr>
      <vt:lpstr>Data Preprocessing - Normalization</vt:lpstr>
      <vt:lpstr>Data Preprocessing – Normalization</vt:lpstr>
      <vt:lpstr>Data Preprocessing - Variable Selection</vt:lpstr>
      <vt:lpstr>PowerPoint Presentation</vt:lpstr>
      <vt:lpstr>Data Preprocessing - Variable Selection</vt:lpstr>
      <vt:lpstr>Variable Selection</vt:lpstr>
      <vt:lpstr>Analysis</vt:lpstr>
      <vt:lpstr>Analysis</vt:lpstr>
      <vt:lpstr>Prediction Model - Linear Regression</vt:lpstr>
      <vt:lpstr>Prediction Model - Linear Regression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Box Office of Movies from Twitter Sentiment Analysis</dc:title>
  <cp:lastModifiedBy>Howard Li</cp:lastModifiedBy>
  <cp:revision>1</cp:revision>
  <dcterms:modified xsi:type="dcterms:W3CDTF">2019-12-03T05:22:04Z</dcterms:modified>
</cp:coreProperties>
</file>