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4" r:id="rId5"/>
    <p:sldId id="265" r:id="rId6"/>
    <p:sldId id="266" r:id="rId7"/>
    <p:sldId id="268" r:id="rId8"/>
    <p:sldId id="267" r:id="rId9"/>
    <p:sldId id="270" r:id="rId10"/>
    <p:sldId id="272" r:id="rId11"/>
    <p:sldId id="269" r:id="rId12"/>
    <p:sldId id="271" r:id="rId13"/>
    <p:sldId id="26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the increase in users per day in thousands</a:t>
            </a:r>
            <a:r>
              <a:rPr lang="en-US" sz="1800" b="1" i="0" u="none" strike="noStrike" baseline="0"/>
              <a:t/>
            </a:r>
            <a:br>
              <a:rPr lang="en-US" sz="1800" b="1" i="0" u="none" strike="noStrike" baseline="0"/>
            </a:br>
            <a:endParaRPr lang="en-US"/>
          </a:p>
        </c:rich>
      </c:tx>
      <c:layout>
        <c:manualLayout>
          <c:xMode val="edge"/>
          <c:yMode val="edge"/>
          <c:x val="0.13596055701370663"/>
          <c:y val="4.76190476190476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8080708661417327E-2"/>
          <c:y val="0.17094269466316711"/>
          <c:w val="0.70453503207932344"/>
          <c:h val="0.7336142357205349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marker>
            <c:symbol val="none"/>
          </c:marker>
          <c:xVal>
            <c:numRef>
              <c:f>Лист1!$A$2:$A$18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xVal>
          <c:y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812.78098829274927</c:v>
                </c:pt>
                <c:pt idx="2">
                  <c:v>1288.2273877430887</c:v>
                </c:pt>
                <c:pt idx="3">
                  <c:v>1625.5619765854985</c:v>
                </c:pt>
                <c:pt idx="4">
                  <c:v>1887.219011707251</c:v>
                </c:pt>
                <c:pt idx="5">
                  <c:v>2101.008376035838</c:v>
                </c:pt>
                <c:pt idx="6">
                  <c:v>2281.7647080384936</c:v>
                </c:pt>
                <c:pt idx="7">
                  <c:v>2438.3429648782476</c:v>
                </c:pt>
                <c:pt idx="8">
                  <c:v>2576.4547754861774</c:v>
                </c:pt>
                <c:pt idx="9">
                  <c:v>2700</c:v>
                </c:pt>
                <c:pt idx="10">
                  <c:v>2811.760249927208</c:v>
                </c:pt>
                <c:pt idx="11">
                  <c:v>2913.789364328587</c:v>
                </c:pt>
                <c:pt idx="12">
                  <c:v>3007.6470512284591</c:v>
                </c:pt>
                <c:pt idx="13">
                  <c:v>3094.5456963312427</c:v>
                </c:pt>
                <c:pt idx="14">
                  <c:v>3175.4463994503394</c:v>
                </c:pt>
                <c:pt idx="15">
                  <c:v>3251.1239531709971</c:v>
                </c:pt>
                <c:pt idx="16">
                  <c:v>3322.2120877213397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746304"/>
        <c:axId val="177794048"/>
      </c:scatterChart>
      <c:valAx>
        <c:axId val="17774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7794048"/>
        <c:crosses val="autoZero"/>
        <c:crossBetween val="midCat"/>
      </c:valAx>
      <c:valAx>
        <c:axId val="177794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746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1F87D5B-E10D-425A-8B02-87E418BA4BE5}" type="datetimeFigureOut">
              <a:rPr lang="ru-RU" smtClean="0"/>
              <a:t>19.04.2018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9945D9E-03BE-4503-B638-4FA4551A1FE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 flipV="1">
            <a:off x="7620000" y="5638800"/>
            <a:ext cx="552400" cy="814536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flipH="1" flipV="1">
            <a:off x="8458200" y="3477913"/>
            <a:ext cx="290264" cy="383135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04" y="2276872"/>
            <a:ext cx="5566775" cy="1283451"/>
          </a:xfrm>
          <a:prstGeom prst="rect">
            <a:avLst/>
          </a:prstGeom>
          <a:gradFill>
            <a:gsLst>
              <a:gs pos="21000">
                <a:schemeClr val="accent1">
                  <a:tint val="445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8155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COMPETITION TOMORROW: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Universal library systems in Russia:</a:t>
            </a:r>
            <a:endParaRPr lang="ru-RU" dirty="0"/>
          </a:p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403648" y="2276872"/>
            <a:ext cx="2688336" cy="2688336"/>
            <a:chOff x="1399031" y="256031"/>
            <a:chExt cx="2688336" cy="2688336"/>
          </a:xfrm>
          <a:scene3d>
            <a:camera prst="orthographicFront"/>
            <a:lightRig rig="chilly" dir="t"/>
          </a:scene3d>
        </p:grpSpPr>
        <p:sp>
          <p:nvSpPr>
            <p:cNvPr id="5" name="Овал 4"/>
            <p:cNvSpPr/>
            <p:nvPr/>
          </p:nvSpPr>
          <p:spPr>
            <a:xfrm>
              <a:off x="1399031" y="256031"/>
              <a:ext cx="2688336" cy="2688336"/>
            </a:xfrm>
            <a:prstGeom prst="ellips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Овал 4"/>
            <p:cNvSpPr/>
            <p:nvPr/>
          </p:nvSpPr>
          <p:spPr>
            <a:xfrm>
              <a:off x="1799081" y="656081"/>
              <a:ext cx="1888236" cy="188823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37222"/>
            <a:ext cx="8318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08104" y="2261422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-KitapHana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0475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Team: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a team of young and ambitious </a:t>
            </a:r>
            <a:r>
              <a:rPr lang="en-US" b="1" dirty="0" smtClean="0"/>
              <a:t>enthusiasts</a:t>
            </a:r>
          </a:p>
          <a:p>
            <a:r>
              <a:rPr lang="en-US" b="1" dirty="0" smtClean="0"/>
              <a:t>Students of the most potential University in the world</a:t>
            </a:r>
          </a:p>
          <a:p>
            <a:r>
              <a:rPr lang="ru-RU" dirty="0" smtClean="0"/>
              <a:t>1. </a:t>
            </a:r>
            <a:r>
              <a:rPr lang="en-US" dirty="0" smtClean="0"/>
              <a:t>Genius -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2. </a:t>
            </a:r>
            <a:r>
              <a:rPr lang="en-US" dirty="0" smtClean="0"/>
              <a:t>Team Leader – </a:t>
            </a:r>
          </a:p>
          <a:p>
            <a:r>
              <a:rPr lang="en-US" dirty="0" smtClean="0"/>
              <a:t>3. </a:t>
            </a:r>
            <a:r>
              <a:rPr lang="en-US" b="1" dirty="0"/>
              <a:t>weapons </a:t>
            </a:r>
            <a:r>
              <a:rPr lang="en-US" b="1" dirty="0" smtClean="0"/>
              <a:t>expert</a:t>
            </a:r>
            <a:r>
              <a:rPr lang="ru-RU" b="1" dirty="0" smtClean="0"/>
              <a:t> –</a:t>
            </a:r>
          </a:p>
          <a:p>
            <a:r>
              <a:rPr lang="ru-RU" b="1" dirty="0" smtClean="0"/>
              <a:t>4. </a:t>
            </a:r>
            <a:r>
              <a:rPr lang="en-US" b="1" dirty="0"/>
              <a:t>the team </a:t>
            </a:r>
            <a:r>
              <a:rPr lang="en-US" b="1" dirty="0" smtClean="0"/>
              <a:t>mascot</a:t>
            </a:r>
            <a:r>
              <a:rPr lang="ru-RU" b="1" dirty="0" smtClean="0"/>
              <a:t> -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90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Capital: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2 euro</a:t>
            </a:r>
            <a:r>
              <a:rPr lang="en-US" sz="9600" dirty="0" smtClean="0"/>
              <a:t> </a:t>
            </a:r>
            <a:r>
              <a:rPr lang="en-US" sz="9600" dirty="0" smtClean="0"/>
              <a:t>per </a:t>
            </a:r>
            <a:r>
              <a:rPr lang="en-US" sz="9600" dirty="0" smtClean="0"/>
              <a:t>month</a:t>
            </a:r>
            <a:endParaRPr lang="ru-RU" sz="9600" dirty="0" smtClean="0"/>
          </a:p>
          <a:p>
            <a:r>
              <a:rPr lang="ru-RU" sz="2400" dirty="0" smtClean="0"/>
              <a:t>(</a:t>
            </a:r>
            <a:r>
              <a:rPr lang="en-US" sz="2400" dirty="0" smtClean="0"/>
              <a:t>hosting)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830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(after search in use)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4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Problem: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5114528" cy="499715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 COMMON UNIVERSITY LIBRARY SYSTEM IN</a:t>
            </a:r>
            <a:r>
              <a:rPr lang="ru-RU" sz="4000" dirty="0" smtClean="0"/>
              <a:t> </a:t>
            </a:r>
            <a:r>
              <a:rPr lang="en-US" sz="4000" dirty="0" smtClean="0"/>
              <a:t>USE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   </a:t>
            </a:r>
            <a:r>
              <a:rPr lang="en-US" sz="3200" dirty="0" smtClean="0"/>
              <a:t>more then 1400 </a:t>
            </a:r>
            <a:r>
              <a:rPr lang="en-US" sz="3200" dirty="0" err="1" smtClean="0"/>
              <a:t>Uni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   more than 300 different                          libraries!</a:t>
            </a:r>
            <a:r>
              <a:rPr lang="en-US" sz="3200" dirty="0" smtClean="0"/>
              <a:t>                                                                                 </a:t>
            </a:r>
            <a:endParaRPr lang="ru-R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6632"/>
            <a:ext cx="305435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11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8000" b="1" cap="none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lgerian" panose="04020705040A02060702" pitchFamily="82" charset="0"/>
              </a:rPr>
              <a:t>Goals:</a:t>
            </a:r>
            <a:endParaRPr lang="ru-RU" sz="8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Library Management </a:t>
            </a:r>
            <a:r>
              <a:rPr lang="en-US" sz="4000" dirty="0" smtClean="0"/>
              <a:t>System</a:t>
            </a:r>
          </a:p>
          <a:p>
            <a:pPr marL="0" indent="0">
              <a:buNone/>
            </a:pPr>
            <a:r>
              <a:rPr lang="en-US" sz="4000" dirty="0" smtClean="0"/>
              <a:t> 1. Remote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2. S</a:t>
            </a:r>
            <a:r>
              <a:rPr lang="en-US" sz="4000" dirty="0" smtClean="0"/>
              <a:t>ecure 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3. M</a:t>
            </a:r>
            <a:r>
              <a:rPr lang="en-US" sz="4000" dirty="0" smtClean="0"/>
              <a:t>ulti-user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5796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" y="692696"/>
            <a:ext cx="9020955" cy="5328591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solution: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 flipV="1">
            <a:off x="8488681" y="6501284"/>
            <a:ext cx="45719" cy="96068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69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potential: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extension to work with any University in the world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835735759"/>
              </p:ext>
            </p:extLst>
          </p:nvPr>
        </p:nvGraphicFramePr>
        <p:xfrm>
          <a:off x="1691680" y="2060848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48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Market: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1. </a:t>
            </a:r>
            <a:r>
              <a:rPr lang="en-US" sz="4000" b="1" dirty="0"/>
              <a:t>contextual advertising in social networks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4000" dirty="0" smtClean="0"/>
              <a:t>2. </a:t>
            </a:r>
            <a:r>
              <a:rPr lang="en-US" sz="4000" b="1" dirty="0"/>
              <a:t>personal offers in top universities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95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Business model: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10 thousand per month from each </a:t>
            </a:r>
            <a:r>
              <a:rPr lang="en-US" sz="3200" b="1" dirty="0" smtClean="0"/>
              <a:t>University</a:t>
            </a:r>
            <a:endParaRPr lang="ru-RU" sz="3200" b="1" dirty="0" smtClean="0"/>
          </a:p>
          <a:p>
            <a:pPr marL="0" indent="0">
              <a:buNone/>
            </a:pPr>
            <a:endParaRPr lang="ru-RU" sz="3200" b="1" dirty="0"/>
          </a:p>
          <a:p>
            <a:pPr fontAlgn="ctr"/>
            <a:r>
              <a:rPr lang="en-US" sz="3200" b="1" dirty="0" smtClean="0"/>
              <a:t>A*B*C = </a:t>
            </a:r>
            <a:r>
              <a:rPr lang="ru-RU" sz="3200" b="1" dirty="0" smtClean="0"/>
              <a:t>10000*</a:t>
            </a:r>
            <a:r>
              <a:rPr lang="en-US" sz="3200" b="1" dirty="0" smtClean="0"/>
              <a:t>234590*12 = </a:t>
            </a:r>
            <a:r>
              <a:rPr lang="ru-RU" sz="3200" dirty="0" smtClean="0"/>
              <a:t>28</a:t>
            </a:r>
            <a:r>
              <a:rPr lang="en-US" sz="3200" dirty="0" smtClean="0"/>
              <a:t> </a:t>
            </a:r>
            <a:r>
              <a:rPr lang="ru-RU" sz="3200" dirty="0" smtClean="0"/>
              <a:t>150</a:t>
            </a:r>
            <a:r>
              <a:rPr lang="en-US" sz="3200" dirty="0" smtClean="0"/>
              <a:t> </a:t>
            </a:r>
            <a:r>
              <a:rPr lang="ru-RU" sz="3200" dirty="0" smtClean="0"/>
              <a:t>800</a:t>
            </a:r>
            <a:r>
              <a:rPr lang="en-US" sz="3200" dirty="0" smtClean="0"/>
              <a:t> </a:t>
            </a:r>
            <a:r>
              <a:rPr lang="ru-RU" sz="3200" dirty="0" smtClean="0"/>
              <a:t>000</a:t>
            </a:r>
            <a:endParaRPr lang="en-US" sz="3200" dirty="0" smtClean="0"/>
          </a:p>
          <a:p>
            <a:pPr fontAlgn="ctr"/>
            <a:r>
              <a:rPr lang="en-US" sz="3200" dirty="0" smtClean="0"/>
              <a:t>A – unit transaction</a:t>
            </a:r>
          </a:p>
          <a:p>
            <a:pPr fontAlgn="ctr"/>
            <a:r>
              <a:rPr lang="en-US" sz="3200" dirty="0" smtClean="0"/>
              <a:t>B – mount of </a:t>
            </a:r>
            <a:r>
              <a:rPr lang="en-US" sz="3200" dirty="0" err="1" smtClean="0"/>
              <a:t>Uni</a:t>
            </a:r>
            <a:r>
              <a:rPr lang="en-US" sz="3200" dirty="0" smtClean="0"/>
              <a:t> in the World (Mail.ru 2015)</a:t>
            </a:r>
          </a:p>
          <a:p>
            <a:pPr fontAlgn="ctr"/>
            <a:r>
              <a:rPr lang="en-US" sz="3200" dirty="0" smtClean="0"/>
              <a:t>C – mount of months in a year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1220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Description:</a:t>
            </a:r>
            <a:endParaRPr lang="ru-RU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276872"/>
            <a:ext cx="1516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User</a:t>
            </a:r>
            <a:endParaRPr lang="ru-RU" sz="6000" dirty="0"/>
          </a:p>
        </p:txBody>
      </p:sp>
      <p:sp>
        <p:nvSpPr>
          <p:cNvPr id="9" name="Облако 8"/>
          <p:cNvSpPr/>
          <p:nvPr/>
        </p:nvSpPr>
        <p:spPr>
          <a:xfrm>
            <a:off x="3131840" y="1772816"/>
            <a:ext cx="5689600" cy="389255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 dirty="0"/>
          </a:p>
        </p:txBody>
      </p:sp>
      <p:sp>
        <p:nvSpPr>
          <p:cNvPr id="14" name="Shape 13"/>
          <p:cNvSpPr/>
          <p:nvPr/>
        </p:nvSpPr>
        <p:spPr>
          <a:xfrm rot="3674556">
            <a:off x="2292496" y="2167233"/>
            <a:ext cx="1157015" cy="123413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Объект 14"/>
          <p:cNvSpPr>
            <a:spLocks noGrp="1"/>
          </p:cNvSpPr>
          <p:nvPr>
            <p:ph sz="quarter" idx="13"/>
          </p:nvPr>
        </p:nvSpPr>
        <p:spPr>
          <a:xfrm rot="14326532">
            <a:off x="1691625" y="3013022"/>
            <a:ext cx="1221990" cy="1198597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3664903" y="2500447"/>
            <a:ext cx="864096" cy="1000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4788024" y="2500447"/>
            <a:ext cx="936104" cy="10005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355976" y="2816061"/>
            <a:ext cx="6619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28184" y="2276872"/>
            <a:ext cx="1872208" cy="9085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6324154" y="254646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structures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355976" y="3719091"/>
            <a:ext cx="3024336" cy="862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436633" y="396544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Security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44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anose="04020705040A02060702" pitchFamily="82" charset="0"/>
              </a:rPr>
              <a:t>Competition:</a:t>
            </a:r>
            <a:endParaRPr lang="ru-RU" sz="8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Universal library systems in Russia: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483668" y="1988840"/>
            <a:ext cx="2688336" cy="2688336"/>
            <a:chOff x="1399031" y="256031"/>
            <a:chExt cx="2688336" cy="2688336"/>
          </a:xfrm>
          <a:scene3d>
            <a:camera prst="orthographicFront"/>
            <a:lightRig rig="chilly" dir="t"/>
          </a:scene3d>
        </p:grpSpPr>
        <p:sp>
          <p:nvSpPr>
            <p:cNvPr id="5" name="Овал 4"/>
            <p:cNvSpPr/>
            <p:nvPr/>
          </p:nvSpPr>
          <p:spPr>
            <a:xfrm>
              <a:off x="1399031" y="256031"/>
              <a:ext cx="2688336" cy="2688336"/>
            </a:xfrm>
            <a:prstGeom prst="ellips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Овал 4"/>
            <p:cNvSpPr/>
            <p:nvPr/>
          </p:nvSpPr>
          <p:spPr>
            <a:xfrm>
              <a:off x="1799081" y="656081"/>
              <a:ext cx="1888236" cy="188823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25660"/>
            <a:ext cx="755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27650" y="2096502"/>
            <a:ext cx="3708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Does not exist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8835580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2920</TotalTime>
  <Words>185</Words>
  <Application>Microsoft Office PowerPoint</Application>
  <PresentationFormat>Экран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Горизонт</vt:lpstr>
      <vt:lpstr> </vt:lpstr>
      <vt:lpstr>Problem:</vt:lpstr>
      <vt:lpstr>Goals:</vt:lpstr>
      <vt:lpstr>solution:</vt:lpstr>
      <vt:lpstr>potential:</vt:lpstr>
      <vt:lpstr>Market:</vt:lpstr>
      <vt:lpstr>Business model:</vt:lpstr>
      <vt:lpstr>Description:</vt:lpstr>
      <vt:lpstr>Competition:</vt:lpstr>
      <vt:lpstr>COMPETITION TOMORROW:</vt:lpstr>
      <vt:lpstr>Team:</vt:lpstr>
      <vt:lpstr>Capital:</vt:lpstr>
      <vt:lpstr>movie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22</cp:revision>
  <dcterms:created xsi:type="dcterms:W3CDTF">2018-04-17T16:29:15Z</dcterms:created>
  <dcterms:modified xsi:type="dcterms:W3CDTF">2018-04-21T05:24:48Z</dcterms:modified>
</cp:coreProperties>
</file>