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1" r:id="rId4"/>
    <p:sldId id="257" r:id="rId5"/>
    <p:sldId id="262" r:id="rId6"/>
    <p:sldId id="258" r:id="rId7"/>
    <p:sldId id="265" r:id="rId8"/>
    <p:sldId id="259" r:id="rId9"/>
    <p:sldId id="263" r:id="rId10"/>
    <p:sldId id="260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67" autoAdjust="0"/>
  </p:normalViewPr>
  <p:slideViewPr>
    <p:cSldViewPr snapToGrid="0">
      <p:cViewPr varScale="1">
        <p:scale>
          <a:sx n="94" d="100"/>
          <a:sy n="94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81156-0E71-4C1D-9793-3A4334B2640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8F873-1FB9-4338-9F6C-70E3077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8F873-1FB9-4338-9F6C-70E30775B7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611D-1FB4-9121-7582-CAB5E0DD6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6FCB7-C1A0-BF87-1EB9-EA733EFBC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FFFB-AC2D-CF47-F04F-1F7C4379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F3FF-371D-1AC6-BD37-A3E4315F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BBB3-D875-1417-F907-719A6CE1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F593-06AA-0BA8-1F72-27587D08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38260-71A6-A637-0B42-CC29DFA7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8487-B77C-2891-8D4C-85A02ED4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54B4-E4F8-3FFE-7159-23D5A59F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FCFB-683E-7BFD-A254-63A7D6B0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DEAA-4027-78AD-0747-9F5C03D42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2B9A7-524C-C770-C1B0-9B08C6D06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3CFC-3A10-8C9D-83EF-CC62CF0D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8B6F-2859-355C-0996-48C2E1D3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B54E-3761-9860-B6DD-235B5820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7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C96D-2FF2-40C6-F218-F3118BF7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5A1C-6F3B-4349-90B2-EAC232FA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8968-65BD-562B-32E3-9E67B30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E1E56-D35A-A127-2198-49544396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646-67A8-9658-4589-075DF615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F319-1924-28A9-0502-8D9EB706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4F056-5FDB-6F89-8A56-0EE524A92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DFC0-4407-9822-3751-38EC5F96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E962-BE51-4F19-2CC9-ACA5C938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5D62-334C-2258-08EA-EA50B498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7A6B-32DA-EFEC-A82C-67D58424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0E4A-5010-7771-A9DC-20F270AC7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37C8A-FE38-9576-78A4-7D388ECF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373C8-3AED-7E8B-886A-9BD0EF1D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8C2FA-483A-8695-6EB5-9BB0BD51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3EE88-4E41-550F-964E-FEB87554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C059-ED7B-8896-D318-BCDCBCA0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9089A-3956-4ADD-A582-24DF6C9C0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BFB57-4038-FEC7-4CF0-732FFD58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F16AD-39EE-50D0-F4F3-2C7914C20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DC5C6-B496-0D98-453C-D1FBB6B14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0C94C-269E-069A-6028-F000A7B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875DE-4F81-1A98-DC75-1CE06A4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407A9-FC75-D366-ED6F-BA3497F3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E30B-B499-F0F7-FAFA-9079B32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0E615-B81A-7C7B-42CE-3C91B7E4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3C6A1-3842-3F66-340D-BAE65580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72935-FA3F-2CB3-9A2E-86C88255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156C6-82B3-AB2A-A4CF-83D9CEAD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EE2C1-6C73-ECE4-F526-408F521F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396DE-E8FC-4244-1A06-46E914F1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A46C-890A-3B65-C357-7D054323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FEA3-6797-EC6F-0AE4-5FB6B5BB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D7F52-379F-336C-7D6E-6A44BB94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698FB-0822-2824-28D8-3756FC53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0B881-F565-2E1A-9623-5A8B9ACB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2F00-DF1A-059E-2114-C9C45F2E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1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A728-9D70-E09F-C80B-03BD0948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D30A8-D616-D12B-6EB6-B0704FD51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F91F-8C0A-FEDD-E8B2-6F036F1F9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90CAE-BBC1-4712-DD4C-8D2285F2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97BC4-BD5A-50E7-E038-E8C7840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863C4-5219-5C33-1C5E-D1BB244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5B1F7-4B87-8177-2061-475205BD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0C48-FFBC-4A81-E784-80A34055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FC16-9CC7-F658-A9F8-7E2F4C284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EBBC-63BD-404B-AFC0-81AF74A9965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D022-6251-D26C-7813-E2D6C497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6B78-5D68-1014-BC3E-A530E73FB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v.rwandarwacu1@universityofgalw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AA1C-7907-AEE6-3ACC-89B6FEF2C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SURVIVAL  PLOTS  FOR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3CD0-0114-492D-4B10-D1D539E78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388761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6756-8F95-5101-3F08-812C8E04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White versus Race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B69DC13-2CD3-AEAA-471B-BBD774AE4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79591"/>
            <a:ext cx="5181600" cy="324340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2EEFFF-19C5-BAB7-1D4F-68A857B8D4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21596"/>
            <a:ext cx="5181600" cy="3159396"/>
          </a:xfrm>
        </p:spPr>
      </p:pic>
    </p:spTree>
    <p:extLst>
      <p:ext uri="{BB962C8B-B14F-4D97-AF65-F5344CB8AC3E}">
        <p14:creationId xmlns:p14="http://schemas.microsoft.com/office/powerpoint/2010/main" val="84268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F302-35CA-C3AB-DCE2-D21AB62D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E1ADB9-14D2-FBED-817A-964D0EA6B0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4003"/>
            <a:ext cx="5181600" cy="32745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071EA-3E58-9242-1DE3-5369115248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8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F0A0-F67D-1C02-FD3B-DA3E2DE8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TNM N0/N1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147894-16BE-09B3-C1D4-FFCB56E9A3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16361"/>
            <a:ext cx="5181600" cy="316986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FCA8A9-5062-5B00-E204-7CABBB0AF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26828"/>
            <a:ext cx="5181600" cy="3148931"/>
          </a:xfrm>
        </p:spPr>
      </p:pic>
    </p:spTree>
    <p:extLst>
      <p:ext uri="{BB962C8B-B14F-4D97-AF65-F5344CB8AC3E}">
        <p14:creationId xmlns:p14="http://schemas.microsoft.com/office/powerpoint/2010/main" val="323332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F5EF-E1BA-9EFF-A52A-7A1F9B49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TNM(N0/N1)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82F292-F10D-51D5-A699-8E30F223BD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34383"/>
            <a:ext cx="5181600" cy="333382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C5287-3D2B-8303-5D17-1DC2BE0B78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6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98AF-D335-409D-FE7C-DEDABB63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TNM(N0/N2)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E55974-9E70-4F2B-15D3-B326F5F199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59795"/>
            <a:ext cx="5181600" cy="328299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877A8B-E1FE-B28E-9283-AD68405B5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96545"/>
            <a:ext cx="5181600" cy="3209498"/>
          </a:xfrm>
        </p:spPr>
      </p:pic>
    </p:spTree>
    <p:extLst>
      <p:ext uri="{BB962C8B-B14F-4D97-AF65-F5344CB8AC3E}">
        <p14:creationId xmlns:p14="http://schemas.microsoft.com/office/powerpoint/2010/main" val="225615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11B-082F-278E-353B-F9FCEB1A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TNM (N0/N2)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0B0F68-244E-2B76-06F4-244ADBCF14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4523"/>
            <a:ext cx="5181600" cy="321354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705A-8E53-CD28-5C77-E8C0F37E28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F1A0-2C3A-8EDD-C662-56896250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2531-D336-0711-E2FD-74F81658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Time-to-event analysis “survival analysis” is a key area of statistics that has several applications in clinical practice, for instance, in the management of Noncommunicable diseases, to understand survival time, time to recurrence, or relapse. </a:t>
            </a:r>
          </a:p>
          <a:p>
            <a:r>
              <a:rPr lang="en-US" dirty="0"/>
              <a:t>This survey aims </a:t>
            </a:r>
            <a:r>
              <a:rPr lang="en-US" b="1" dirty="0"/>
              <a:t>to understand clinicians’ preferences </a:t>
            </a:r>
            <a:r>
              <a:rPr lang="en-US" dirty="0"/>
              <a:t>in visualizing survival data. </a:t>
            </a:r>
          </a:p>
          <a:p>
            <a:r>
              <a:rPr lang="en-US" dirty="0"/>
              <a:t>There will be 3 types of survival plots: </a:t>
            </a:r>
            <a:r>
              <a:rPr lang="en-US" b="1" dirty="0"/>
              <a:t>Kaplan Meier, survival ratio, and survival difference plots</a:t>
            </a:r>
            <a:r>
              <a:rPr lang="en-US" dirty="0"/>
              <a:t>. The same data is displayed differently. We would like to know your preference among the 3 plots. Interpretations will be provided. </a:t>
            </a:r>
          </a:p>
          <a:p>
            <a:r>
              <a:rPr lang="en-US" dirty="0"/>
              <a:t>This study is conducted by Victor and Shyam in fulfillment of an MSc in health data science at the University of Galway.</a:t>
            </a:r>
          </a:p>
          <a:p>
            <a:r>
              <a:rPr lang="en-US" dirty="0"/>
              <a:t>All the responses are </a:t>
            </a:r>
            <a:r>
              <a:rPr lang="en-US" b="1" dirty="0"/>
              <a:t>anonymous </a:t>
            </a:r>
            <a:r>
              <a:rPr lang="en-US" dirty="0"/>
              <a:t>and Participation is </a:t>
            </a:r>
            <a:r>
              <a:rPr lang="en-US" b="1" dirty="0"/>
              <a:t>voluntary</a:t>
            </a:r>
            <a:r>
              <a:rPr lang="en-US" dirty="0"/>
              <a:t>. It will take 5 min </a:t>
            </a:r>
          </a:p>
          <a:p>
            <a:r>
              <a:rPr lang="en-US" dirty="0"/>
              <a:t>Your input is highly valued, and we appreciate your time in completing this survey.</a:t>
            </a:r>
          </a:p>
          <a:p>
            <a:r>
              <a:rPr lang="en-US" dirty="0"/>
              <a:t>For more information: </a:t>
            </a:r>
            <a:r>
              <a:rPr lang="en-US" dirty="0">
                <a:hlinkClick r:id="rId2"/>
              </a:rPr>
              <a:t>v.rwandarwacu1@universityofgalway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3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F8B1-AA81-4A7F-0F51-0AC27E75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481D88-D1DE-729D-B29E-0852D2F6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TCGA BRCA (The Cancer Genome Atlas Breast Invasive Carcinoma) </a:t>
            </a:r>
            <a:r>
              <a:rPr lang="en-US" dirty="0"/>
              <a:t>is a publicly available resource, </a:t>
            </a:r>
            <a:endParaRPr lang="en-US" b="1" dirty="0"/>
          </a:p>
          <a:p>
            <a:r>
              <a:rPr lang="en-US" b="1" dirty="0"/>
              <a:t>The clinical dataset</a:t>
            </a:r>
            <a:r>
              <a:rPr lang="en-US" dirty="0"/>
              <a:t> provides comprehensive patient-level clinical information to support breast cancer research. It includes key variables such as </a:t>
            </a:r>
            <a:r>
              <a:rPr lang="en-US" b="1" dirty="0"/>
              <a:t>demographics, tumor characteristics (pathologic TNM staging, histologic type, hormone receptor status), treatment details, survival outcomes, and recurrence status</a:t>
            </a:r>
            <a:r>
              <a:rPr lang="en-US" dirty="0"/>
              <a:t>. </a:t>
            </a:r>
          </a:p>
          <a:p>
            <a:r>
              <a:rPr lang="en-US" dirty="0"/>
              <a:t>This dataset enables the analysis of prognostic factors, survival patterns, and treatment responses, making it a valuable resource for understanding clinical outcomes in breast cancer. </a:t>
            </a:r>
          </a:p>
        </p:txBody>
      </p:sp>
    </p:spTree>
    <p:extLst>
      <p:ext uri="{BB962C8B-B14F-4D97-AF65-F5344CB8AC3E}">
        <p14:creationId xmlns:p14="http://schemas.microsoft.com/office/powerpoint/2010/main" val="13904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75F5-C1AC-2E0A-DC8F-5AB3D493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between Pathologic stage II and III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3DE86D-471E-BA4F-8E28-5962DA7387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20509"/>
            <a:ext cx="5181600" cy="316157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2D5A103-2CA5-5A51-2245-AE98BAAD9B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51683"/>
            <a:ext cx="5181600" cy="3299222"/>
          </a:xfrm>
        </p:spPr>
      </p:pic>
    </p:spTree>
    <p:extLst>
      <p:ext uri="{BB962C8B-B14F-4D97-AF65-F5344CB8AC3E}">
        <p14:creationId xmlns:p14="http://schemas.microsoft.com/office/powerpoint/2010/main" val="231341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89A8-13DD-131C-9246-8EE96577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between Pathologic stage II and III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7D415A-2E5E-5FC8-8729-3C957EDDA3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83728"/>
            <a:ext cx="5181600" cy="30351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B9C8C-40C4-4964-8391-728FD82DD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ANSWERS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567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F310-ED71-9D65-DB0D-B916377E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between Pathologic stage II and IV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C7EB07-3C8A-F36C-F827-2E12D30F6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4598"/>
            <a:ext cx="5181600" cy="327339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E4DFC0F-2F32-5851-4461-EBFB3A404F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92271"/>
            <a:ext cx="5181600" cy="3218046"/>
          </a:xfrm>
        </p:spPr>
      </p:pic>
    </p:spTree>
    <p:extLst>
      <p:ext uri="{BB962C8B-B14F-4D97-AF65-F5344CB8AC3E}">
        <p14:creationId xmlns:p14="http://schemas.microsoft.com/office/powerpoint/2010/main" val="351275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67AA-ABE1-BFC6-14CF-BE54ADB2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B5CA57-09CB-A6C7-5880-5B7F7FD708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99312"/>
            <a:ext cx="5181600" cy="32039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E9359-3D55-1618-2144-D5571F605A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1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3FAB-AB4E-ECEB-B87D-CF608FC4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between Pathologic stage I and II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BCD6A8-BE88-6622-B2CC-427706A4EA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85795"/>
            <a:ext cx="5181600" cy="323099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01982B-C606-776A-3844-2B12D74BC5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52446"/>
            <a:ext cx="5181600" cy="3097695"/>
          </a:xfrm>
        </p:spPr>
      </p:pic>
    </p:spTree>
    <p:extLst>
      <p:ext uri="{BB962C8B-B14F-4D97-AF65-F5344CB8AC3E}">
        <p14:creationId xmlns:p14="http://schemas.microsoft.com/office/powerpoint/2010/main" val="343749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3CA7-2387-85CD-98A2-89153EFD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between Pathologic stage I and II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333A2F-DE77-44D2-6259-95D2A28171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6814"/>
            <a:ext cx="5181600" cy="310895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E8BC9-F17E-7D49-33D1-5154892B61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339</Words>
  <Application>Microsoft Office PowerPoint</Application>
  <PresentationFormat>Widescreen</PresentationFormat>
  <Paragraphs>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SURVIVAL  PLOTS  FOR SURVEY</vt:lpstr>
      <vt:lpstr>BACKGROUND  </vt:lpstr>
      <vt:lpstr>DATASET DESCRIPTION</vt:lpstr>
      <vt:lpstr>Comparison of survival between Pathologic stage II and III</vt:lpstr>
      <vt:lpstr>Comparison of survival between Pathologic stage II and III</vt:lpstr>
      <vt:lpstr>Comparison of survival between Pathologic stage II and IV</vt:lpstr>
      <vt:lpstr>PowerPoint Presentation</vt:lpstr>
      <vt:lpstr>Comparison of survival between Pathologic stage I and II</vt:lpstr>
      <vt:lpstr>Comparison of survival between Pathologic stage I and II</vt:lpstr>
      <vt:lpstr>Comparison of Survival White versus Race </vt:lpstr>
      <vt:lpstr>PowerPoint Presentation</vt:lpstr>
      <vt:lpstr>TNM N0/N1</vt:lpstr>
      <vt:lpstr>TNM(N0/N1)</vt:lpstr>
      <vt:lpstr>TNM(N0/N2)</vt:lpstr>
      <vt:lpstr>TNM (N0/N2)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Pacifique Rwandarwacu</dc:creator>
  <cp:lastModifiedBy>Victor Pacifique Rwandarwacu</cp:lastModifiedBy>
  <cp:revision>8</cp:revision>
  <dcterms:created xsi:type="dcterms:W3CDTF">2025-02-13T01:20:25Z</dcterms:created>
  <dcterms:modified xsi:type="dcterms:W3CDTF">2025-02-20T01:21:01Z</dcterms:modified>
</cp:coreProperties>
</file>