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0" r:id="rId3"/>
    <p:sldId id="261" r:id="rId4"/>
    <p:sldId id="273" r:id="rId5"/>
    <p:sldId id="257" r:id="rId6"/>
    <p:sldId id="271" r:id="rId7"/>
    <p:sldId id="262" r:id="rId8"/>
    <p:sldId id="274" r:id="rId9"/>
    <p:sldId id="258" r:id="rId10"/>
    <p:sldId id="265" r:id="rId11"/>
    <p:sldId id="275" r:id="rId12"/>
    <p:sldId id="259" r:id="rId13"/>
    <p:sldId id="263" r:id="rId14"/>
    <p:sldId id="276" r:id="rId15"/>
    <p:sldId id="260" r:id="rId16"/>
    <p:sldId id="264" r:id="rId17"/>
    <p:sldId id="277" r:id="rId18"/>
    <p:sldId id="266" r:id="rId19"/>
    <p:sldId id="267" r:id="rId20"/>
    <p:sldId id="279" r:id="rId21"/>
    <p:sldId id="268"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867" autoAdjust="0"/>
  </p:normalViewPr>
  <p:slideViewPr>
    <p:cSldViewPr snapToGrid="0">
      <p:cViewPr varScale="1">
        <p:scale>
          <a:sx n="63" d="100"/>
          <a:sy n="63" d="100"/>
        </p:scale>
        <p:origin x="8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981156-0E71-4C1D-9793-3A4334B26402}" type="datetimeFigureOut">
              <a:rPr lang="en-US" smtClean="0"/>
              <a:t>2/20/2025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8F873-1FB9-4338-9F6C-70E30775B7F5}" type="slidenum">
              <a:rPr lang="en-US" smtClean="0"/>
              <a:t>‹#›</a:t>
            </a:fld>
            <a:endParaRPr lang="en-US"/>
          </a:p>
        </p:txBody>
      </p:sp>
    </p:spTree>
    <p:extLst>
      <p:ext uri="{BB962C8B-B14F-4D97-AF65-F5344CB8AC3E}">
        <p14:creationId xmlns:p14="http://schemas.microsoft.com/office/powerpoint/2010/main" val="3860263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38F873-1FB9-4338-9F6C-70E30775B7F5}" type="slidenum">
              <a:rPr lang="en-US" smtClean="0"/>
              <a:t>5</a:t>
            </a:fld>
            <a:endParaRPr lang="en-US"/>
          </a:p>
        </p:txBody>
      </p:sp>
    </p:spTree>
    <p:extLst>
      <p:ext uri="{BB962C8B-B14F-4D97-AF65-F5344CB8AC3E}">
        <p14:creationId xmlns:p14="http://schemas.microsoft.com/office/powerpoint/2010/main" val="1343152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38F873-1FB9-4338-9F6C-70E30775B7F5}" type="slidenum">
              <a:rPr lang="en-US" smtClean="0"/>
              <a:t>6</a:t>
            </a:fld>
            <a:endParaRPr lang="en-US"/>
          </a:p>
        </p:txBody>
      </p:sp>
    </p:spTree>
    <p:extLst>
      <p:ext uri="{BB962C8B-B14F-4D97-AF65-F5344CB8AC3E}">
        <p14:creationId xmlns:p14="http://schemas.microsoft.com/office/powerpoint/2010/main" val="3318946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38F873-1FB9-4338-9F6C-70E30775B7F5}" type="slidenum">
              <a:rPr lang="en-US" smtClean="0"/>
              <a:t>7</a:t>
            </a:fld>
            <a:endParaRPr lang="en-US"/>
          </a:p>
        </p:txBody>
      </p:sp>
    </p:spTree>
    <p:extLst>
      <p:ext uri="{BB962C8B-B14F-4D97-AF65-F5344CB8AC3E}">
        <p14:creationId xmlns:p14="http://schemas.microsoft.com/office/powerpoint/2010/main" val="736865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9611D-1FB4-9121-7582-CAB5E0DD66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6FCB7-C1A0-BF87-1EB9-EA733EFBC3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7FFFFB-AC2D-CF47-F04F-1F7C43794594}"/>
              </a:ext>
            </a:extLst>
          </p:cNvPr>
          <p:cNvSpPr>
            <a:spLocks noGrp="1"/>
          </p:cNvSpPr>
          <p:nvPr>
            <p:ph type="dt" sz="half" idx="10"/>
          </p:nvPr>
        </p:nvSpPr>
        <p:spPr/>
        <p:txBody>
          <a:bodyPr/>
          <a:lstStyle/>
          <a:p>
            <a:fld id="{E11CEBBC-63BD-404B-AFC0-81AF74A99657}" type="datetimeFigureOut">
              <a:rPr lang="en-US" smtClean="0"/>
              <a:t>2/20/2025</a:t>
            </a:fld>
            <a:endParaRPr lang="en-US"/>
          </a:p>
        </p:txBody>
      </p:sp>
      <p:sp>
        <p:nvSpPr>
          <p:cNvPr id="5" name="Footer Placeholder 4">
            <a:extLst>
              <a:ext uri="{FF2B5EF4-FFF2-40B4-BE49-F238E27FC236}">
                <a16:creationId xmlns:a16="http://schemas.microsoft.com/office/drawing/2014/main" id="{9935F3FF-371D-1AC6-BD37-A3E4315F19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82BBB3-D875-1417-F907-719A6CE18916}"/>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4214214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8F593-06AA-0BA8-1F72-27587D08C6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738260-71A6-A637-0B42-CC29DFA7BC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AB8487-B77C-2891-8D4C-85A02ED4488B}"/>
              </a:ext>
            </a:extLst>
          </p:cNvPr>
          <p:cNvSpPr>
            <a:spLocks noGrp="1"/>
          </p:cNvSpPr>
          <p:nvPr>
            <p:ph type="dt" sz="half" idx="10"/>
          </p:nvPr>
        </p:nvSpPr>
        <p:spPr/>
        <p:txBody>
          <a:bodyPr/>
          <a:lstStyle/>
          <a:p>
            <a:fld id="{E11CEBBC-63BD-404B-AFC0-81AF74A99657}" type="datetimeFigureOut">
              <a:rPr lang="en-US" smtClean="0"/>
              <a:t>2/20/2025</a:t>
            </a:fld>
            <a:endParaRPr lang="en-US"/>
          </a:p>
        </p:txBody>
      </p:sp>
      <p:sp>
        <p:nvSpPr>
          <p:cNvPr id="5" name="Footer Placeholder 4">
            <a:extLst>
              <a:ext uri="{FF2B5EF4-FFF2-40B4-BE49-F238E27FC236}">
                <a16:creationId xmlns:a16="http://schemas.microsoft.com/office/drawing/2014/main" id="{923B54B4-E4F8-3FFE-7159-23D5A59FF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1FCFB-683E-7BFD-A254-63A7D6B0A906}"/>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3505957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C6DEAA-4027-78AD-0747-9F5C03D424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F2B9A7-524C-C770-C1B0-9B08C6D065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653CFC-3A10-8C9D-83EF-CC62CF0D901D}"/>
              </a:ext>
            </a:extLst>
          </p:cNvPr>
          <p:cNvSpPr>
            <a:spLocks noGrp="1"/>
          </p:cNvSpPr>
          <p:nvPr>
            <p:ph type="dt" sz="half" idx="10"/>
          </p:nvPr>
        </p:nvSpPr>
        <p:spPr/>
        <p:txBody>
          <a:bodyPr/>
          <a:lstStyle/>
          <a:p>
            <a:fld id="{E11CEBBC-63BD-404B-AFC0-81AF74A99657}" type="datetimeFigureOut">
              <a:rPr lang="en-US" smtClean="0"/>
              <a:t>2/20/2025</a:t>
            </a:fld>
            <a:endParaRPr lang="en-US"/>
          </a:p>
        </p:txBody>
      </p:sp>
      <p:sp>
        <p:nvSpPr>
          <p:cNvPr id="5" name="Footer Placeholder 4">
            <a:extLst>
              <a:ext uri="{FF2B5EF4-FFF2-40B4-BE49-F238E27FC236}">
                <a16:creationId xmlns:a16="http://schemas.microsoft.com/office/drawing/2014/main" id="{B0D28B6F-2859-355C-0996-48C2E1D3A4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E4B54E-3761-9860-B6DD-235B5820AAC7}"/>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754871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EC96D-2FF2-40C6-F218-F3118BF76B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125A1C-6F3B-4349-90B2-EAC232FA0B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D28968-65BD-562B-32E3-9E67B30B5D4A}"/>
              </a:ext>
            </a:extLst>
          </p:cNvPr>
          <p:cNvSpPr>
            <a:spLocks noGrp="1"/>
          </p:cNvSpPr>
          <p:nvPr>
            <p:ph type="dt" sz="half" idx="10"/>
          </p:nvPr>
        </p:nvSpPr>
        <p:spPr/>
        <p:txBody>
          <a:bodyPr/>
          <a:lstStyle/>
          <a:p>
            <a:fld id="{E11CEBBC-63BD-404B-AFC0-81AF74A99657}" type="datetimeFigureOut">
              <a:rPr lang="en-US" smtClean="0"/>
              <a:t>2/20/2025</a:t>
            </a:fld>
            <a:endParaRPr lang="en-US"/>
          </a:p>
        </p:txBody>
      </p:sp>
      <p:sp>
        <p:nvSpPr>
          <p:cNvPr id="5" name="Footer Placeholder 4">
            <a:extLst>
              <a:ext uri="{FF2B5EF4-FFF2-40B4-BE49-F238E27FC236}">
                <a16:creationId xmlns:a16="http://schemas.microsoft.com/office/drawing/2014/main" id="{DA7E1E56-D35A-A127-2198-49544396ED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C7F646-67A8-9658-4589-075DF61575B8}"/>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389015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F319-1924-28A9-0502-8D9EB70676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64F056-5FDB-6F89-8A56-0EE524A920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E6DFC0-4407-9822-3751-38EC5F96CC2A}"/>
              </a:ext>
            </a:extLst>
          </p:cNvPr>
          <p:cNvSpPr>
            <a:spLocks noGrp="1"/>
          </p:cNvSpPr>
          <p:nvPr>
            <p:ph type="dt" sz="half" idx="10"/>
          </p:nvPr>
        </p:nvSpPr>
        <p:spPr/>
        <p:txBody>
          <a:bodyPr/>
          <a:lstStyle/>
          <a:p>
            <a:fld id="{E11CEBBC-63BD-404B-AFC0-81AF74A99657}" type="datetimeFigureOut">
              <a:rPr lang="en-US" smtClean="0"/>
              <a:t>2/20/2025</a:t>
            </a:fld>
            <a:endParaRPr lang="en-US"/>
          </a:p>
        </p:txBody>
      </p:sp>
      <p:sp>
        <p:nvSpPr>
          <p:cNvPr id="5" name="Footer Placeholder 4">
            <a:extLst>
              <a:ext uri="{FF2B5EF4-FFF2-40B4-BE49-F238E27FC236}">
                <a16:creationId xmlns:a16="http://schemas.microsoft.com/office/drawing/2014/main" id="{E34CE962-BE51-4F19-2CC9-ACA5C9383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75D62-334C-2258-08EA-EA50B4988BF9}"/>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156311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F7A6B-32DA-EFEC-A82C-67D5842418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380E4A-5010-7771-A9DC-20F270AC7F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F37C8A-FE38-9576-78A4-7D388ECF00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5373C8-3AED-7E8B-886A-9BD0EF1D5107}"/>
              </a:ext>
            </a:extLst>
          </p:cNvPr>
          <p:cNvSpPr>
            <a:spLocks noGrp="1"/>
          </p:cNvSpPr>
          <p:nvPr>
            <p:ph type="dt" sz="half" idx="10"/>
          </p:nvPr>
        </p:nvSpPr>
        <p:spPr/>
        <p:txBody>
          <a:bodyPr/>
          <a:lstStyle/>
          <a:p>
            <a:fld id="{E11CEBBC-63BD-404B-AFC0-81AF74A99657}" type="datetimeFigureOut">
              <a:rPr lang="en-US" smtClean="0"/>
              <a:t>2/20/2025</a:t>
            </a:fld>
            <a:endParaRPr lang="en-US"/>
          </a:p>
        </p:txBody>
      </p:sp>
      <p:sp>
        <p:nvSpPr>
          <p:cNvPr id="6" name="Footer Placeholder 5">
            <a:extLst>
              <a:ext uri="{FF2B5EF4-FFF2-40B4-BE49-F238E27FC236}">
                <a16:creationId xmlns:a16="http://schemas.microsoft.com/office/drawing/2014/main" id="{0FE8C2FA-483A-8695-6EB5-9BB0BD51AD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3EE88-4E41-550F-964E-FEB875543B7A}"/>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2684676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DC059-ED7B-8896-D318-BCDCBCA09E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9089A-3956-4ADD-A582-24DF6C9C0F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FBFB57-4038-FEC7-4CF0-732FFD585B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F16AD-39EE-50D0-F4F3-2C7914C20E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5DC5C6-B496-0D98-453C-D1FBB6B141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D0C94C-269E-069A-6028-F000A7B33D60}"/>
              </a:ext>
            </a:extLst>
          </p:cNvPr>
          <p:cNvSpPr>
            <a:spLocks noGrp="1"/>
          </p:cNvSpPr>
          <p:nvPr>
            <p:ph type="dt" sz="half" idx="10"/>
          </p:nvPr>
        </p:nvSpPr>
        <p:spPr/>
        <p:txBody>
          <a:bodyPr/>
          <a:lstStyle/>
          <a:p>
            <a:fld id="{E11CEBBC-63BD-404B-AFC0-81AF74A99657}" type="datetimeFigureOut">
              <a:rPr lang="en-US" smtClean="0"/>
              <a:t>2/20/2025</a:t>
            </a:fld>
            <a:endParaRPr lang="en-US"/>
          </a:p>
        </p:txBody>
      </p:sp>
      <p:sp>
        <p:nvSpPr>
          <p:cNvPr id="8" name="Footer Placeholder 7">
            <a:extLst>
              <a:ext uri="{FF2B5EF4-FFF2-40B4-BE49-F238E27FC236}">
                <a16:creationId xmlns:a16="http://schemas.microsoft.com/office/drawing/2014/main" id="{B5F875DE-4F81-1A98-DC75-1CE06A473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3407A9-FC75-D366-ED6F-BA3497F34631}"/>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2583816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E30B-B499-F0F7-FAFA-9079B32B01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D0E615-B81A-7C7B-42CE-3C91B7E42793}"/>
              </a:ext>
            </a:extLst>
          </p:cNvPr>
          <p:cNvSpPr>
            <a:spLocks noGrp="1"/>
          </p:cNvSpPr>
          <p:nvPr>
            <p:ph type="dt" sz="half" idx="10"/>
          </p:nvPr>
        </p:nvSpPr>
        <p:spPr/>
        <p:txBody>
          <a:bodyPr/>
          <a:lstStyle/>
          <a:p>
            <a:fld id="{E11CEBBC-63BD-404B-AFC0-81AF74A99657}" type="datetimeFigureOut">
              <a:rPr lang="en-US" smtClean="0"/>
              <a:t>2/20/2025</a:t>
            </a:fld>
            <a:endParaRPr lang="en-US"/>
          </a:p>
        </p:txBody>
      </p:sp>
      <p:sp>
        <p:nvSpPr>
          <p:cNvPr id="4" name="Footer Placeholder 3">
            <a:extLst>
              <a:ext uri="{FF2B5EF4-FFF2-40B4-BE49-F238E27FC236}">
                <a16:creationId xmlns:a16="http://schemas.microsoft.com/office/drawing/2014/main" id="{89E3C6A1-3842-3F66-340D-BAE65580F9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D72935-FA3F-2CB3-9A2E-86C88255E1A7}"/>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192584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7156C6-82B3-AB2A-A4CF-83D9CEAD8E7A}"/>
              </a:ext>
            </a:extLst>
          </p:cNvPr>
          <p:cNvSpPr>
            <a:spLocks noGrp="1"/>
          </p:cNvSpPr>
          <p:nvPr>
            <p:ph type="dt" sz="half" idx="10"/>
          </p:nvPr>
        </p:nvSpPr>
        <p:spPr/>
        <p:txBody>
          <a:bodyPr/>
          <a:lstStyle/>
          <a:p>
            <a:fld id="{E11CEBBC-63BD-404B-AFC0-81AF74A99657}" type="datetimeFigureOut">
              <a:rPr lang="en-US" smtClean="0"/>
              <a:t>2/20/2025</a:t>
            </a:fld>
            <a:endParaRPr lang="en-US"/>
          </a:p>
        </p:txBody>
      </p:sp>
      <p:sp>
        <p:nvSpPr>
          <p:cNvPr id="3" name="Footer Placeholder 2">
            <a:extLst>
              <a:ext uri="{FF2B5EF4-FFF2-40B4-BE49-F238E27FC236}">
                <a16:creationId xmlns:a16="http://schemas.microsoft.com/office/drawing/2014/main" id="{049EE2C1-6C73-ECE4-F526-408F521F83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7396DE-E8FC-4244-1A06-46E914F18B8E}"/>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311755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FA46C-890A-3B65-C357-7D05432315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F0FEA3-6797-EC6F-0AE4-5FB6B5BBC0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DD7F52-379F-336C-7D6E-6A44BB942E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A698FB-0822-2824-28D8-3756FC538D68}"/>
              </a:ext>
            </a:extLst>
          </p:cNvPr>
          <p:cNvSpPr>
            <a:spLocks noGrp="1"/>
          </p:cNvSpPr>
          <p:nvPr>
            <p:ph type="dt" sz="half" idx="10"/>
          </p:nvPr>
        </p:nvSpPr>
        <p:spPr/>
        <p:txBody>
          <a:bodyPr/>
          <a:lstStyle/>
          <a:p>
            <a:fld id="{E11CEBBC-63BD-404B-AFC0-81AF74A99657}" type="datetimeFigureOut">
              <a:rPr lang="en-US" smtClean="0"/>
              <a:t>2/20/2025</a:t>
            </a:fld>
            <a:endParaRPr lang="en-US"/>
          </a:p>
        </p:txBody>
      </p:sp>
      <p:sp>
        <p:nvSpPr>
          <p:cNvPr id="6" name="Footer Placeholder 5">
            <a:extLst>
              <a:ext uri="{FF2B5EF4-FFF2-40B4-BE49-F238E27FC236}">
                <a16:creationId xmlns:a16="http://schemas.microsoft.com/office/drawing/2014/main" id="{2760B881-F565-2E1A-9623-5A8B9ACB9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922F00-DF1A-059E-2114-C9C45F2E3368}"/>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3399016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2A728-9D70-E09F-C80B-03BD0948D8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BD30A8-D616-D12B-6EB6-B0704FD51F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6CF91F-8C0A-FEDD-E8B2-6F036F1F9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90CAE-BBC1-4712-DD4C-8D2285F28AE8}"/>
              </a:ext>
            </a:extLst>
          </p:cNvPr>
          <p:cNvSpPr>
            <a:spLocks noGrp="1"/>
          </p:cNvSpPr>
          <p:nvPr>
            <p:ph type="dt" sz="half" idx="10"/>
          </p:nvPr>
        </p:nvSpPr>
        <p:spPr/>
        <p:txBody>
          <a:bodyPr/>
          <a:lstStyle/>
          <a:p>
            <a:fld id="{E11CEBBC-63BD-404B-AFC0-81AF74A99657}" type="datetimeFigureOut">
              <a:rPr lang="en-US" smtClean="0"/>
              <a:t>2/20/2025</a:t>
            </a:fld>
            <a:endParaRPr lang="en-US"/>
          </a:p>
        </p:txBody>
      </p:sp>
      <p:sp>
        <p:nvSpPr>
          <p:cNvPr id="6" name="Footer Placeholder 5">
            <a:extLst>
              <a:ext uri="{FF2B5EF4-FFF2-40B4-BE49-F238E27FC236}">
                <a16:creationId xmlns:a16="http://schemas.microsoft.com/office/drawing/2014/main" id="{2BC97BC4-BD5A-50E7-E038-E8C78401A7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3863C4-5219-5C33-1C5E-D1BB244A5917}"/>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72141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E5B1F7-4B87-8177-2061-475205BD07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D90C48-FFBC-4A81-E784-80A34055F9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9FC16-9CC7-F658-A9F8-7E2F4C2843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1CEBBC-63BD-404B-AFC0-81AF74A99657}" type="datetimeFigureOut">
              <a:rPr lang="en-US" smtClean="0"/>
              <a:t>2/20/2025</a:t>
            </a:fld>
            <a:endParaRPr lang="en-US"/>
          </a:p>
        </p:txBody>
      </p:sp>
      <p:sp>
        <p:nvSpPr>
          <p:cNvPr id="5" name="Footer Placeholder 4">
            <a:extLst>
              <a:ext uri="{FF2B5EF4-FFF2-40B4-BE49-F238E27FC236}">
                <a16:creationId xmlns:a16="http://schemas.microsoft.com/office/drawing/2014/main" id="{1441D022-6251-D26C-7813-E2D6C49701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9B6B78-5D68-1014-BC3E-A530E73FB7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29A4A5-7307-4A33-ABDE-D939C1D14B72}" type="slidenum">
              <a:rPr lang="en-US" smtClean="0"/>
              <a:t>‹#›</a:t>
            </a:fld>
            <a:endParaRPr lang="en-US"/>
          </a:p>
        </p:txBody>
      </p:sp>
    </p:spTree>
    <p:extLst>
      <p:ext uri="{BB962C8B-B14F-4D97-AF65-F5344CB8AC3E}">
        <p14:creationId xmlns:p14="http://schemas.microsoft.com/office/powerpoint/2010/main" val="1256626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mailto:v.rwandarwacu1@universityofgalwa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2AA1C-7907-AEE6-3ACC-89B6FEF2C480}"/>
              </a:ext>
            </a:extLst>
          </p:cNvPr>
          <p:cNvSpPr>
            <a:spLocks noGrp="1"/>
          </p:cNvSpPr>
          <p:nvPr>
            <p:ph type="ctrTitle"/>
          </p:nvPr>
        </p:nvSpPr>
        <p:spPr/>
        <p:txBody>
          <a:bodyPr/>
          <a:lstStyle/>
          <a:p>
            <a:r>
              <a:rPr lang="en-US" b="1" dirty="0"/>
              <a:t>SURVIVAL  PLOTS  FOR SURVEY</a:t>
            </a:r>
          </a:p>
        </p:txBody>
      </p:sp>
      <p:sp>
        <p:nvSpPr>
          <p:cNvPr id="3" name="Subtitle 2">
            <a:extLst>
              <a:ext uri="{FF2B5EF4-FFF2-40B4-BE49-F238E27FC236}">
                <a16:creationId xmlns:a16="http://schemas.microsoft.com/office/drawing/2014/main" id="{AC6E3CD0-0114-492D-4B10-D1D539E78D26}"/>
              </a:ext>
            </a:extLst>
          </p:cNvPr>
          <p:cNvSpPr>
            <a:spLocks noGrp="1"/>
          </p:cNvSpPr>
          <p:nvPr>
            <p:ph type="subTitle" idx="1"/>
          </p:nvPr>
        </p:nvSpPr>
        <p:spPr/>
        <p:txBody>
          <a:bodyPr/>
          <a:lstStyle/>
          <a:p>
            <a:r>
              <a:rPr lang="en-US" dirty="0"/>
              <a:t>VR</a:t>
            </a:r>
          </a:p>
        </p:txBody>
      </p:sp>
    </p:spTree>
    <p:extLst>
      <p:ext uri="{BB962C8B-B14F-4D97-AF65-F5344CB8AC3E}">
        <p14:creationId xmlns:p14="http://schemas.microsoft.com/office/powerpoint/2010/main" val="3887619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867AA-ABE1-BFC6-14CF-BE54ADB2A5F4}"/>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43B5CA57-09CB-A6C7-5880-5B7F7FD708EB}"/>
              </a:ext>
            </a:extLst>
          </p:cNvPr>
          <p:cNvPicPr>
            <a:picLocks noGrp="1" noChangeAspect="1"/>
          </p:cNvPicPr>
          <p:nvPr>
            <p:ph sz="half" idx="1"/>
          </p:nvPr>
        </p:nvPicPr>
        <p:blipFill>
          <a:blip r:embed="rId2"/>
          <a:stretch>
            <a:fillRect/>
          </a:stretch>
        </p:blipFill>
        <p:spPr>
          <a:xfrm>
            <a:off x="838200" y="2399312"/>
            <a:ext cx="5181600" cy="3203964"/>
          </a:xfrm>
        </p:spPr>
      </p:pic>
      <p:sp>
        <p:nvSpPr>
          <p:cNvPr id="4" name="Content Placeholder 3">
            <a:extLst>
              <a:ext uri="{FF2B5EF4-FFF2-40B4-BE49-F238E27FC236}">
                <a16:creationId xmlns:a16="http://schemas.microsoft.com/office/drawing/2014/main" id="{251E9359-3D55-1618-2144-D5571F605AAA}"/>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706119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03545-5A42-F149-4F84-EBB9694C6B4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3BA3AC8-E9AA-14B6-42B1-A813CB485939}"/>
              </a:ext>
            </a:extLst>
          </p:cNvPr>
          <p:cNvSpPr>
            <a:spLocks noGrp="1"/>
          </p:cNvSpPr>
          <p:nvPr>
            <p:ph type="title"/>
          </p:nvPr>
        </p:nvSpPr>
        <p:spPr/>
        <p:txBody>
          <a:bodyPr/>
          <a:lstStyle/>
          <a:p>
            <a:r>
              <a:rPr lang="en-US" b="1" dirty="0"/>
              <a:t>Comparison of survival between Pathologic stage I and II of Breast Cancer </a:t>
            </a:r>
            <a:endParaRPr lang="en-US" dirty="0"/>
          </a:p>
        </p:txBody>
      </p:sp>
      <p:sp>
        <p:nvSpPr>
          <p:cNvPr id="5" name="Text Placeholder 4">
            <a:extLst>
              <a:ext uri="{FF2B5EF4-FFF2-40B4-BE49-F238E27FC236}">
                <a16:creationId xmlns:a16="http://schemas.microsoft.com/office/drawing/2014/main" id="{BD992DC7-4F1F-12D5-4DE0-190FD80E060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03136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3FAB-AB4E-ECEB-B87D-CF608FC42219}"/>
              </a:ext>
            </a:extLst>
          </p:cNvPr>
          <p:cNvSpPr>
            <a:spLocks noGrp="1"/>
          </p:cNvSpPr>
          <p:nvPr>
            <p:ph type="title"/>
          </p:nvPr>
        </p:nvSpPr>
        <p:spPr/>
        <p:txBody>
          <a:bodyPr/>
          <a:lstStyle/>
          <a:p>
            <a:r>
              <a:rPr lang="en-US" b="1" dirty="0"/>
              <a:t>Comparison of survival between Pathologic stage I and II</a:t>
            </a:r>
          </a:p>
        </p:txBody>
      </p:sp>
      <p:pic>
        <p:nvPicPr>
          <p:cNvPr id="12" name="Content Placeholder 11">
            <a:extLst>
              <a:ext uri="{FF2B5EF4-FFF2-40B4-BE49-F238E27FC236}">
                <a16:creationId xmlns:a16="http://schemas.microsoft.com/office/drawing/2014/main" id="{DBBCD6A8-BE88-6622-B2CC-427706A4EA86}"/>
              </a:ext>
            </a:extLst>
          </p:cNvPr>
          <p:cNvPicPr>
            <a:picLocks noGrp="1" noChangeAspect="1"/>
          </p:cNvPicPr>
          <p:nvPr>
            <p:ph sz="half" idx="2"/>
          </p:nvPr>
        </p:nvPicPr>
        <p:blipFill>
          <a:blip r:embed="rId2"/>
          <a:stretch>
            <a:fillRect/>
          </a:stretch>
        </p:blipFill>
        <p:spPr>
          <a:xfrm>
            <a:off x="6172200" y="2385795"/>
            <a:ext cx="5181600" cy="3230997"/>
          </a:xfrm>
        </p:spPr>
      </p:pic>
      <p:pic>
        <p:nvPicPr>
          <p:cNvPr id="6" name="Content Placeholder 5">
            <a:extLst>
              <a:ext uri="{FF2B5EF4-FFF2-40B4-BE49-F238E27FC236}">
                <a16:creationId xmlns:a16="http://schemas.microsoft.com/office/drawing/2014/main" id="{9C01982B-C606-776A-3844-2B12D74BC582}"/>
              </a:ext>
            </a:extLst>
          </p:cNvPr>
          <p:cNvPicPr>
            <a:picLocks noGrp="1" noChangeAspect="1"/>
          </p:cNvPicPr>
          <p:nvPr>
            <p:ph sz="half" idx="1"/>
          </p:nvPr>
        </p:nvPicPr>
        <p:blipFill>
          <a:blip r:embed="rId3"/>
          <a:stretch>
            <a:fillRect/>
          </a:stretch>
        </p:blipFill>
        <p:spPr>
          <a:xfrm>
            <a:off x="838200" y="2452446"/>
            <a:ext cx="5181600" cy="3097695"/>
          </a:xfrm>
        </p:spPr>
      </p:pic>
    </p:spTree>
    <p:extLst>
      <p:ext uri="{BB962C8B-B14F-4D97-AF65-F5344CB8AC3E}">
        <p14:creationId xmlns:p14="http://schemas.microsoft.com/office/powerpoint/2010/main" val="3437497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93CA7-2387-85CD-98A2-89153EFD7CE9}"/>
              </a:ext>
            </a:extLst>
          </p:cNvPr>
          <p:cNvSpPr>
            <a:spLocks noGrp="1"/>
          </p:cNvSpPr>
          <p:nvPr>
            <p:ph type="title"/>
          </p:nvPr>
        </p:nvSpPr>
        <p:spPr/>
        <p:txBody>
          <a:bodyPr/>
          <a:lstStyle/>
          <a:p>
            <a:r>
              <a:rPr lang="en-US" b="1" dirty="0"/>
              <a:t>Comparison of survival between Pathologic stage I and II</a:t>
            </a:r>
            <a:endParaRPr lang="en-US" dirty="0"/>
          </a:p>
        </p:txBody>
      </p:sp>
      <p:pic>
        <p:nvPicPr>
          <p:cNvPr id="6" name="Content Placeholder 5">
            <a:extLst>
              <a:ext uri="{FF2B5EF4-FFF2-40B4-BE49-F238E27FC236}">
                <a16:creationId xmlns:a16="http://schemas.microsoft.com/office/drawing/2014/main" id="{9E333A2F-DE77-44D2-6259-95D2A281717D}"/>
              </a:ext>
            </a:extLst>
          </p:cNvPr>
          <p:cNvPicPr>
            <a:picLocks noGrp="1" noChangeAspect="1"/>
          </p:cNvPicPr>
          <p:nvPr>
            <p:ph sz="half" idx="1"/>
          </p:nvPr>
        </p:nvPicPr>
        <p:blipFill>
          <a:blip r:embed="rId2"/>
          <a:stretch>
            <a:fillRect/>
          </a:stretch>
        </p:blipFill>
        <p:spPr>
          <a:xfrm>
            <a:off x="838200" y="2446814"/>
            <a:ext cx="5181600" cy="3108959"/>
          </a:xfrm>
        </p:spPr>
      </p:pic>
      <p:sp>
        <p:nvSpPr>
          <p:cNvPr id="4" name="Content Placeholder 3">
            <a:extLst>
              <a:ext uri="{FF2B5EF4-FFF2-40B4-BE49-F238E27FC236}">
                <a16:creationId xmlns:a16="http://schemas.microsoft.com/office/drawing/2014/main" id="{209E8BC9-F17E-7D49-33D1-5154892B61C2}"/>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445845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2FAF2-5643-D3FC-3520-C4DA7A0D238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E9ED585-DAA3-9B03-3EE3-CEA1570E822D}"/>
              </a:ext>
            </a:extLst>
          </p:cNvPr>
          <p:cNvSpPr>
            <a:spLocks noGrp="1"/>
          </p:cNvSpPr>
          <p:nvPr>
            <p:ph type="title"/>
          </p:nvPr>
        </p:nvSpPr>
        <p:spPr/>
        <p:txBody>
          <a:bodyPr/>
          <a:lstStyle/>
          <a:p>
            <a:r>
              <a:rPr lang="en-US" b="1" dirty="0"/>
              <a:t>Comparison of Survival Between White and Black race</a:t>
            </a:r>
            <a:endParaRPr lang="en-US" dirty="0"/>
          </a:p>
        </p:txBody>
      </p:sp>
      <p:sp>
        <p:nvSpPr>
          <p:cNvPr id="5" name="Text Placeholder 4">
            <a:extLst>
              <a:ext uri="{FF2B5EF4-FFF2-40B4-BE49-F238E27FC236}">
                <a16:creationId xmlns:a16="http://schemas.microsoft.com/office/drawing/2014/main" id="{9A9476C6-8633-0145-09B3-EDCFF0C0198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63206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F6756-8F95-5101-3F08-812C8E04D97B}"/>
              </a:ext>
            </a:extLst>
          </p:cNvPr>
          <p:cNvSpPr>
            <a:spLocks noGrp="1"/>
          </p:cNvSpPr>
          <p:nvPr>
            <p:ph type="title"/>
          </p:nvPr>
        </p:nvSpPr>
        <p:spPr/>
        <p:txBody>
          <a:bodyPr/>
          <a:lstStyle/>
          <a:p>
            <a:r>
              <a:rPr lang="en-US" b="1" dirty="0"/>
              <a:t>Comparison of Survival White versus Race </a:t>
            </a:r>
          </a:p>
        </p:txBody>
      </p:sp>
      <p:pic>
        <p:nvPicPr>
          <p:cNvPr id="12" name="Content Placeholder 11">
            <a:extLst>
              <a:ext uri="{FF2B5EF4-FFF2-40B4-BE49-F238E27FC236}">
                <a16:creationId xmlns:a16="http://schemas.microsoft.com/office/drawing/2014/main" id="{7B69DC13-2CD3-AEAA-471B-BBD774AE4AB3}"/>
              </a:ext>
            </a:extLst>
          </p:cNvPr>
          <p:cNvPicPr>
            <a:picLocks noGrp="1" noChangeAspect="1"/>
          </p:cNvPicPr>
          <p:nvPr>
            <p:ph sz="half" idx="2"/>
          </p:nvPr>
        </p:nvPicPr>
        <p:blipFill>
          <a:blip r:embed="rId2"/>
          <a:stretch>
            <a:fillRect/>
          </a:stretch>
        </p:blipFill>
        <p:spPr>
          <a:xfrm>
            <a:off x="6172200" y="2379591"/>
            <a:ext cx="5181600" cy="3243406"/>
          </a:xfrm>
        </p:spPr>
      </p:pic>
      <p:pic>
        <p:nvPicPr>
          <p:cNvPr id="9" name="Content Placeholder 8">
            <a:extLst>
              <a:ext uri="{FF2B5EF4-FFF2-40B4-BE49-F238E27FC236}">
                <a16:creationId xmlns:a16="http://schemas.microsoft.com/office/drawing/2014/main" id="{BC2EEFFF-19C5-BAB7-1D4F-68A857B8D430}"/>
              </a:ext>
            </a:extLst>
          </p:cNvPr>
          <p:cNvPicPr>
            <a:picLocks noGrp="1" noChangeAspect="1"/>
          </p:cNvPicPr>
          <p:nvPr>
            <p:ph sz="half" idx="1"/>
          </p:nvPr>
        </p:nvPicPr>
        <p:blipFill>
          <a:blip r:embed="rId3"/>
          <a:stretch>
            <a:fillRect/>
          </a:stretch>
        </p:blipFill>
        <p:spPr>
          <a:xfrm>
            <a:off x="838200" y="2421596"/>
            <a:ext cx="5181600" cy="3159396"/>
          </a:xfrm>
        </p:spPr>
      </p:pic>
    </p:spTree>
    <p:extLst>
      <p:ext uri="{BB962C8B-B14F-4D97-AF65-F5344CB8AC3E}">
        <p14:creationId xmlns:p14="http://schemas.microsoft.com/office/powerpoint/2010/main" val="842682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FF302-35CA-C3AB-DCE2-D21AB62D1794}"/>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57E1ADB9-14D2-FBED-817A-964D0EA6B05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364003"/>
            <a:ext cx="5181600" cy="3274581"/>
          </a:xfrm>
        </p:spPr>
      </p:pic>
      <p:sp>
        <p:nvSpPr>
          <p:cNvPr id="4" name="Content Placeholder 3">
            <a:extLst>
              <a:ext uri="{FF2B5EF4-FFF2-40B4-BE49-F238E27FC236}">
                <a16:creationId xmlns:a16="http://schemas.microsoft.com/office/drawing/2014/main" id="{D9F071EA-3E58-9242-1DE3-5369115248B0}"/>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1190280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FDB4A-6FEF-DCD1-523A-CCA1C24B41E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5700C4D-7B3A-4C4A-96A7-BC62A8A92E12}"/>
              </a:ext>
            </a:extLst>
          </p:cNvPr>
          <p:cNvSpPr>
            <a:spLocks noGrp="1"/>
          </p:cNvSpPr>
          <p:nvPr>
            <p:ph type="title"/>
          </p:nvPr>
        </p:nvSpPr>
        <p:spPr/>
        <p:txBody>
          <a:bodyPr>
            <a:normAutofit/>
          </a:bodyPr>
          <a:lstStyle/>
          <a:p>
            <a:r>
              <a:rPr lang="en-US" b="1" dirty="0"/>
              <a:t>Comparison of survival between patients with lymph node metastasis N0 /N1</a:t>
            </a:r>
            <a:endParaRPr lang="en-US" dirty="0"/>
          </a:p>
        </p:txBody>
      </p:sp>
      <p:sp>
        <p:nvSpPr>
          <p:cNvPr id="5" name="Text Placeholder 4">
            <a:extLst>
              <a:ext uri="{FF2B5EF4-FFF2-40B4-BE49-F238E27FC236}">
                <a16:creationId xmlns:a16="http://schemas.microsoft.com/office/drawing/2014/main" id="{5BAB2B81-76CA-ADC4-C582-782FF5B914C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20784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F0A0-F67D-1C02-FD3B-DA3E2DE87D65}"/>
              </a:ext>
            </a:extLst>
          </p:cNvPr>
          <p:cNvSpPr>
            <a:spLocks noGrp="1"/>
          </p:cNvSpPr>
          <p:nvPr>
            <p:ph type="title"/>
          </p:nvPr>
        </p:nvSpPr>
        <p:spPr/>
        <p:txBody>
          <a:bodyPr/>
          <a:lstStyle/>
          <a:p>
            <a:r>
              <a:rPr lang="en-US" b="1" dirty="0"/>
              <a:t>TNM N0/N1</a:t>
            </a:r>
          </a:p>
        </p:txBody>
      </p:sp>
      <p:pic>
        <p:nvPicPr>
          <p:cNvPr id="8" name="Content Placeholder 7">
            <a:extLst>
              <a:ext uri="{FF2B5EF4-FFF2-40B4-BE49-F238E27FC236}">
                <a16:creationId xmlns:a16="http://schemas.microsoft.com/office/drawing/2014/main" id="{84147894-16BE-09B3-C1D4-FFCB56E9A36D}"/>
              </a:ext>
            </a:extLst>
          </p:cNvPr>
          <p:cNvPicPr>
            <a:picLocks noGrp="1" noChangeAspect="1"/>
          </p:cNvPicPr>
          <p:nvPr>
            <p:ph sz="half" idx="1"/>
          </p:nvPr>
        </p:nvPicPr>
        <p:blipFill>
          <a:blip r:embed="rId2"/>
          <a:stretch>
            <a:fillRect/>
          </a:stretch>
        </p:blipFill>
        <p:spPr>
          <a:xfrm>
            <a:off x="838200" y="2416361"/>
            <a:ext cx="5181600" cy="3169865"/>
          </a:xfrm>
        </p:spPr>
      </p:pic>
      <p:pic>
        <p:nvPicPr>
          <p:cNvPr id="6" name="Content Placeholder 5">
            <a:extLst>
              <a:ext uri="{FF2B5EF4-FFF2-40B4-BE49-F238E27FC236}">
                <a16:creationId xmlns:a16="http://schemas.microsoft.com/office/drawing/2014/main" id="{3BFCA8A9-5062-5B00-E204-7CABBB0AFF93}"/>
              </a:ext>
            </a:extLst>
          </p:cNvPr>
          <p:cNvPicPr>
            <a:picLocks noGrp="1" noChangeAspect="1"/>
          </p:cNvPicPr>
          <p:nvPr>
            <p:ph sz="half" idx="2"/>
          </p:nvPr>
        </p:nvPicPr>
        <p:blipFill>
          <a:blip r:embed="rId3"/>
          <a:stretch>
            <a:fillRect/>
          </a:stretch>
        </p:blipFill>
        <p:spPr>
          <a:xfrm>
            <a:off x="6172200" y="2426828"/>
            <a:ext cx="5181600" cy="3148931"/>
          </a:xfrm>
        </p:spPr>
      </p:pic>
    </p:spTree>
    <p:extLst>
      <p:ext uri="{BB962C8B-B14F-4D97-AF65-F5344CB8AC3E}">
        <p14:creationId xmlns:p14="http://schemas.microsoft.com/office/powerpoint/2010/main" val="3233326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2F5EF-E1BA-9EFF-A52A-7A1F9B493973}"/>
              </a:ext>
            </a:extLst>
          </p:cNvPr>
          <p:cNvSpPr>
            <a:spLocks noGrp="1"/>
          </p:cNvSpPr>
          <p:nvPr>
            <p:ph type="title"/>
          </p:nvPr>
        </p:nvSpPr>
        <p:spPr/>
        <p:txBody>
          <a:bodyPr/>
          <a:lstStyle/>
          <a:p>
            <a:r>
              <a:rPr lang="en-US" b="1" dirty="0"/>
              <a:t>TNM(N0/N1)</a:t>
            </a:r>
          </a:p>
        </p:txBody>
      </p:sp>
      <p:pic>
        <p:nvPicPr>
          <p:cNvPr id="6" name="Content Placeholder 5">
            <a:extLst>
              <a:ext uri="{FF2B5EF4-FFF2-40B4-BE49-F238E27FC236}">
                <a16:creationId xmlns:a16="http://schemas.microsoft.com/office/drawing/2014/main" id="{5382F292-F10D-51D5-A699-8E30F223BD57}"/>
              </a:ext>
            </a:extLst>
          </p:cNvPr>
          <p:cNvPicPr>
            <a:picLocks noGrp="1" noChangeAspect="1"/>
          </p:cNvPicPr>
          <p:nvPr>
            <p:ph sz="half" idx="1"/>
          </p:nvPr>
        </p:nvPicPr>
        <p:blipFill>
          <a:blip r:embed="rId2"/>
          <a:stretch>
            <a:fillRect/>
          </a:stretch>
        </p:blipFill>
        <p:spPr>
          <a:xfrm>
            <a:off x="838200" y="2334383"/>
            <a:ext cx="5181600" cy="3333822"/>
          </a:xfrm>
        </p:spPr>
      </p:pic>
      <p:sp>
        <p:nvSpPr>
          <p:cNvPr id="4" name="Content Placeholder 3">
            <a:extLst>
              <a:ext uri="{FF2B5EF4-FFF2-40B4-BE49-F238E27FC236}">
                <a16:creationId xmlns:a16="http://schemas.microsoft.com/office/drawing/2014/main" id="{28EC5287-3D2B-8303-5D17-1DC2BE0B7823}"/>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177664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F1A0-2C3A-8EDD-C662-56896250F397}"/>
              </a:ext>
            </a:extLst>
          </p:cNvPr>
          <p:cNvSpPr>
            <a:spLocks noGrp="1"/>
          </p:cNvSpPr>
          <p:nvPr>
            <p:ph type="title"/>
          </p:nvPr>
        </p:nvSpPr>
        <p:spPr/>
        <p:txBody>
          <a:bodyPr/>
          <a:lstStyle/>
          <a:p>
            <a:r>
              <a:rPr lang="en-US" b="1" dirty="0"/>
              <a:t>BACKGROUND  </a:t>
            </a:r>
          </a:p>
        </p:txBody>
      </p:sp>
      <p:sp>
        <p:nvSpPr>
          <p:cNvPr id="3" name="Content Placeholder 2">
            <a:extLst>
              <a:ext uri="{FF2B5EF4-FFF2-40B4-BE49-F238E27FC236}">
                <a16:creationId xmlns:a16="http://schemas.microsoft.com/office/drawing/2014/main" id="{C5552531-D336-0711-E2FD-74F81658158D}"/>
              </a:ext>
            </a:extLst>
          </p:cNvPr>
          <p:cNvSpPr>
            <a:spLocks noGrp="1"/>
          </p:cNvSpPr>
          <p:nvPr>
            <p:ph idx="1"/>
          </p:nvPr>
        </p:nvSpPr>
        <p:spPr/>
        <p:txBody>
          <a:bodyPr>
            <a:normAutofit fontScale="77500" lnSpcReduction="20000"/>
          </a:bodyPr>
          <a:lstStyle/>
          <a:p>
            <a:r>
              <a:rPr lang="en-US" dirty="0"/>
              <a:t>Time-to-event analysis “survival analysis” is a key area of statistics that has several applications in clinical practice, for instance, in the management of Noncommunicable diseases, to understand survival time, time to recurrence, or relapse. </a:t>
            </a:r>
          </a:p>
          <a:p>
            <a:r>
              <a:rPr lang="en-US" dirty="0"/>
              <a:t>This survey aims </a:t>
            </a:r>
            <a:r>
              <a:rPr lang="en-US" b="1" dirty="0"/>
              <a:t>to understand clinicians’ preferences </a:t>
            </a:r>
            <a:r>
              <a:rPr lang="en-US" dirty="0"/>
              <a:t>in visualizing survival data. </a:t>
            </a:r>
          </a:p>
          <a:p>
            <a:r>
              <a:rPr lang="en-US" dirty="0"/>
              <a:t>There will be 3 types of survival plots: </a:t>
            </a:r>
            <a:r>
              <a:rPr lang="en-US" b="1" dirty="0"/>
              <a:t>Kaplan Meier, survival ratio, and survival difference plots</a:t>
            </a:r>
            <a:r>
              <a:rPr lang="en-US" dirty="0"/>
              <a:t>. The same data is displayed differently. We would like to know your preference among the 3 plots. Interpretations will be provided. </a:t>
            </a:r>
          </a:p>
          <a:p>
            <a:r>
              <a:rPr lang="en-US" dirty="0"/>
              <a:t>This study is conducted by Victor and Shyam in fulfillment of  MSc in health data science at the University of Galway.</a:t>
            </a:r>
          </a:p>
          <a:p>
            <a:r>
              <a:rPr lang="en-US" dirty="0"/>
              <a:t>All the responses are </a:t>
            </a:r>
            <a:r>
              <a:rPr lang="en-US" b="1" dirty="0"/>
              <a:t>anonymous </a:t>
            </a:r>
            <a:r>
              <a:rPr lang="en-US" dirty="0"/>
              <a:t>and Participation is </a:t>
            </a:r>
            <a:r>
              <a:rPr lang="en-US" b="1" dirty="0"/>
              <a:t>voluntary</a:t>
            </a:r>
            <a:r>
              <a:rPr lang="en-US" dirty="0"/>
              <a:t>. It will take 5 min </a:t>
            </a:r>
          </a:p>
          <a:p>
            <a:r>
              <a:rPr lang="en-US" dirty="0"/>
              <a:t>Your input is highly valued, and we appreciate your time in completing this survey.</a:t>
            </a:r>
          </a:p>
          <a:p>
            <a:r>
              <a:rPr lang="en-US" dirty="0"/>
              <a:t>For more information: </a:t>
            </a:r>
            <a:r>
              <a:rPr lang="en-US" dirty="0">
                <a:hlinkClick r:id="rId2"/>
              </a:rPr>
              <a:t>v.rwandarwacu1@universityofgalway</a:t>
            </a:r>
            <a:endParaRPr lang="en-US" dirty="0"/>
          </a:p>
          <a:p>
            <a:endParaRPr lang="en-US" dirty="0"/>
          </a:p>
        </p:txBody>
      </p:sp>
    </p:spTree>
    <p:extLst>
      <p:ext uri="{BB962C8B-B14F-4D97-AF65-F5344CB8AC3E}">
        <p14:creationId xmlns:p14="http://schemas.microsoft.com/office/powerpoint/2010/main" val="4244638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41C74-8F36-20BA-36D8-E4D71E6C00F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B53FFEC-14B7-BA66-6638-81456FAFFBAC}"/>
              </a:ext>
            </a:extLst>
          </p:cNvPr>
          <p:cNvSpPr>
            <a:spLocks noGrp="1"/>
          </p:cNvSpPr>
          <p:nvPr>
            <p:ph type="title"/>
          </p:nvPr>
        </p:nvSpPr>
        <p:spPr/>
        <p:txBody>
          <a:bodyPr>
            <a:normAutofit/>
          </a:bodyPr>
          <a:lstStyle/>
          <a:p>
            <a:r>
              <a:rPr lang="en-US" b="1" dirty="0"/>
              <a:t>Comparison of survival between patients with lymph node metastasis N0 /N2</a:t>
            </a:r>
            <a:endParaRPr lang="en-US" dirty="0"/>
          </a:p>
        </p:txBody>
      </p:sp>
      <p:sp>
        <p:nvSpPr>
          <p:cNvPr id="5" name="Text Placeholder 4">
            <a:extLst>
              <a:ext uri="{FF2B5EF4-FFF2-40B4-BE49-F238E27FC236}">
                <a16:creationId xmlns:a16="http://schemas.microsoft.com/office/drawing/2014/main" id="{40EEB8F1-CF14-B6D6-8E29-930A9395C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99271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C98AF-D335-409D-FE7C-DEDABB63D232}"/>
              </a:ext>
            </a:extLst>
          </p:cNvPr>
          <p:cNvSpPr>
            <a:spLocks noGrp="1"/>
          </p:cNvSpPr>
          <p:nvPr>
            <p:ph type="title"/>
          </p:nvPr>
        </p:nvSpPr>
        <p:spPr/>
        <p:txBody>
          <a:bodyPr/>
          <a:lstStyle/>
          <a:p>
            <a:r>
              <a:rPr lang="en-US" b="1" dirty="0"/>
              <a:t>TNM(N0/N2)</a:t>
            </a:r>
          </a:p>
        </p:txBody>
      </p:sp>
      <p:pic>
        <p:nvPicPr>
          <p:cNvPr id="6" name="Content Placeholder 5">
            <a:extLst>
              <a:ext uri="{FF2B5EF4-FFF2-40B4-BE49-F238E27FC236}">
                <a16:creationId xmlns:a16="http://schemas.microsoft.com/office/drawing/2014/main" id="{9DE55974-9E70-4F2B-15D3-B326F5F1990C}"/>
              </a:ext>
            </a:extLst>
          </p:cNvPr>
          <p:cNvPicPr>
            <a:picLocks noGrp="1" noChangeAspect="1"/>
          </p:cNvPicPr>
          <p:nvPr>
            <p:ph sz="half" idx="1"/>
          </p:nvPr>
        </p:nvPicPr>
        <p:blipFill>
          <a:blip r:embed="rId2"/>
          <a:stretch>
            <a:fillRect/>
          </a:stretch>
        </p:blipFill>
        <p:spPr>
          <a:xfrm>
            <a:off x="838200" y="2359795"/>
            <a:ext cx="5181600" cy="3282998"/>
          </a:xfrm>
        </p:spPr>
      </p:pic>
      <p:pic>
        <p:nvPicPr>
          <p:cNvPr id="8" name="Content Placeholder 7">
            <a:extLst>
              <a:ext uri="{FF2B5EF4-FFF2-40B4-BE49-F238E27FC236}">
                <a16:creationId xmlns:a16="http://schemas.microsoft.com/office/drawing/2014/main" id="{55877A8B-E1FE-B28E-9283-AD68405B5345}"/>
              </a:ext>
            </a:extLst>
          </p:cNvPr>
          <p:cNvPicPr>
            <a:picLocks noGrp="1" noChangeAspect="1"/>
          </p:cNvPicPr>
          <p:nvPr>
            <p:ph sz="half" idx="2"/>
          </p:nvPr>
        </p:nvPicPr>
        <p:blipFill>
          <a:blip r:embed="rId3"/>
          <a:stretch>
            <a:fillRect/>
          </a:stretch>
        </p:blipFill>
        <p:spPr>
          <a:xfrm>
            <a:off x="6172200" y="2396545"/>
            <a:ext cx="5181600" cy="3209498"/>
          </a:xfrm>
        </p:spPr>
      </p:pic>
    </p:spTree>
    <p:extLst>
      <p:ext uri="{BB962C8B-B14F-4D97-AF65-F5344CB8AC3E}">
        <p14:creationId xmlns:p14="http://schemas.microsoft.com/office/powerpoint/2010/main" val="2256154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811B-082F-278E-353B-F9FCEB1A5842}"/>
              </a:ext>
            </a:extLst>
          </p:cNvPr>
          <p:cNvSpPr>
            <a:spLocks noGrp="1"/>
          </p:cNvSpPr>
          <p:nvPr>
            <p:ph type="title"/>
          </p:nvPr>
        </p:nvSpPr>
        <p:spPr/>
        <p:txBody>
          <a:bodyPr/>
          <a:lstStyle/>
          <a:p>
            <a:r>
              <a:rPr lang="en-US" b="1" dirty="0"/>
              <a:t>TNM (N0/N2)</a:t>
            </a:r>
          </a:p>
        </p:txBody>
      </p:sp>
      <p:pic>
        <p:nvPicPr>
          <p:cNvPr id="6" name="Content Placeholder 5">
            <a:extLst>
              <a:ext uri="{FF2B5EF4-FFF2-40B4-BE49-F238E27FC236}">
                <a16:creationId xmlns:a16="http://schemas.microsoft.com/office/drawing/2014/main" id="{DA0B0F68-244E-2B76-06F4-244ADBCF142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394523"/>
            <a:ext cx="5181600" cy="3213542"/>
          </a:xfrm>
        </p:spPr>
      </p:pic>
      <p:sp>
        <p:nvSpPr>
          <p:cNvPr id="4" name="Content Placeholder 3">
            <a:extLst>
              <a:ext uri="{FF2B5EF4-FFF2-40B4-BE49-F238E27FC236}">
                <a16:creationId xmlns:a16="http://schemas.microsoft.com/office/drawing/2014/main" id="{25B2705A-8E53-CD28-5C77-E8C0F37E2828}"/>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695577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0F8B1-AA81-4A7F-0F51-0AC27E750790}"/>
              </a:ext>
            </a:extLst>
          </p:cNvPr>
          <p:cNvSpPr>
            <a:spLocks noGrp="1"/>
          </p:cNvSpPr>
          <p:nvPr>
            <p:ph type="title"/>
          </p:nvPr>
        </p:nvSpPr>
        <p:spPr/>
        <p:txBody>
          <a:bodyPr/>
          <a:lstStyle/>
          <a:p>
            <a:r>
              <a:rPr lang="en-US" b="1" dirty="0"/>
              <a:t>DATASET DESCRIPTION</a:t>
            </a:r>
          </a:p>
        </p:txBody>
      </p:sp>
      <p:sp>
        <p:nvSpPr>
          <p:cNvPr id="5" name="Content Placeholder 4">
            <a:extLst>
              <a:ext uri="{FF2B5EF4-FFF2-40B4-BE49-F238E27FC236}">
                <a16:creationId xmlns:a16="http://schemas.microsoft.com/office/drawing/2014/main" id="{35481D88-D1DE-729D-B29E-0852D2F6B4FD}"/>
              </a:ext>
            </a:extLst>
          </p:cNvPr>
          <p:cNvSpPr>
            <a:spLocks noGrp="1"/>
          </p:cNvSpPr>
          <p:nvPr>
            <p:ph idx="1"/>
          </p:nvPr>
        </p:nvSpPr>
        <p:spPr/>
        <p:txBody>
          <a:bodyPr>
            <a:normAutofit fontScale="92500" lnSpcReduction="10000"/>
          </a:bodyPr>
          <a:lstStyle/>
          <a:p>
            <a:r>
              <a:rPr lang="en-US" dirty="0"/>
              <a:t>The </a:t>
            </a:r>
            <a:r>
              <a:rPr lang="en-US" b="1" dirty="0"/>
              <a:t>TCGA BRCA (The Cancer Genome Atlas Breast Invasive Carcinoma) </a:t>
            </a:r>
            <a:r>
              <a:rPr lang="en-US" dirty="0"/>
              <a:t>is a publicly available resource, </a:t>
            </a:r>
            <a:endParaRPr lang="en-US" b="1" dirty="0"/>
          </a:p>
          <a:p>
            <a:r>
              <a:rPr lang="en-US" b="1" dirty="0"/>
              <a:t>The clinical dataset</a:t>
            </a:r>
            <a:r>
              <a:rPr lang="en-US" dirty="0"/>
              <a:t> provides comprehensive patient-level clinical information to support breast cancer research. It includes key variables such as </a:t>
            </a:r>
            <a:r>
              <a:rPr lang="en-US" b="1" dirty="0"/>
              <a:t>demographics, tumor characteristics (pathologic TNM staging, histologic type, hormone receptor status), treatment details, survival outcomes, and recurrence status</a:t>
            </a:r>
            <a:r>
              <a:rPr lang="en-US" dirty="0"/>
              <a:t>. </a:t>
            </a:r>
          </a:p>
          <a:p>
            <a:r>
              <a:rPr lang="en-US" dirty="0"/>
              <a:t>This dataset enables the analysis of prognostic factors, survival patterns, and treatment responses, making it a valuable resource for understanding clinical outcomes in breast cancer. </a:t>
            </a:r>
          </a:p>
          <a:p>
            <a:r>
              <a:rPr lang="en-US" dirty="0"/>
              <a:t>This data set will be used to visualize survival among patients with different pathologic stages.</a:t>
            </a:r>
          </a:p>
        </p:txBody>
      </p:sp>
    </p:spTree>
    <p:extLst>
      <p:ext uri="{BB962C8B-B14F-4D97-AF65-F5344CB8AC3E}">
        <p14:creationId xmlns:p14="http://schemas.microsoft.com/office/powerpoint/2010/main" val="1390473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7472BB-C336-54AB-EAA4-A2C491DD55DC}"/>
              </a:ext>
            </a:extLst>
          </p:cNvPr>
          <p:cNvSpPr>
            <a:spLocks noGrp="1"/>
          </p:cNvSpPr>
          <p:nvPr>
            <p:ph type="title"/>
          </p:nvPr>
        </p:nvSpPr>
        <p:spPr/>
        <p:txBody>
          <a:bodyPr/>
          <a:lstStyle/>
          <a:p>
            <a:r>
              <a:rPr lang="en-US" b="1" dirty="0"/>
              <a:t>Comparison of survival between Pathologic stage II and III of Breast Cancer </a:t>
            </a:r>
            <a:endParaRPr lang="en-US" dirty="0"/>
          </a:p>
        </p:txBody>
      </p:sp>
      <p:sp>
        <p:nvSpPr>
          <p:cNvPr id="5" name="Text Placeholder 4">
            <a:extLst>
              <a:ext uri="{FF2B5EF4-FFF2-40B4-BE49-F238E27FC236}">
                <a16:creationId xmlns:a16="http://schemas.microsoft.com/office/drawing/2014/main" id="{06F3BF04-5431-F754-CBC6-D590156CD2D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7373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C75F5-C1AC-2E0A-DC8F-5AB3D4932D64}"/>
              </a:ext>
            </a:extLst>
          </p:cNvPr>
          <p:cNvSpPr>
            <a:spLocks noGrp="1"/>
          </p:cNvSpPr>
          <p:nvPr>
            <p:ph type="title"/>
          </p:nvPr>
        </p:nvSpPr>
        <p:spPr/>
        <p:txBody>
          <a:bodyPr/>
          <a:lstStyle/>
          <a:p>
            <a:r>
              <a:rPr lang="en-US" b="1" dirty="0"/>
              <a:t>KM Plot :Pathologic stage II and III</a:t>
            </a:r>
          </a:p>
        </p:txBody>
      </p:sp>
      <p:pic>
        <p:nvPicPr>
          <p:cNvPr id="7" name="Content Placeholder 6">
            <a:extLst>
              <a:ext uri="{FF2B5EF4-FFF2-40B4-BE49-F238E27FC236}">
                <a16:creationId xmlns:a16="http://schemas.microsoft.com/office/drawing/2014/main" id="{293DE86D-471E-BA4F-8E28-5962DA7387C8}"/>
              </a:ext>
            </a:extLst>
          </p:cNvPr>
          <p:cNvPicPr>
            <a:picLocks noGrp="1" noChangeAspect="1"/>
          </p:cNvPicPr>
          <p:nvPr>
            <p:ph sz="half" idx="1"/>
          </p:nvPr>
        </p:nvPicPr>
        <p:blipFill>
          <a:blip r:embed="rId3"/>
          <a:stretch>
            <a:fillRect/>
          </a:stretch>
        </p:blipFill>
        <p:spPr>
          <a:xfrm>
            <a:off x="838200" y="2420509"/>
            <a:ext cx="5181600" cy="3161570"/>
          </a:xfrm>
        </p:spPr>
      </p:pic>
      <p:sp>
        <p:nvSpPr>
          <p:cNvPr id="4" name="Content Placeholder 3">
            <a:extLst>
              <a:ext uri="{FF2B5EF4-FFF2-40B4-BE49-F238E27FC236}">
                <a16:creationId xmlns:a16="http://schemas.microsoft.com/office/drawing/2014/main" id="{15F324C7-A5E4-B620-53C2-75E8D658AC8D}"/>
              </a:ext>
            </a:extLst>
          </p:cNvPr>
          <p:cNvSpPr>
            <a:spLocks noGrp="1"/>
          </p:cNvSpPr>
          <p:nvPr>
            <p:ph sz="half" idx="2"/>
          </p:nvPr>
        </p:nvSpPr>
        <p:spPr/>
        <p:txBody>
          <a:bodyPr>
            <a:normAutofit fontScale="77500" lnSpcReduction="20000"/>
          </a:bodyPr>
          <a:lstStyle/>
          <a:p>
            <a:r>
              <a:rPr lang="en-US" dirty="0"/>
              <a:t>KM plot compares survival probabilities for patients with breast cancer pathologic stage II and III, and the table at the lower end includes number of people still alive at each time interval. </a:t>
            </a:r>
          </a:p>
          <a:p>
            <a:r>
              <a:rPr lang="en-US" dirty="0"/>
              <a:t>Initially, there is a steep decline in survival for pathologic stage 2 compared to stage 3</a:t>
            </a:r>
            <a:r>
              <a:rPr lang="en-US" b="1" dirty="0"/>
              <a:t>,(indicating a worse prognosis for group 3 </a:t>
            </a:r>
            <a:r>
              <a:rPr lang="en-US" dirty="0"/>
              <a:t>) .  Around 12 years both group has </a:t>
            </a:r>
            <a:r>
              <a:rPr lang="en-US" b="1" dirty="0"/>
              <a:t>equal</a:t>
            </a:r>
            <a:r>
              <a:rPr lang="en-US" dirty="0"/>
              <a:t> survival probability. </a:t>
            </a:r>
          </a:p>
          <a:p>
            <a:r>
              <a:rPr lang="en-US" dirty="0"/>
              <a:t>The shaded areas represent confidence intervals, which widen over time due to fewer patients remaining at risk, </a:t>
            </a:r>
            <a:r>
              <a:rPr lang="en-US" b="1" dirty="0"/>
              <a:t>increasing uncertainty(imprecision) </a:t>
            </a:r>
            <a:r>
              <a:rPr lang="en-US" dirty="0"/>
              <a:t>in survival estimates.</a:t>
            </a:r>
          </a:p>
          <a:p>
            <a:endParaRPr lang="en-US" dirty="0"/>
          </a:p>
          <a:p>
            <a:endParaRPr lang="en-US" dirty="0"/>
          </a:p>
        </p:txBody>
      </p:sp>
    </p:spTree>
    <p:extLst>
      <p:ext uri="{BB962C8B-B14F-4D97-AF65-F5344CB8AC3E}">
        <p14:creationId xmlns:p14="http://schemas.microsoft.com/office/powerpoint/2010/main" val="2313418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5E7E-0879-E749-5F50-54EB276BD533}"/>
              </a:ext>
            </a:extLst>
          </p:cNvPr>
          <p:cNvSpPr>
            <a:spLocks noGrp="1"/>
          </p:cNvSpPr>
          <p:nvPr>
            <p:ph type="title"/>
          </p:nvPr>
        </p:nvSpPr>
        <p:spPr/>
        <p:txBody>
          <a:bodyPr/>
          <a:lstStyle/>
          <a:p>
            <a:r>
              <a:rPr lang="en-US" b="1" dirty="0"/>
              <a:t>Survival ratio plot: Pathologic stage II vs III</a:t>
            </a:r>
          </a:p>
        </p:txBody>
      </p:sp>
      <p:sp>
        <p:nvSpPr>
          <p:cNvPr id="4" name="Content Placeholder 3">
            <a:extLst>
              <a:ext uri="{FF2B5EF4-FFF2-40B4-BE49-F238E27FC236}">
                <a16:creationId xmlns:a16="http://schemas.microsoft.com/office/drawing/2014/main" id="{3BF3338C-B857-158A-8D8E-250A24562079}"/>
              </a:ext>
            </a:extLst>
          </p:cNvPr>
          <p:cNvSpPr>
            <a:spLocks noGrp="1"/>
          </p:cNvSpPr>
          <p:nvPr>
            <p:ph sz="half" idx="2"/>
          </p:nvPr>
        </p:nvSpPr>
        <p:spPr/>
        <p:txBody>
          <a:bodyPr>
            <a:normAutofit fontScale="62500" lnSpcReduction="20000"/>
          </a:bodyPr>
          <a:lstStyle/>
          <a:p>
            <a:r>
              <a:rPr lang="en-US" dirty="0"/>
              <a:t>The survival ratio plot compares the</a:t>
            </a:r>
            <a:r>
              <a:rPr lang="en-US" dirty="0">
                <a:solidFill>
                  <a:srgbClr val="FF0000"/>
                </a:solidFill>
              </a:rPr>
              <a:t> relative survival </a:t>
            </a:r>
            <a:r>
              <a:rPr lang="en-US" dirty="0"/>
              <a:t>between patients with pathologic stage II and stage III cancer over time, where </a:t>
            </a:r>
            <a:r>
              <a:rPr lang="en-US" b="1" dirty="0"/>
              <a:t>a value above 1 indicates higher survival for stage II and below 1 favors stage III.</a:t>
            </a:r>
          </a:p>
          <a:p>
            <a:r>
              <a:rPr lang="en-US" dirty="0"/>
              <a:t>Initially, the survival ratio is close to 1, but over time, the green line remains above no difference line, </a:t>
            </a:r>
            <a:r>
              <a:rPr lang="en-US" b="1" dirty="0"/>
              <a:t>suggesting that patients with stage II cancer have a better prognosis compared to those with stage III.</a:t>
            </a:r>
          </a:p>
          <a:p>
            <a:r>
              <a:rPr lang="en-US" dirty="0"/>
              <a:t>The purple-shaded region represents the 95% confidence interval, which widens over time due to fewer patients remaining at risk, increasing </a:t>
            </a:r>
            <a:r>
              <a:rPr lang="en-US" b="1" dirty="0"/>
              <a:t>uncertainty in the estimation of prognosis.</a:t>
            </a:r>
          </a:p>
          <a:p>
            <a:r>
              <a:rPr lang="en-US" dirty="0"/>
              <a:t>Around 10 to 15 years, the survival ratio drops closer to 1 and below, indicating that survival differences between the two stages decrease, but overall, stage II maintains a survival advantage over stage III</a:t>
            </a:r>
            <a:endParaRPr lang="en-US" b="1" dirty="0"/>
          </a:p>
        </p:txBody>
      </p:sp>
      <p:pic>
        <p:nvPicPr>
          <p:cNvPr id="5" name="Content Placeholder 13">
            <a:extLst>
              <a:ext uri="{FF2B5EF4-FFF2-40B4-BE49-F238E27FC236}">
                <a16:creationId xmlns:a16="http://schemas.microsoft.com/office/drawing/2014/main" id="{E73190DE-7835-B728-4CAE-994338B51CA5}"/>
              </a:ext>
            </a:extLst>
          </p:cNvPr>
          <p:cNvPicPr>
            <a:picLocks noGrp="1" noChangeAspect="1"/>
          </p:cNvPicPr>
          <p:nvPr>
            <p:ph sz="half" idx="1"/>
          </p:nvPr>
        </p:nvPicPr>
        <p:blipFill>
          <a:blip r:embed="rId3"/>
          <a:stretch>
            <a:fillRect/>
          </a:stretch>
        </p:blipFill>
        <p:spPr>
          <a:xfrm>
            <a:off x="838200" y="2351683"/>
            <a:ext cx="5181600" cy="3299222"/>
          </a:xfrm>
        </p:spPr>
      </p:pic>
    </p:spTree>
    <p:extLst>
      <p:ext uri="{BB962C8B-B14F-4D97-AF65-F5344CB8AC3E}">
        <p14:creationId xmlns:p14="http://schemas.microsoft.com/office/powerpoint/2010/main" val="3771691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89A8-13DD-131C-9246-8EE96577701F}"/>
              </a:ext>
            </a:extLst>
          </p:cNvPr>
          <p:cNvSpPr>
            <a:spLocks noGrp="1"/>
          </p:cNvSpPr>
          <p:nvPr>
            <p:ph type="title"/>
          </p:nvPr>
        </p:nvSpPr>
        <p:spPr/>
        <p:txBody>
          <a:bodyPr/>
          <a:lstStyle/>
          <a:p>
            <a:r>
              <a:rPr lang="en-US" b="1" dirty="0"/>
              <a:t>Survival difference plot: Pathologic stage II vs III</a:t>
            </a:r>
            <a:endParaRPr lang="en-US" dirty="0"/>
          </a:p>
        </p:txBody>
      </p:sp>
      <p:pic>
        <p:nvPicPr>
          <p:cNvPr id="6" name="Content Placeholder 5">
            <a:extLst>
              <a:ext uri="{FF2B5EF4-FFF2-40B4-BE49-F238E27FC236}">
                <a16:creationId xmlns:a16="http://schemas.microsoft.com/office/drawing/2014/main" id="{FA7D415A-2E5E-5FC8-8729-3C957EDDA3DD}"/>
              </a:ext>
            </a:extLst>
          </p:cNvPr>
          <p:cNvPicPr>
            <a:picLocks noGrp="1" noChangeAspect="1"/>
          </p:cNvPicPr>
          <p:nvPr>
            <p:ph sz="half" idx="1"/>
          </p:nvPr>
        </p:nvPicPr>
        <p:blipFill>
          <a:blip r:embed="rId3"/>
          <a:stretch>
            <a:fillRect/>
          </a:stretch>
        </p:blipFill>
        <p:spPr>
          <a:xfrm>
            <a:off x="838200" y="2483728"/>
            <a:ext cx="5181600" cy="3035132"/>
          </a:xfrm>
        </p:spPr>
      </p:pic>
      <p:sp>
        <p:nvSpPr>
          <p:cNvPr id="4" name="Content Placeholder 3">
            <a:extLst>
              <a:ext uri="{FF2B5EF4-FFF2-40B4-BE49-F238E27FC236}">
                <a16:creationId xmlns:a16="http://schemas.microsoft.com/office/drawing/2014/main" id="{ED8B9C8C-40C4-4964-8391-728FD82DDBF8}"/>
              </a:ext>
            </a:extLst>
          </p:cNvPr>
          <p:cNvSpPr>
            <a:spLocks noGrp="1"/>
          </p:cNvSpPr>
          <p:nvPr>
            <p:ph sz="half" idx="2"/>
          </p:nvPr>
        </p:nvSpPr>
        <p:spPr/>
        <p:txBody>
          <a:bodyPr>
            <a:normAutofit fontScale="62500" lnSpcReduction="20000"/>
          </a:bodyPr>
          <a:lstStyle/>
          <a:p>
            <a:r>
              <a:rPr lang="en-US" dirty="0"/>
              <a:t>This plot compares the </a:t>
            </a:r>
            <a:r>
              <a:rPr lang="en-US" dirty="0">
                <a:solidFill>
                  <a:srgbClr val="FF0000"/>
                </a:solidFill>
              </a:rPr>
              <a:t>absolute difference </a:t>
            </a:r>
            <a:r>
              <a:rPr lang="en-US" dirty="0"/>
              <a:t>in survival probabilities between pathologic stage II and stage III cancer over time, with positive values indicating better survival for stage II.</a:t>
            </a:r>
          </a:p>
          <a:p>
            <a:r>
              <a:rPr lang="en-US" dirty="0"/>
              <a:t>The green survival difference line remains above the no-difference line for most of the timeline, indicating that </a:t>
            </a:r>
            <a:r>
              <a:rPr lang="en-US" b="1" dirty="0"/>
              <a:t>stage II patients generally have better prognosis than stage III patients</a:t>
            </a:r>
            <a:r>
              <a:rPr lang="en-US" dirty="0"/>
              <a:t>.</a:t>
            </a:r>
          </a:p>
          <a:p>
            <a:r>
              <a:rPr lang="en-US" dirty="0"/>
              <a:t>The shaded purple region represents the 95% confidence interval, which widens as time progresses, reflecting increased uncertainty(imprecision)  due to fewer patients at risk.</a:t>
            </a:r>
          </a:p>
          <a:p>
            <a:r>
              <a:rPr lang="en-US" dirty="0"/>
              <a:t>After approximately 15 years, the survival difference approaches zero and even dips slightly below, suggesting that long-term survival differences between the two stages diminish over time.</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725675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7BF1F-AFD6-00DA-D465-E649D56BD6E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80A7236-9E9A-7FA6-485A-C485257E28FE}"/>
              </a:ext>
            </a:extLst>
          </p:cNvPr>
          <p:cNvSpPr>
            <a:spLocks noGrp="1"/>
          </p:cNvSpPr>
          <p:nvPr>
            <p:ph type="title"/>
          </p:nvPr>
        </p:nvSpPr>
        <p:spPr/>
        <p:txBody>
          <a:bodyPr/>
          <a:lstStyle/>
          <a:p>
            <a:r>
              <a:rPr lang="en-US" b="1" dirty="0"/>
              <a:t>Comparison of survival between pathologic stage II and IV of Breast Cancer </a:t>
            </a:r>
            <a:endParaRPr lang="en-US" dirty="0"/>
          </a:p>
        </p:txBody>
      </p:sp>
      <p:sp>
        <p:nvSpPr>
          <p:cNvPr id="5" name="Text Placeholder 4">
            <a:extLst>
              <a:ext uri="{FF2B5EF4-FFF2-40B4-BE49-F238E27FC236}">
                <a16:creationId xmlns:a16="http://schemas.microsoft.com/office/drawing/2014/main" id="{B78E3080-6BD8-BDFA-5A62-224C2B6B00C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30740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5F310-ED71-9D65-DB0D-B916377EE141}"/>
              </a:ext>
            </a:extLst>
          </p:cNvPr>
          <p:cNvSpPr>
            <a:spLocks noGrp="1"/>
          </p:cNvSpPr>
          <p:nvPr>
            <p:ph type="title"/>
          </p:nvPr>
        </p:nvSpPr>
        <p:spPr/>
        <p:txBody>
          <a:bodyPr/>
          <a:lstStyle/>
          <a:p>
            <a:r>
              <a:rPr lang="en-US" b="1" dirty="0"/>
              <a:t>Comparison of survival between Pathologic stage II and IV</a:t>
            </a:r>
          </a:p>
        </p:txBody>
      </p:sp>
      <p:pic>
        <p:nvPicPr>
          <p:cNvPr id="10" name="Content Placeholder 9">
            <a:extLst>
              <a:ext uri="{FF2B5EF4-FFF2-40B4-BE49-F238E27FC236}">
                <a16:creationId xmlns:a16="http://schemas.microsoft.com/office/drawing/2014/main" id="{3EC7EB07-3C8A-F36C-F827-2E12D30F6EDE}"/>
              </a:ext>
            </a:extLst>
          </p:cNvPr>
          <p:cNvPicPr>
            <a:picLocks noGrp="1" noChangeAspect="1"/>
          </p:cNvPicPr>
          <p:nvPr>
            <p:ph sz="half" idx="2"/>
          </p:nvPr>
        </p:nvPicPr>
        <p:blipFill>
          <a:blip r:embed="rId2"/>
          <a:stretch>
            <a:fillRect/>
          </a:stretch>
        </p:blipFill>
        <p:spPr>
          <a:xfrm>
            <a:off x="6172200" y="2364598"/>
            <a:ext cx="5181600" cy="3273391"/>
          </a:xfrm>
        </p:spPr>
      </p:pic>
      <p:pic>
        <p:nvPicPr>
          <p:cNvPr id="16" name="Content Placeholder 15">
            <a:extLst>
              <a:ext uri="{FF2B5EF4-FFF2-40B4-BE49-F238E27FC236}">
                <a16:creationId xmlns:a16="http://schemas.microsoft.com/office/drawing/2014/main" id="{4E4DFC0F-2F32-5851-4461-EBFB3A404F99}"/>
              </a:ext>
            </a:extLst>
          </p:cNvPr>
          <p:cNvPicPr>
            <a:picLocks noGrp="1" noChangeAspect="1"/>
          </p:cNvPicPr>
          <p:nvPr>
            <p:ph sz="half" idx="1"/>
          </p:nvPr>
        </p:nvPicPr>
        <p:blipFill>
          <a:blip r:embed="rId3"/>
          <a:stretch>
            <a:fillRect/>
          </a:stretch>
        </p:blipFill>
        <p:spPr>
          <a:xfrm>
            <a:off x="838200" y="2392271"/>
            <a:ext cx="5181600" cy="3218046"/>
          </a:xfrm>
        </p:spPr>
      </p:pic>
    </p:spTree>
    <p:extLst>
      <p:ext uri="{BB962C8B-B14F-4D97-AF65-F5344CB8AC3E}">
        <p14:creationId xmlns:p14="http://schemas.microsoft.com/office/powerpoint/2010/main" val="3512753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762</TotalTime>
  <Words>796</Words>
  <Application>Microsoft Office PowerPoint</Application>
  <PresentationFormat>Widescreen</PresentationFormat>
  <Paragraphs>47</Paragraphs>
  <Slides>22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SURVIVAL  PLOTS  FOR SURVEY</vt:lpstr>
      <vt:lpstr>BACKGROUND  </vt:lpstr>
      <vt:lpstr>DATASET DESCRIPTION</vt:lpstr>
      <vt:lpstr>Comparison of survival between Pathologic stage II and III of Breast Cancer </vt:lpstr>
      <vt:lpstr>KM Plot :Pathologic stage II and III</vt:lpstr>
      <vt:lpstr>Survival ratio plot: Pathologic stage II vs III</vt:lpstr>
      <vt:lpstr>Survival difference plot: Pathologic stage II vs III</vt:lpstr>
      <vt:lpstr>Comparison of survival between pathologic stage II and IV of Breast Cancer </vt:lpstr>
      <vt:lpstr>Comparison of survival between Pathologic stage II and IV</vt:lpstr>
      <vt:lpstr>PowerPoint Presentation</vt:lpstr>
      <vt:lpstr>Comparison of survival between Pathologic stage I and II of Breast Cancer </vt:lpstr>
      <vt:lpstr>Comparison of survival between Pathologic stage I and II</vt:lpstr>
      <vt:lpstr>Comparison of survival between Pathologic stage I and II</vt:lpstr>
      <vt:lpstr>Comparison of Survival Between White and Black race</vt:lpstr>
      <vt:lpstr>Comparison of Survival White versus Race </vt:lpstr>
      <vt:lpstr>PowerPoint Presentation</vt:lpstr>
      <vt:lpstr>Comparison of survival between patients with lymph node metastasis N0 /N1</vt:lpstr>
      <vt:lpstr>TNM N0/N1</vt:lpstr>
      <vt:lpstr>TNM(N0/N1)</vt:lpstr>
      <vt:lpstr>Comparison of survival between patients with lymph node metastasis N0 /N2</vt:lpstr>
      <vt:lpstr>TNM(N0/N2)</vt:lpstr>
      <vt:lpstr>TNM (N0/N2)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Victor Pacifique Rwandarwacu</dc:creator>
  <cp:lastModifiedBy>Victor Pacifique Rwandarwacu</cp:lastModifiedBy>
  <cp:revision>12</cp:revision>
  <dcterms:created xsi:type="dcterms:W3CDTF">2025-02-13T01:20:25Z</dcterms:created>
  <dcterms:modified xsi:type="dcterms:W3CDTF">2025-02-20T12:26:03Z</dcterms:modified>
</cp:coreProperties>
</file>