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77" r:id="rId12"/>
    <p:sldId id="274" r:id="rId13"/>
    <p:sldId id="275" r:id="rId14"/>
    <p:sldId id="276" r:id="rId15"/>
    <p:sldId id="278" r:id="rId16"/>
    <p:sldId id="280" r:id="rId17"/>
    <p:sldId id="279" r:id="rId18"/>
    <p:sldId id="285" r:id="rId19"/>
    <p:sldId id="293" r:id="rId20"/>
    <p:sldId id="295" r:id="rId21"/>
    <p:sldId id="297" r:id="rId22"/>
    <p:sldId id="299" r:id="rId23"/>
    <p:sldId id="300" r:id="rId24"/>
    <p:sldId id="303" r:id="rId25"/>
    <p:sldId id="304" r:id="rId26"/>
    <p:sldId id="302" r:id="rId27"/>
    <p:sldId id="305" r:id="rId28"/>
    <p:sldId id="306" r:id="rId29"/>
    <p:sldId id="307" r:id="rId30"/>
    <p:sldId id="308" r:id="rId31"/>
    <p:sldId id="314" r:id="rId32"/>
    <p:sldId id="267" r:id="rId33"/>
    <p:sldId id="268" r:id="rId34"/>
    <p:sldId id="270" r:id="rId35"/>
    <p:sldId id="271" r:id="rId36"/>
    <p:sldId id="272" r:id="rId37"/>
    <p:sldId id="273" r:id="rId38"/>
    <p:sldId id="269" r:id="rId39"/>
    <p:sldId id="281" r:id="rId40"/>
    <p:sldId id="283" r:id="rId41"/>
    <p:sldId id="284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4" r:id="rId50"/>
    <p:sldId id="298" r:id="rId51"/>
    <p:sldId id="309" r:id="rId52"/>
    <p:sldId id="310" r:id="rId53"/>
    <p:sldId id="311" r:id="rId54"/>
    <p:sldId id="312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78E75-5184-4C62-A772-8B6FCECD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FA2F1D-6EB4-4262-8851-CF2FCF5D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B162C-65F4-4E0B-A6E4-08FC4073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A17D6-A11C-439F-A337-2B52323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FDBB3-DC5F-4190-B31F-79BBB787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FB24-33EA-4A22-9C1F-EE779057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ECD1B-4C32-41AA-9BF3-C923A5629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4632-7241-4E68-AD6E-7F1F0A27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D8820-38C5-40D3-B804-5966FEE4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87434-31AA-4829-A755-0D0747DB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0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784168-6FE9-46DD-B3A1-D783BABED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7128B-C9E0-4DDE-8E3E-1E1FA0713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E08D-766C-4A78-BA6A-376F1635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BD4E-00E0-4F20-BCA7-6EBAD8A1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EAE4C-7564-4C80-B082-C9811ADE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0B6F-8AFC-4E9C-933C-5D3ADFA2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71EFD-194A-4304-A860-0B0B6742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BE62-5B8C-4387-A72C-48A9A913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CE7CF-F29F-468D-9576-589A06AE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A2BD-BDB5-4DF8-AE7C-39423546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A2DE-F7BD-4CEC-85C1-64AD5EEC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1F8A2-CF96-4168-B457-339E2BBC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10673-2F24-4193-BD56-CFD105EE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A76E2-296C-4A97-9499-D9799A4E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BC7C3-5249-4AE7-950E-EBBEB8B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F99C9-767F-4F28-A7F6-021BEFF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E85A-329F-44B5-B236-642B0B36A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2C2AB-40B7-44D9-BE08-19AED18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A5732-7B2C-4CF9-9BD0-3063C9D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F4EE7-EC99-4ADA-9655-02AFF798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84F7D-7707-47CD-BF12-35BA40C1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07A6-0E22-41EA-B7DE-93CEB24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BC36-7A86-4032-9518-977BDF0A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E30F3-78CE-4A4F-B788-E3970A6F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CF11CC-0E3B-490F-A81E-C3227B08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D39D6-4BAC-4FA3-89DD-ECB5EF06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80F2AE-CED9-4ECC-9EB7-FEFF0B6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3927DC-6056-4544-9410-B4026443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DA42B-547C-4808-82DA-44B7E589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71A4-36D2-441D-851E-770794B9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FEFC9-CFEA-4093-BCEA-09FEA574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1CEE9-DAA7-40BA-A0C2-B9B5FA2B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242E3-6EEC-4D2A-B750-80D15160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FF055-CA65-41E4-AA8B-029C6176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2EB1CC-A685-4B6F-81FE-88D9923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2C9B8-6EE3-409A-B307-57D1A4B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3E82D-F47C-41F4-A630-E5537882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332F3-B067-46C3-B46F-03D0627B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14BA2-8ACF-473F-8755-53F4574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7A919-D831-48F4-8854-63BE09F4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B8D64-5AB3-4959-93D4-6D4EAB6C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DEC49-C503-4832-85F2-EAE54D25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3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D529-45CC-4D73-A74F-E69C163F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4729A0-5D9D-4133-A3D2-568AEA116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4FCFF7-0769-4EBA-AAF8-D71F7743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2A468-29F0-4CA1-8995-FCBF2851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155C-C62E-4113-9039-88240D51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047C2-46F5-4A9A-9F0F-A0EB929D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19989-351A-4D3C-BA41-0011B5A9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95790-FB7F-4969-A19B-4F3A2F68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02EB-9045-4B78-9186-35B2934B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C6CE-802A-4D74-8069-C3A09557ECE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A662C-C515-48F0-821A-9B0DFFE4C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1CD8B-AF0D-4DC6-8AA5-80A483258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737B-38C0-46EA-8E6E-43374BD46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4F84C4-4ED7-407C-AE39-DA3DE77B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98" y="538972"/>
            <a:ext cx="5534025" cy="1790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7CF812-A848-4822-AD74-EB95165D8743}"/>
              </a:ext>
            </a:extLst>
          </p:cNvPr>
          <p:cNvSpPr txBox="1"/>
          <p:nvPr/>
        </p:nvSpPr>
        <p:spPr>
          <a:xfrm>
            <a:off x="363894" y="538972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noise, no average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BDE45D-69C0-45F3-84B2-92BE9132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98" y="2638425"/>
            <a:ext cx="5534025" cy="16391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09D718-42A7-4612-8F3A-E1F092DDD837}"/>
              </a:ext>
            </a:extLst>
          </p:cNvPr>
          <p:cNvSpPr txBox="1"/>
          <p:nvPr/>
        </p:nvSpPr>
        <p:spPr>
          <a:xfrm>
            <a:off x="264368" y="2638425"/>
            <a:ext cx="161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noise, average over 100 rollouts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A5CA2-F8C4-437E-B4AE-6AE84CA7ECF7}"/>
              </a:ext>
            </a:extLst>
          </p:cNvPr>
          <p:cNvSpPr txBox="1"/>
          <p:nvPr/>
        </p:nvSpPr>
        <p:spPr>
          <a:xfrm>
            <a:off x="264368" y="4553212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noise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917138-2EA9-45B4-B328-56B12748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597" y="4586311"/>
            <a:ext cx="5534025" cy="18154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B820F0-CEAA-440D-B0A9-F1444E8526C4}"/>
              </a:ext>
            </a:extLst>
          </p:cNvPr>
          <p:cNvSpPr txBox="1"/>
          <p:nvPr/>
        </p:nvSpPr>
        <p:spPr>
          <a:xfrm>
            <a:off x="523630" y="101600"/>
            <a:ext cx="41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LTI case, noise in forward pass only</a:t>
            </a:r>
          </a:p>
        </p:txBody>
      </p:sp>
    </p:spTree>
    <p:extLst>
      <p:ext uri="{BB962C8B-B14F-4D97-AF65-F5344CB8AC3E}">
        <p14:creationId xmlns:p14="http://schemas.microsoft.com/office/powerpoint/2010/main" val="135808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3E75C5-8A18-4EB6-9530-CC1E77904945}"/>
              </a:ext>
            </a:extLst>
          </p:cNvPr>
          <p:cNvSpPr txBox="1"/>
          <p:nvPr/>
        </p:nvSpPr>
        <p:spPr>
          <a:xfrm>
            <a:off x="429206" y="404018"/>
            <a:ext cx="4017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id</a:t>
            </a:r>
          </a:p>
          <a:p>
            <a:r>
              <a:rPr lang="en-US" altLang="zh-CN" sz="1600" dirty="0"/>
              <a:t>Average over 100 rollouts for </a:t>
            </a:r>
            <a:r>
              <a:rPr lang="en-US" altLang="zh-CN" sz="1600" dirty="0" err="1"/>
              <a:t>forwardpass</a:t>
            </a:r>
            <a:endParaRPr lang="en-US" altLang="zh-CN" sz="1600" dirty="0"/>
          </a:p>
          <a:p>
            <a:r>
              <a:rPr lang="en-US" altLang="zh-CN" sz="1600" dirty="0"/>
              <a:t>400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Cost=127</a:t>
            </a:r>
          </a:p>
          <a:p>
            <a:r>
              <a:rPr lang="en-US" altLang="zh-CN" sz="1600" dirty="0"/>
              <a:t>Time=321s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02E37E-419F-4D66-B71D-38F0CD8327C7}"/>
              </a:ext>
            </a:extLst>
          </p:cNvPr>
          <p:cNvSpPr txBox="1"/>
          <p:nvPr/>
        </p:nvSpPr>
        <p:spPr>
          <a:xfrm>
            <a:off x="429205" y="2625850"/>
            <a:ext cx="4017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id</a:t>
            </a:r>
          </a:p>
          <a:p>
            <a:r>
              <a:rPr lang="en-US" altLang="zh-CN" sz="1600" dirty="0"/>
              <a:t>Average over 100 rollouts for </a:t>
            </a:r>
            <a:r>
              <a:rPr lang="en-US" altLang="zh-CN" sz="1600" dirty="0" err="1"/>
              <a:t>forwardpass</a:t>
            </a:r>
            <a:endParaRPr lang="en-US" altLang="zh-CN" sz="1600" dirty="0"/>
          </a:p>
          <a:p>
            <a:r>
              <a:rPr lang="en-US" altLang="zh-CN" sz="1600" dirty="0"/>
              <a:t>400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Time=82s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299A2A-B5C1-45FC-AD0B-E96F5CE5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67" y="2850639"/>
            <a:ext cx="5698457" cy="17012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8C6555-E44C-4FCE-B558-2430CC79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67" y="715615"/>
            <a:ext cx="5698457" cy="17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3C35B7-31EA-42C0-8F6A-F25B0BDD7CB3}"/>
              </a:ext>
            </a:extLst>
          </p:cNvPr>
          <p:cNvSpPr txBox="1"/>
          <p:nvPr/>
        </p:nvSpPr>
        <p:spPr>
          <a:xfrm>
            <a:off x="692142" y="4055645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Time=398.4s</a:t>
            </a:r>
          </a:p>
          <a:p>
            <a:r>
              <a:rPr lang="en-US" altLang="zh-CN" sz="1600" dirty="0"/>
              <a:t>Kalman filter in forward pass, not id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048E8-89C7-4392-B02A-A6232E50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560" y="4161096"/>
            <a:ext cx="5782541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A1783CE-94D6-46CC-A337-750E16E976D4}"/>
              </a:ext>
            </a:extLst>
          </p:cNvPr>
          <p:cNvSpPr txBox="1"/>
          <p:nvPr/>
        </p:nvSpPr>
        <p:spPr>
          <a:xfrm>
            <a:off x="387342" y="4179470"/>
            <a:ext cx="5058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forward pass and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Cost=157</a:t>
            </a:r>
          </a:p>
          <a:p>
            <a:r>
              <a:rPr lang="en-US" altLang="zh-CN" sz="1600" dirty="0"/>
              <a:t>Time=898s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10DFD1-92C5-4B7D-8AB7-A999CD91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02" y="4179470"/>
            <a:ext cx="5795057" cy="18541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529010-0F88-4B82-832D-87894864FA01}"/>
              </a:ext>
            </a:extLst>
          </p:cNvPr>
          <p:cNvSpPr txBox="1"/>
          <p:nvPr/>
        </p:nvSpPr>
        <p:spPr>
          <a:xfrm>
            <a:off x="387341" y="1007645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in ID on measurement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Cost=151</a:t>
            </a:r>
          </a:p>
          <a:p>
            <a:r>
              <a:rPr lang="en-US" altLang="zh-CN" sz="1600" dirty="0"/>
              <a:t>Time=730s</a:t>
            </a:r>
          </a:p>
          <a:p>
            <a:r>
              <a:rPr lang="en-US" altLang="zh-CN" sz="1600" dirty="0"/>
              <a:t>No Kalman filter in forward pass and id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90A07B-E307-43A5-97E2-40AE4B64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20" y="1296193"/>
            <a:ext cx="5902147" cy="2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40C23F-B527-4ED9-9E7C-499028D5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17651"/>
            <a:ext cx="5680338" cy="17550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917C69-012C-415F-BCCC-F8B2F12F788B}"/>
              </a:ext>
            </a:extLst>
          </p:cNvPr>
          <p:cNvSpPr txBox="1"/>
          <p:nvPr/>
        </p:nvSpPr>
        <p:spPr>
          <a:xfrm>
            <a:off x="1111242" y="457229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in ID on measurement (no Kalman filter)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Time=398.6s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1005D4-0E59-4775-8F42-51C01A6B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36128"/>
            <a:ext cx="5585538" cy="17550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4720D2-62A3-43D5-AD4B-DD04D604BD66}"/>
              </a:ext>
            </a:extLst>
          </p:cNvPr>
          <p:cNvSpPr txBox="1"/>
          <p:nvPr/>
        </p:nvSpPr>
        <p:spPr>
          <a:xfrm>
            <a:off x="1111242" y="3836128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Time=514s</a:t>
            </a:r>
          </a:p>
        </p:txBody>
      </p:sp>
    </p:spTree>
    <p:extLst>
      <p:ext uri="{BB962C8B-B14F-4D97-AF65-F5344CB8AC3E}">
        <p14:creationId xmlns:p14="http://schemas.microsoft.com/office/powerpoint/2010/main" val="330725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505359-A667-4889-B14E-93A9BE3B78F8}"/>
              </a:ext>
            </a:extLst>
          </p:cNvPr>
          <p:cNvSpPr txBox="1"/>
          <p:nvPr/>
        </p:nvSpPr>
        <p:spPr>
          <a:xfrm>
            <a:off x="454017" y="140428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Time=514s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4DB88-176D-4612-8D3B-335A2C02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667000"/>
            <a:ext cx="4829175" cy="388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16D8F-B9F3-40D5-B1CB-98132AFE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2800350"/>
            <a:ext cx="4772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A84FE9-2246-448F-8764-9409BE81EF9B}"/>
              </a:ext>
            </a:extLst>
          </p:cNvPr>
          <p:cNvSpPr txBox="1"/>
          <p:nvPr/>
        </p:nvSpPr>
        <p:spPr>
          <a:xfrm>
            <a:off x="100262" y="96253"/>
            <a:ext cx="462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Noiseless </a:t>
            </a:r>
            <a:r>
              <a:rPr lang="en-US" altLang="zh-CN" dirty="0" err="1"/>
              <a:t>ilqr</a:t>
            </a:r>
            <a:r>
              <a:rPr lang="en-US" altLang="zh-CN" dirty="0"/>
              <a:t> for the first 10 iterations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</a:p>
          <a:p>
            <a:r>
              <a:rPr lang="en-US" altLang="zh-CN" dirty="0"/>
              <a:t>No multi </a:t>
            </a:r>
            <a:r>
              <a:rPr lang="en-US" altLang="zh-CN" dirty="0" err="1"/>
              <a:t>rollout+perfect</a:t>
            </a:r>
            <a:r>
              <a:rPr lang="en-US" altLang="zh-CN" dirty="0"/>
              <a:t> forward pass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B6C37-1BBF-4ABF-BF3C-4272F82204FB}"/>
              </a:ext>
            </a:extLst>
          </p:cNvPr>
          <p:cNvSpPr txBox="1"/>
          <p:nvPr/>
        </p:nvSpPr>
        <p:spPr>
          <a:xfrm>
            <a:off x="899445" y="5389329"/>
            <a:ext cx="35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Kalman filter in ID</a:t>
            </a:r>
          </a:p>
          <a:p>
            <a:r>
              <a:rPr lang="en-US" altLang="zh-CN" dirty="0"/>
              <a:t>Noise=1% of perturbation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43D29-735B-4638-9A66-DFB89D2B9768}"/>
              </a:ext>
            </a:extLst>
          </p:cNvPr>
          <p:cNvSpPr txBox="1"/>
          <p:nvPr/>
        </p:nvSpPr>
        <p:spPr>
          <a:xfrm>
            <a:off x="5514975" y="6283857"/>
            <a:ext cx="35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Kalman filter in ID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8DFEAD-5905-4CA1-B34B-C299F020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64" y="394092"/>
            <a:ext cx="6181724" cy="203163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A7F350-7D30-49A0-ACA7-8318A8CAAAA6}"/>
              </a:ext>
            </a:extLst>
          </p:cNvPr>
          <p:cNvCxnSpPr/>
          <p:nvPr/>
        </p:nvCxnSpPr>
        <p:spPr>
          <a:xfrm>
            <a:off x="5165558" y="272716"/>
            <a:ext cx="0" cy="626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86614B3-F9C4-4217-88CF-EB188DD17274}"/>
              </a:ext>
            </a:extLst>
          </p:cNvPr>
          <p:cNvSpPr txBox="1"/>
          <p:nvPr/>
        </p:nvSpPr>
        <p:spPr>
          <a:xfrm>
            <a:off x="7307805" y="5712495"/>
            <a:ext cx="38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Noise=10% of perturbation, Cost=593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A928D1-EE3A-42D1-A601-34377534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64" y="3629527"/>
            <a:ext cx="6181725" cy="2057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167579-BE2B-4C5B-8F8B-33845E60FA78}"/>
              </a:ext>
            </a:extLst>
          </p:cNvPr>
          <p:cNvSpPr txBox="1"/>
          <p:nvPr/>
        </p:nvSpPr>
        <p:spPr>
          <a:xfrm>
            <a:off x="7307805" y="2961730"/>
            <a:ext cx="38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Noise=1% of perturbation, Cost=126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6B6CE03-4A45-4A4A-B814-ADACA30F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1" y="1670487"/>
            <a:ext cx="4265865" cy="35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E9A98F-4989-4DFC-8319-46E51D4E94D7}"/>
              </a:ext>
            </a:extLst>
          </p:cNvPr>
          <p:cNvSpPr txBox="1"/>
          <p:nvPr/>
        </p:nvSpPr>
        <p:spPr>
          <a:xfrm>
            <a:off x="324938" y="201012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200 rollouts for id(not mean)</a:t>
            </a:r>
          </a:p>
          <a:p>
            <a:r>
              <a:rPr lang="en-US" altLang="zh-CN" sz="1600" dirty="0" err="1"/>
              <a:t>Z+du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Cost=41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2F1913-1D5B-4098-8425-9AC06355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49" y="135332"/>
            <a:ext cx="5718555" cy="2049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23682E-2985-41DE-8947-3E1D09CF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28" y="4739271"/>
            <a:ext cx="5589476" cy="17424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AAEAE9-54BD-46D1-A5EF-B6D447E601BB}"/>
              </a:ext>
            </a:extLst>
          </p:cNvPr>
          <p:cNvSpPr txBox="1"/>
          <p:nvPr/>
        </p:nvSpPr>
        <p:spPr>
          <a:xfrm>
            <a:off x="324938" y="2391435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Cartpole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200 rollouts for id(not mean)</a:t>
            </a:r>
          </a:p>
          <a:p>
            <a:r>
              <a:rPr lang="en-US" altLang="zh-CN" sz="1600" dirty="0" err="1"/>
              <a:t>Z+du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Cost=127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99B39-D6A0-44AA-B3FD-E2038B4254BA}"/>
              </a:ext>
            </a:extLst>
          </p:cNvPr>
          <p:cNvSpPr txBox="1"/>
          <p:nvPr/>
        </p:nvSpPr>
        <p:spPr>
          <a:xfrm>
            <a:off x="324938" y="4579439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Cartpole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200 rollouts for id(not mean)</a:t>
            </a:r>
          </a:p>
          <a:p>
            <a:r>
              <a:rPr lang="en-US" altLang="zh-CN" sz="1600" dirty="0" err="1"/>
              <a:t>X_hat+du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Cost=2130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EBE0B0-75A9-48B2-80CD-93455E81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349" y="2526891"/>
            <a:ext cx="5589476" cy="17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B025FB-D95A-4A87-8517-D117F1761791}"/>
              </a:ext>
            </a:extLst>
          </p:cNvPr>
          <p:cNvSpPr txBox="1"/>
          <p:nvPr/>
        </p:nvSpPr>
        <p:spPr>
          <a:xfrm>
            <a:off x="454017" y="140428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Cost=29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5E763-3CEE-403A-8A30-C1179BEC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29" y="465355"/>
            <a:ext cx="5718554" cy="19833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1E96C8-ACCB-4C06-8FBF-B482964EFE17}"/>
              </a:ext>
            </a:extLst>
          </p:cNvPr>
          <p:cNvSpPr txBox="1"/>
          <p:nvPr/>
        </p:nvSpPr>
        <p:spPr>
          <a:xfrm>
            <a:off x="454017" y="2611488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200 rollouts for id(not averaging)</a:t>
            </a:r>
          </a:p>
          <a:p>
            <a:r>
              <a:rPr lang="en-US" altLang="zh-CN" sz="1600" dirty="0" err="1"/>
              <a:t>dz+du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Cost=29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08F9E9-12A9-47B5-AD03-FA5E43420D9D}"/>
              </a:ext>
            </a:extLst>
          </p:cNvPr>
          <p:cNvSpPr txBox="1"/>
          <p:nvPr/>
        </p:nvSpPr>
        <p:spPr>
          <a:xfrm>
            <a:off x="454017" y="4738485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200 rollouts for id(not averaging)</a:t>
            </a:r>
          </a:p>
          <a:p>
            <a:r>
              <a:rPr lang="en-US" altLang="zh-CN" sz="1600" dirty="0" err="1"/>
              <a:t>dx_hat+du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Cost=30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553C72-A472-40B2-B6A4-0ED27AD5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28" y="5003842"/>
            <a:ext cx="5718555" cy="16079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20DC6B-7EA5-483E-AE3A-5419D877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28" y="2638424"/>
            <a:ext cx="5835115" cy="18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0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B025FB-D95A-4A87-8517-D117F1761791}"/>
              </a:ext>
            </a:extLst>
          </p:cNvPr>
          <p:cNvSpPr txBox="1"/>
          <p:nvPr/>
        </p:nvSpPr>
        <p:spPr>
          <a:xfrm>
            <a:off x="454017" y="140428"/>
            <a:ext cx="902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Direct closed-loop form (</a:t>
            </a:r>
            <a:r>
              <a:rPr lang="en-US" altLang="zh-CN" sz="1600" dirty="0" err="1"/>
              <a:t>dz</a:t>
            </a:r>
            <a:r>
              <a:rPr lang="en-US" altLang="zh-CN" sz="1600" dirty="0"/>
              <a:t>, du)</a:t>
            </a:r>
          </a:p>
          <a:p>
            <a:r>
              <a:rPr lang="en-US" altLang="zh-CN" sz="1600" dirty="0"/>
              <a:t>Cost=29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1E96C8-ACCB-4C06-8FBF-B482964EFE17}"/>
              </a:ext>
            </a:extLst>
          </p:cNvPr>
          <p:cNvSpPr txBox="1"/>
          <p:nvPr/>
        </p:nvSpPr>
        <p:spPr>
          <a:xfrm>
            <a:off x="454017" y="2611488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Cartpole Case - failed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Direct closed-loop form (</a:t>
            </a:r>
            <a:r>
              <a:rPr lang="en-US" altLang="zh-CN" sz="1600" dirty="0" err="1"/>
              <a:t>dz</a:t>
            </a:r>
            <a:r>
              <a:rPr lang="en-US" altLang="zh-CN" sz="1600" dirty="0"/>
              <a:t>, du)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08F9E9-12A9-47B5-AD03-FA5E43420D9D}"/>
              </a:ext>
            </a:extLst>
          </p:cNvPr>
          <p:cNvSpPr txBox="1"/>
          <p:nvPr/>
        </p:nvSpPr>
        <p:spPr>
          <a:xfrm>
            <a:off x="454017" y="4738485"/>
            <a:ext cx="902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LTI Case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and Kalman filter in ID and forward pass</a:t>
            </a:r>
          </a:p>
          <a:p>
            <a:r>
              <a:rPr lang="en-US" altLang="zh-CN" sz="1600" dirty="0"/>
              <a:t>Same forward pass, 400 rollouts for id(not mean)</a:t>
            </a:r>
          </a:p>
          <a:p>
            <a:r>
              <a:rPr lang="en-US" altLang="zh-CN" sz="1600" dirty="0" err="1"/>
              <a:t>dx_hat+du</a:t>
            </a:r>
            <a:r>
              <a:rPr lang="en-US" altLang="zh-CN" sz="1600" dirty="0"/>
              <a:t>, skip first </a:t>
            </a:r>
            <a:r>
              <a:rPr lang="en-US" altLang="zh-CN" sz="1600" dirty="0" err="1"/>
              <a:t>ite</a:t>
            </a:r>
            <a:endParaRPr lang="en-US" altLang="zh-CN" sz="1600" dirty="0"/>
          </a:p>
          <a:p>
            <a:r>
              <a:rPr lang="en-US" altLang="zh-CN" sz="1600" dirty="0"/>
              <a:t>Cost=30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A181D8-4C54-43C5-84E0-37A495C9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67" y="360945"/>
            <a:ext cx="5835116" cy="1884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46AD35-3FCC-4879-ADF6-4C4D0360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67" y="4738485"/>
            <a:ext cx="6000761" cy="19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4A3A0-8737-404D-9DEC-934809E09106}"/>
              </a:ext>
            </a:extLst>
          </p:cNvPr>
          <p:cNvSpPr txBox="1"/>
          <p:nvPr/>
        </p:nvSpPr>
        <p:spPr>
          <a:xfrm>
            <a:off x="312615" y="171938"/>
            <a:ext cx="37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</a:t>
            </a:r>
            <a:r>
              <a:rPr lang="en-US" altLang="zh-CN" dirty="0" err="1"/>
              <a:t>arma</a:t>
            </a:r>
            <a:r>
              <a:rPr lang="en-US" altLang="zh-CN" dirty="0"/>
              <a:t> q=2</a:t>
            </a:r>
          </a:p>
          <a:p>
            <a:r>
              <a:rPr lang="en-US" altLang="zh-CN" sz="1800" dirty="0"/>
              <a:t>Std(du)=0.01</a:t>
            </a:r>
            <a:endParaRPr lang="en-US" altLang="zh-CN" dirty="0"/>
          </a:p>
          <a:p>
            <a:r>
              <a:rPr lang="en-US" altLang="zh-CN" dirty="0"/>
              <a:t>Noiseless 50 rollouts for id</a:t>
            </a:r>
          </a:p>
          <a:p>
            <a:r>
              <a:rPr lang="en-US" altLang="zh-CN" dirty="0"/>
              <a:t>Time=5s</a:t>
            </a:r>
          </a:p>
          <a:p>
            <a:r>
              <a:rPr lang="en-US" altLang="zh-CN" dirty="0"/>
              <a:t>Mean(</a:t>
            </a:r>
            <a:r>
              <a:rPr lang="en-US" altLang="zh-CN" dirty="0" err="1"/>
              <a:t>trajectory_error</a:t>
            </a:r>
            <a:r>
              <a:rPr lang="en-US" altLang="zh-CN" dirty="0"/>
              <a:t>)=0.008</a:t>
            </a:r>
          </a:p>
          <a:p>
            <a:r>
              <a:rPr lang="en-US" altLang="zh-CN" dirty="0"/>
              <a:t>Cost=202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13809-8A96-423A-9785-66ED916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54" y="130335"/>
            <a:ext cx="5610225" cy="1895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F3A67A-8825-47F3-9EC0-8E66BF752728}"/>
              </a:ext>
            </a:extLst>
          </p:cNvPr>
          <p:cNvSpPr txBox="1"/>
          <p:nvPr/>
        </p:nvSpPr>
        <p:spPr>
          <a:xfrm>
            <a:off x="312613" y="2176833"/>
            <a:ext cx="4243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</a:t>
            </a:r>
            <a:r>
              <a:rPr lang="en-US" altLang="zh-CN" dirty="0" err="1"/>
              <a:t>arma</a:t>
            </a:r>
            <a:r>
              <a:rPr lang="en-US" altLang="zh-CN" dirty="0"/>
              <a:t> q=2</a:t>
            </a:r>
          </a:p>
          <a:p>
            <a:r>
              <a:rPr lang="en-US" altLang="zh-CN" sz="1800" dirty="0"/>
              <a:t>Std(du)=0.01</a:t>
            </a:r>
          </a:p>
          <a:p>
            <a:r>
              <a:rPr lang="en-US" altLang="zh-CN" sz="1800" dirty="0"/>
              <a:t>Std(training noise)=0.0001</a:t>
            </a:r>
          </a:p>
          <a:p>
            <a:r>
              <a:rPr lang="en-US" altLang="zh-CN" sz="1800" dirty="0"/>
              <a:t>Std(measurement noise)=0</a:t>
            </a:r>
          </a:p>
          <a:p>
            <a:r>
              <a:rPr lang="en-US" altLang="zh-CN" dirty="0"/>
              <a:t>Noiseless forward pass</a:t>
            </a:r>
            <a:endParaRPr lang="en-US" altLang="zh-CN" sz="1800" dirty="0"/>
          </a:p>
          <a:p>
            <a:r>
              <a:rPr lang="en-US" altLang="zh-CN" sz="1800" dirty="0"/>
              <a:t>400 rollouts for id(not averaging)</a:t>
            </a:r>
          </a:p>
          <a:p>
            <a:r>
              <a:rPr lang="en-US" altLang="zh-CN" dirty="0"/>
              <a:t>Time=80s</a:t>
            </a:r>
          </a:p>
          <a:p>
            <a:r>
              <a:rPr lang="en-US" altLang="zh-CN" dirty="0"/>
              <a:t>Cost=208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 reproduced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632B3-946B-42CC-8BAB-BE682BB6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54" y="4735782"/>
            <a:ext cx="5610225" cy="17223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B458C6-26C7-471F-9350-73609D254F3A}"/>
              </a:ext>
            </a:extLst>
          </p:cNvPr>
          <p:cNvSpPr txBox="1"/>
          <p:nvPr/>
        </p:nvSpPr>
        <p:spPr>
          <a:xfrm>
            <a:off x="312614" y="4558385"/>
            <a:ext cx="4243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</a:t>
            </a:r>
            <a:r>
              <a:rPr lang="en-US" altLang="zh-CN" dirty="0" err="1"/>
              <a:t>arma</a:t>
            </a:r>
            <a:r>
              <a:rPr lang="en-US" altLang="zh-CN" dirty="0"/>
              <a:t> q=2</a:t>
            </a:r>
          </a:p>
          <a:p>
            <a:r>
              <a:rPr lang="en-US" altLang="zh-CN" sz="1800" dirty="0"/>
              <a:t>Std(du)=0.01</a:t>
            </a:r>
          </a:p>
          <a:p>
            <a:r>
              <a:rPr lang="en-US" altLang="zh-CN" sz="1800" dirty="0"/>
              <a:t>Std(training noise)=0.0001</a:t>
            </a:r>
          </a:p>
          <a:p>
            <a:r>
              <a:rPr lang="en-US" altLang="zh-CN" sz="1800" dirty="0"/>
              <a:t>Std(measurement noise)=0.0001</a:t>
            </a:r>
          </a:p>
          <a:p>
            <a:r>
              <a:rPr lang="en-US" altLang="zh-CN" dirty="0"/>
              <a:t>Noiseless forward pass</a:t>
            </a:r>
            <a:endParaRPr lang="en-US" altLang="zh-CN" sz="1800" dirty="0"/>
          </a:p>
          <a:p>
            <a:r>
              <a:rPr lang="en-US" altLang="zh-CN" sz="1800" dirty="0"/>
              <a:t>400 rollouts for id(not averaging)</a:t>
            </a:r>
          </a:p>
          <a:p>
            <a:r>
              <a:rPr lang="en-US" altLang="zh-CN" dirty="0"/>
              <a:t>Time=71s</a:t>
            </a:r>
          </a:p>
          <a:p>
            <a:r>
              <a:rPr lang="en-US" altLang="zh-CN" dirty="0"/>
              <a:t>Cost=928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D68415-7A51-4566-B0CF-0DA17CF2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54" y="2480516"/>
            <a:ext cx="5610225" cy="17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BF9AD2-7E3A-48BD-BCBF-F79236DA5237}"/>
              </a:ext>
            </a:extLst>
          </p:cNvPr>
          <p:cNvSpPr txBox="1"/>
          <p:nvPr/>
        </p:nvSpPr>
        <p:spPr>
          <a:xfrm>
            <a:off x="570523" y="125046"/>
            <a:ext cx="28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LTI </a:t>
            </a:r>
            <a:r>
              <a:rPr lang="en-US" altLang="zh-CN" dirty="0" err="1"/>
              <a:t>ilqr</a:t>
            </a:r>
            <a:r>
              <a:rPr lang="en-US" altLang="zh-CN" dirty="0"/>
              <a:t> full-state </a:t>
            </a:r>
            <a:r>
              <a:rPr lang="en-US" altLang="zh-CN" dirty="0" err="1"/>
              <a:t>arma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8A2FBE-0533-43C5-8B8E-6931346DABD2}"/>
              </a:ext>
            </a:extLst>
          </p:cNvPr>
          <p:cNvSpPr txBox="1"/>
          <p:nvPr/>
        </p:nvSpPr>
        <p:spPr>
          <a:xfrm>
            <a:off x="195385" y="625231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noise)=0.01</a:t>
            </a:r>
          </a:p>
          <a:p>
            <a:r>
              <a:rPr lang="en-US" altLang="zh-CN" sz="1600" dirty="0"/>
              <a:t>No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dx=0.05</a:t>
            </a:r>
          </a:p>
          <a:p>
            <a:r>
              <a:rPr lang="en-US" altLang="zh-CN" sz="1600" dirty="0"/>
              <a:t>Cost=30.1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C3CE7-0D78-40F4-9D7B-8CB27359CEE3}"/>
              </a:ext>
            </a:extLst>
          </p:cNvPr>
          <p:cNvSpPr txBox="1"/>
          <p:nvPr/>
        </p:nvSpPr>
        <p:spPr>
          <a:xfrm>
            <a:off x="195384" y="2565041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dx=0.01 except first </a:t>
            </a:r>
            <a:r>
              <a:rPr lang="en-US" altLang="zh-CN" sz="1600" dirty="0" err="1"/>
              <a:t>ite</a:t>
            </a:r>
            <a:r>
              <a:rPr lang="en-US" altLang="zh-CN" sz="1600" dirty="0"/>
              <a:t> 0.05</a:t>
            </a:r>
          </a:p>
          <a:p>
            <a:r>
              <a:rPr lang="en-US" altLang="zh-CN" sz="1600" dirty="0"/>
              <a:t>Cost=30.1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7466EA-F70B-433D-8216-788DBB54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29" y="2565041"/>
            <a:ext cx="5649251" cy="19589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954B4E-D9EF-4B27-BD6D-003D850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30" y="625231"/>
            <a:ext cx="5649251" cy="17087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866CFA-25B1-489E-8B2D-96A09CF9B39F}"/>
              </a:ext>
            </a:extLst>
          </p:cNvPr>
          <p:cNvSpPr txBox="1"/>
          <p:nvPr/>
        </p:nvSpPr>
        <p:spPr>
          <a:xfrm>
            <a:off x="195384" y="4553527"/>
            <a:ext cx="24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noise solution</a:t>
            </a:r>
          </a:p>
          <a:p>
            <a:r>
              <a:rPr lang="en-US" altLang="zh-CN" sz="1800" dirty="0"/>
              <a:t>Cost=29.8</a:t>
            </a:r>
            <a:endParaRPr lang="zh-CN" altLang="en-US" sz="1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CF07E1-4185-426C-A3CC-FA091C2F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729" y="4625060"/>
            <a:ext cx="5649251" cy="16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3B64B6-8601-4F69-A61A-CBEA5701C187}"/>
              </a:ext>
            </a:extLst>
          </p:cNvPr>
          <p:cNvSpPr txBox="1"/>
          <p:nvPr/>
        </p:nvSpPr>
        <p:spPr>
          <a:xfrm>
            <a:off x="140676" y="94377"/>
            <a:ext cx="4243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Cartpole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q=2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noise)=0.0005</a:t>
            </a:r>
          </a:p>
          <a:p>
            <a:r>
              <a:rPr lang="en-US" altLang="zh-CN" sz="1600" dirty="0"/>
              <a:t>Std(measurement noise)=0</a:t>
            </a:r>
          </a:p>
          <a:p>
            <a:r>
              <a:rPr lang="en-US" altLang="zh-CN" sz="1600" dirty="0"/>
              <a:t>Noiseless forward pass</a:t>
            </a:r>
          </a:p>
          <a:p>
            <a:r>
              <a:rPr lang="en-US" altLang="zh-CN" sz="1600" dirty="0"/>
              <a:t>No feedback, no observer</a:t>
            </a:r>
          </a:p>
          <a:p>
            <a:r>
              <a:rPr lang="en-US" altLang="zh-CN" sz="1600" dirty="0"/>
              <a:t>Mean(</a:t>
            </a:r>
            <a:r>
              <a:rPr lang="en-US" altLang="zh-CN" sz="1600" dirty="0" err="1"/>
              <a:t>trajectory_error</a:t>
            </a:r>
            <a:r>
              <a:rPr lang="en-US" altLang="zh-CN" sz="1600" dirty="0"/>
              <a:t>)=0.01</a:t>
            </a:r>
          </a:p>
          <a:p>
            <a:r>
              <a:rPr lang="en-US" altLang="zh-CN" sz="1600" dirty="0"/>
              <a:t>400 rollouts for id(not averaging)</a:t>
            </a:r>
          </a:p>
          <a:p>
            <a:r>
              <a:rPr lang="en-US" altLang="zh-CN" sz="1600" dirty="0"/>
              <a:t>Time=305.2s</a:t>
            </a:r>
          </a:p>
          <a:p>
            <a:r>
              <a:rPr lang="en-US" altLang="zh-CN" sz="1600" dirty="0"/>
              <a:t>Cost=730.4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8DC944-D1B1-4A04-A03F-6140357C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74" y="2679699"/>
            <a:ext cx="5995330" cy="20602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F11ACF-76E8-47DA-B03B-604760ECB01C}"/>
              </a:ext>
            </a:extLst>
          </p:cNvPr>
          <p:cNvSpPr txBox="1"/>
          <p:nvPr/>
        </p:nvSpPr>
        <p:spPr>
          <a:xfrm>
            <a:off x="140676" y="2648922"/>
            <a:ext cx="4243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Cartpole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q=2</a:t>
            </a:r>
          </a:p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noise)=0.0005</a:t>
            </a:r>
          </a:p>
          <a:p>
            <a:r>
              <a:rPr lang="en-US" altLang="zh-CN" sz="1600" dirty="0"/>
              <a:t>Std(measurement noise)=0</a:t>
            </a:r>
          </a:p>
          <a:p>
            <a:r>
              <a:rPr lang="en-US" altLang="zh-CN" sz="1600" dirty="0"/>
              <a:t>Noiseless forward pass</a:t>
            </a:r>
          </a:p>
          <a:p>
            <a:r>
              <a:rPr lang="en-US" altLang="zh-CN" sz="1600" dirty="0"/>
              <a:t>With feedback, no observer</a:t>
            </a:r>
          </a:p>
          <a:p>
            <a:r>
              <a:rPr lang="en-US" altLang="zh-CN" sz="1600" dirty="0"/>
              <a:t>Mean(</a:t>
            </a:r>
            <a:r>
              <a:rPr lang="en-US" altLang="zh-CN" sz="1600" dirty="0" err="1"/>
              <a:t>trajectory_error</a:t>
            </a:r>
            <a:r>
              <a:rPr lang="en-US" altLang="zh-CN" sz="1600" dirty="0"/>
              <a:t>)=0.02</a:t>
            </a:r>
          </a:p>
          <a:p>
            <a:r>
              <a:rPr lang="en-US" altLang="zh-CN" sz="1600" dirty="0"/>
              <a:t>400 rollouts for id(not averaging)</a:t>
            </a:r>
          </a:p>
          <a:p>
            <a:r>
              <a:rPr lang="en-US" altLang="zh-CN" sz="1600" dirty="0"/>
              <a:t>Time=351.5s</a:t>
            </a:r>
          </a:p>
          <a:p>
            <a:r>
              <a:rPr lang="en-US" altLang="zh-CN" sz="1600" dirty="0"/>
              <a:t>Cost=699.7</a:t>
            </a:r>
            <a:r>
              <a:rPr lang="zh-CN" altLang="en-US" sz="1600" dirty="0"/>
              <a:t>，</a:t>
            </a:r>
            <a:r>
              <a:rPr lang="en-US" altLang="zh-CN" sz="1600" dirty="0"/>
              <a:t>855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E46191-86DC-45EC-B9C7-BB0A2410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4041"/>
            <a:ext cx="5911804" cy="20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3B64B6-8601-4F69-A61A-CBEA5701C187}"/>
              </a:ext>
            </a:extLst>
          </p:cNvPr>
          <p:cNvSpPr txBox="1"/>
          <p:nvPr/>
        </p:nvSpPr>
        <p:spPr>
          <a:xfrm>
            <a:off x="140676" y="94377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Time=329.3s</a:t>
            </a:r>
          </a:p>
          <a:p>
            <a:r>
              <a:rPr lang="en-US" altLang="zh-CN" sz="1200" dirty="0"/>
              <a:t>Cost=225.3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8DC944-D1B1-4A04-A03F-6140357C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73" y="2510910"/>
            <a:ext cx="5343280" cy="18361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F11ACF-76E8-47DA-B03B-604760ECB01C}"/>
              </a:ext>
            </a:extLst>
          </p:cNvPr>
          <p:cNvSpPr txBox="1"/>
          <p:nvPr/>
        </p:nvSpPr>
        <p:spPr>
          <a:xfrm>
            <a:off x="140675" y="2341145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)=0.009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Time=330.5s</a:t>
            </a:r>
          </a:p>
          <a:p>
            <a:r>
              <a:rPr lang="en-US" altLang="zh-CN" sz="1200" dirty="0"/>
              <a:t>Cost=362.4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6115B-4761-4225-956F-F417267E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73" y="179754"/>
            <a:ext cx="5413619" cy="18399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644C39-4860-4B41-8AA8-8710C15D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72" y="4780075"/>
            <a:ext cx="5413619" cy="18981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94AB06-7DA6-4D04-AC08-46FE96512042}"/>
              </a:ext>
            </a:extLst>
          </p:cNvPr>
          <p:cNvSpPr txBox="1"/>
          <p:nvPr/>
        </p:nvSpPr>
        <p:spPr>
          <a:xfrm>
            <a:off x="140676" y="4587914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 0.1*Kt,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Time=333.9s</a:t>
            </a:r>
          </a:p>
          <a:p>
            <a:r>
              <a:rPr lang="en-US" altLang="zh-CN" sz="1200" dirty="0"/>
              <a:t>Cost=237.4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571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67D5BF-5981-4B94-A190-AA65A6AF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62" y="231736"/>
            <a:ext cx="6801799" cy="23148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67B644-24C4-4048-8950-A6E681B65E87}"/>
              </a:ext>
            </a:extLst>
          </p:cNvPr>
          <p:cNvSpPr txBox="1"/>
          <p:nvPr/>
        </p:nvSpPr>
        <p:spPr>
          <a:xfrm>
            <a:off x="261973" y="419689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)=0.009</a:t>
            </a:r>
          </a:p>
          <a:p>
            <a:r>
              <a:rPr lang="en-US" altLang="zh-CN" sz="1200" dirty="0"/>
              <a:t>Alpha=0.1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/>
              <a:t>Cost=248.5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EB87D-242F-429D-AAF4-332C7CE9B64A}"/>
              </a:ext>
            </a:extLst>
          </p:cNvPr>
          <p:cNvSpPr txBox="1"/>
          <p:nvPr/>
        </p:nvSpPr>
        <p:spPr>
          <a:xfrm>
            <a:off x="261972" y="2902892"/>
            <a:ext cx="4243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Cost=251.0</a:t>
            </a:r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6D860B-0C97-49E2-B85C-06D61042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80" y="3215839"/>
            <a:ext cx="663985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67B644-24C4-4048-8950-A6E681B65E87}"/>
              </a:ext>
            </a:extLst>
          </p:cNvPr>
          <p:cNvSpPr txBox="1"/>
          <p:nvPr/>
        </p:nvSpPr>
        <p:spPr>
          <a:xfrm>
            <a:off x="261973" y="419689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noise)=0.0005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)=0.009</a:t>
            </a:r>
          </a:p>
          <a:p>
            <a:r>
              <a:rPr lang="en-US" altLang="zh-CN" sz="1200" dirty="0"/>
              <a:t>Alpha=0.1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Cost=948.2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EB87D-242F-429D-AAF4-332C7CE9B64A}"/>
              </a:ext>
            </a:extLst>
          </p:cNvPr>
          <p:cNvSpPr txBox="1"/>
          <p:nvPr/>
        </p:nvSpPr>
        <p:spPr>
          <a:xfrm>
            <a:off x="261972" y="2902892"/>
            <a:ext cx="4243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noise)=0.0005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Cost=782.7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043AD-79BD-456F-BF3B-525579F5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80" y="541286"/>
            <a:ext cx="6059697" cy="2003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46B1D7-3B93-475D-BBF1-44B9389A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55" y="2902892"/>
            <a:ext cx="623974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4A3A0-8737-404D-9DEC-934809E09106}"/>
              </a:ext>
            </a:extLst>
          </p:cNvPr>
          <p:cNvSpPr txBox="1"/>
          <p:nvPr/>
        </p:nvSpPr>
        <p:spPr>
          <a:xfrm>
            <a:off x="312615" y="171938"/>
            <a:ext cx="37904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50 rollouts for id</a:t>
            </a:r>
          </a:p>
          <a:p>
            <a:r>
              <a:rPr lang="en-US" altLang="zh-CN" sz="1400" dirty="0"/>
              <a:t>Time=5s</a:t>
            </a:r>
          </a:p>
          <a:p>
            <a:r>
              <a:rPr lang="en-US" altLang="zh-CN" sz="1400" dirty="0"/>
              <a:t>Mean(</a:t>
            </a:r>
            <a:r>
              <a:rPr lang="en-US" altLang="zh-CN" sz="1400" dirty="0" err="1"/>
              <a:t>trajectory_error</a:t>
            </a:r>
            <a:r>
              <a:rPr lang="en-US" altLang="zh-CN" sz="1400" dirty="0"/>
              <a:t>)=0.008</a:t>
            </a:r>
          </a:p>
          <a:p>
            <a:r>
              <a:rPr lang="en-US" altLang="zh-CN" sz="1400" dirty="0"/>
              <a:t>Cost=202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13809-8A96-423A-9785-66ED916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03" y="171938"/>
            <a:ext cx="5610225" cy="1895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F3A67A-8825-47F3-9EC0-8E66BF752728}"/>
              </a:ext>
            </a:extLst>
          </p:cNvPr>
          <p:cNvSpPr txBox="1"/>
          <p:nvPr/>
        </p:nvSpPr>
        <p:spPr>
          <a:xfrm>
            <a:off x="312613" y="2176833"/>
            <a:ext cx="4486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No feedback, no observer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Time=278s (most time in set noisy states)</a:t>
            </a:r>
          </a:p>
          <a:p>
            <a:r>
              <a:rPr lang="en-US" altLang="zh-CN" sz="1400" dirty="0"/>
              <a:t>Cost=253.6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875615-D9B4-4E13-9B50-9C402E08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03" y="2383257"/>
            <a:ext cx="5610224" cy="19371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03DC642-678F-4434-AE33-F009735CF1BF}"/>
              </a:ext>
            </a:extLst>
          </p:cNvPr>
          <p:cNvSpPr txBox="1"/>
          <p:nvPr/>
        </p:nvSpPr>
        <p:spPr>
          <a:xfrm>
            <a:off x="312613" y="4524002"/>
            <a:ext cx="4243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feedback, No Kalman filter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)=0.009</a:t>
            </a:r>
          </a:p>
          <a:p>
            <a:r>
              <a:rPr lang="en-US" altLang="zh-CN" sz="1200" dirty="0"/>
              <a:t>Alpha=0.1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Time=276.2</a:t>
            </a:r>
          </a:p>
          <a:p>
            <a:r>
              <a:rPr lang="en-US" altLang="zh-CN" sz="1200" dirty="0"/>
              <a:t>Cost=249.2</a:t>
            </a:r>
            <a:endParaRPr lang="zh-CN" altLang="en-US" sz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69B01A4-C622-4253-BD96-483C0B5DE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03" y="4636230"/>
            <a:ext cx="5623647" cy="17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67B644-24C4-4048-8950-A6E681B65E87}"/>
              </a:ext>
            </a:extLst>
          </p:cNvPr>
          <p:cNvSpPr txBox="1"/>
          <p:nvPr/>
        </p:nvSpPr>
        <p:spPr>
          <a:xfrm>
            <a:off x="261973" y="419689"/>
            <a:ext cx="4243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</a:t>
            </a:r>
          </a:p>
          <a:p>
            <a:r>
              <a:rPr lang="en-US" altLang="zh-CN" sz="1200" dirty="0"/>
              <a:t>Std(measurement noise)=0.0001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with Kalman filter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)=0.009</a:t>
            </a:r>
          </a:p>
          <a:p>
            <a:r>
              <a:rPr lang="en-US" altLang="zh-CN" sz="1200" dirty="0"/>
              <a:t>Alpha=0.1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Time=134.3</a:t>
            </a:r>
          </a:p>
          <a:p>
            <a:r>
              <a:rPr lang="en-US" altLang="zh-CN" sz="1200" dirty="0"/>
              <a:t>Cost=278.5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EB87D-242F-429D-AAF4-332C7CE9B64A}"/>
              </a:ext>
            </a:extLst>
          </p:cNvPr>
          <p:cNvSpPr txBox="1"/>
          <p:nvPr/>
        </p:nvSpPr>
        <p:spPr>
          <a:xfrm>
            <a:off x="261972" y="2902892"/>
            <a:ext cx="424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</a:t>
            </a:r>
          </a:p>
          <a:p>
            <a:r>
              <a:rPr lang="en-US" altLang="zh-CN" sz="1200" dirty="0"/>
              <a:t>Std(measurement noise)=0.0001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no observer</a:t>
            </a:r>
          </a:p>
          <a:p>
            <a:r>
              <a:rPr lang="en-US" altLang="zh-CN" sz="1200" dirty="0"/>
              <a:t>Mean(</a:t>
            </a:r>
            <a:r>
              <a:rPr lang="en-US" altLang="zh-CN" sz="1200" dirty="0" err="1"/>
              <a:t>trajectory_error</a:t>
            </a:r>
            <a:r>
              <a:rPr lang="en-US" altLang="zh-CN" sz="1200" dirty="0"/>
              <a:t>)=0.008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Time=106.0</a:t>
            </a:r>
          </a:p>
          <a:p>
            <a:r>
              <a:rPr lang="en-US" altLang="zh-CN" sz="1200" dirty="0"/>
              <a:t>Cost=442.4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76A3E-C7D0-4E58-8150-5D9F71D3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55" y="2902892"/>
            <a:ext cx="5228579" cy="17543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01B9E0-D0DB-40F4-A4E9-4211944F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36" y="724734"/>
            <a:ext cx="524067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67B644-24C4-4048-8950-A6E681B65E87}"/>
              </a:ext>
            </a:extLst>
          </p:cNvPr>
          <p:cNvSpPr txBox="1"/>
          <p:nvPr/>
        </p:nvSpPr>
        <p:spPr>
          <a:xfrm>
            <a:off x="261973" y="419689"/>
            <a:ext cx="424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noise)=0.0001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With feedback, with Kalman filter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Cost=311.4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EB87D-242F-429D-AAF4-332C7CE9B64A}"/>
              </a:ext>
            </a:extLst>
          </p:cNvPr>
          <p:cNvSpPr txBox="1"/>
          <p:nvPr/>
        </p:nvSpPr>
        <p:spPr>
          <a:xfrm>
            <a:off x="261972" y="2902892"/>
            <a:ext cx="4243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Cartpole </a:t>
            </a:r>
            <a:r>
              <a:rPr lang="en-US" altLang="zh-CN" sz="1200" dirty="0" err="1"/>
              <a:t>arma</a:t>
            </a:r>
            <a:r>
              <a:rPr lang="en-US" altLang="zh-CN" sz="1200" dirty="0"/>
              <a:t> q=2</a:t>
            </a:r>
          </a:p>
          <a:p>
            <a:r>
              <a:rPr lang="en-US" altLang="zh-CN" sz="1200" dirty="0"/>
              <a:t>Std(du)=0.01</a:t>
            </a:r>
          </a:p>
          <a:p>
            <a:r>
              <a:rPr lang="en-US" altLang="zh-CN" sz="1200" dirty="0"/>
              <a:t>Std(training noise)=0.0001</a:t>
            </a:r>
          </a:p>
          <a:p>
            <a:r>
              <a:rPr lang="en-US" altLang="zh-CN" sz="1200" dirty="0"/>
              <a:t>Std(measurement noise)=0.0001</a:t>
            </a:r>
          </a:p>
          <a:p>
            <a:r>
              <a:rPr lang="en-US" altLang="zh-CN" sz="1200" dirty="0"/>
              <a:t>Noiseless forward pass</a:t>
            </a:r>
          </a:p>
          <a:p>
            <a:r>
              <a:rPr lang="en-US" altLang="zh-CN" sz="1200" dirty="0"/>
              <a:t>No feedback, no observer</a:t>
            </a:r>
          </a:p>
          <a:p>
            <a:r>
              <a:rPr lang="en-US" altLang="zh-CN" sz="1200" dirty="0"/>
              <a:t>400 rollouts for id(not averaging)</a:t>
            </a:r>
          </a:p>
          <a:p>
            <a:r>
              <a:rPr lang="en-US" altLang="zh-CN" sz="1200" dirty="0"/>
              <a:t>Cost=469.6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FE2D79-6BA7-44C3-B401-4A344937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95" y="2558029"/>
            <a:ext cx="5470561" cy="17419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63899D-F93C-4631-9DB2-CB73FB19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3" y="488762"/>
            <a:ext cx="5470561" cy="18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8E814E-7944-4E68-B5C9-1480141A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0" y="2401550"/>
            <a:ext cx="5749449" cy="1835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A27058-78FF-481D-96D9-AF2110F37551}"/>
              </a:ext>
            </a:extLst>
          </p:cNvPr>
          <p:cNvSpPr txBox="1"/>
          <p:nvPr/>
        </p:nvSpPr>
        <p:spPr>
          <a:xfrm>
            <a:off x="261973" y="419689"/>
            <a:ext cx="4243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noise)=0.0001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with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Cost=364.0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9E9425-ED9F-45B7-95A5-EAECA42F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1" y="2406211"/>
            <a:ext cx="5749449" cy="1826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83E581-BF25-4FBE-9DC3-4279665F4C2C}"/>
              </a:ext>
            </a:extLst>
          </p:cNvPr>
          <p:cNvSpPr txBox="1"/>
          <p:nvPr/>
        </p:nvSpPr>
        <p:spPr>
          <a:xfrm>
            <a:off x="6096000" y="419689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</a:t>
            </a:r>
          </a:p>
          <a:p>
            <a:r>
              <a:rPr lang="en-US" altLang="zh-CN" sz="1400" dirty="0"/>
              <a:t>Std(measurement noise)=0.000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No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Cost=202</a:t>
            </a:r>
          </a:p>
          <a:p>
            <a:r>
              <a:rPr lang="en-US" altLang="zh-CN" sz="1400" dirty="0"/>
              <a:t>Initialized from the noisy training result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992AAED-9268-4163-9CC6-0E888890ACD6}"/>
              </a:ext>
            </a:extLst>
          </p:cNvPr>
          <p:cNvSpPr/>
          <p:nvPr/>
        </p:nvSpPr>
        <p:spPr>
          <a:xfrm>
            <a:off x="4249271" y="1089212"/>
            <a:ext cx="927847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7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7795FA-685B-42B5-B10F-90DCB126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3" y="1916470"/>
            <a:ext cx="3782869" cy="46110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6DF86F-2D6A-4FB4-8156-AF77F6F0ED1C}"/>
              </a:ext>
            </a:extLst>
          </p:cNvPr>
          <p:cNvSpPr txBox="1"/>
          <p:nvPr/>
        </p:nvSpPr>
        <p:spPr>
          <a:xfrm>
            <a:off x="100471" y="100588"/>
            <a:ext cx="4243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Cost=242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EE138E-5C34-4150-A340-92A942B9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49" y="2460069"/>
            <a:ext cx="4141357" cy="42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5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6DF86F-2D6A-4FB4-8156-AF77F6F0ED1C}"/>
              </a:ext>
            </a:extLst>
          </p:cNvPr>
          <p:cNvSpPr txBox="1"/>
          <p:nvPr/>
        </p:nvSpPr>
        <p:spPr>
          <a:xfrm>
            <a:off x="100471" y="100588"/>
            <a:ext cx="42437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Noiseless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Cost=202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B755F2-626E-48F3-BCCD-CE39DB9F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33" y="1627035"/>
            <a:ext cx="4858428" cy="4867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119821-5523-498D-A562-85353F4C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64" y="1270139"/>
            <a:ext cx="4102777" cy="50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5F7FAC-DC05-4746-90AD-3D72C6E8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93" y="625231"/>
            <a:ext cx="6236067" cy="1977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D37073-290D-4FF3-BA62-CCE6798AEA28}"/>
              </a:ext>
            </a:extLst>
          </p:cNvPr>
          <p:cNvSpPr txBox="1"/>
          <p:nvPr/>
        </p:nvSpPr>
        <p:spPr>
          <a:xfrm>
            <a:off x="570523" y="125046"/>
            <a:ext cx="28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LTI </a:t>
            </a:r>
            <a:r>
              <a:rPr lang="en-US" altLang="zh-CN" dirty="0" err="1"/>
              <a:t>ilqr</a:t>
            </a:r>
            <a:r>
              <a:rPr lang="en-US" altLang="zh-CN" dirty="0"/>
              <a:t> full-state </a:t>
            </a:r>
            <a:r>
              <a:rPr lang="en-US" altLang="zh-CN" dirty="0" err="1"/>
              <a:t>arma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EE139E-B538-4A20-905A-035414BB5FF3}"/>
              </a:ext>
            </a:extLst>
          </p:cNvPr>
          <p:cNvSpPr txBox="1"/>
          <p:nvPr/>
        </p:nvSpPr>
        <p:spPr>
          <a:xfrm>
            <a:off x="195385" y="625231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dx=0.01 except first </a:t>
            </a:r>
            <a:r>
              <a:rPr lang="en-US" altLang="zh-CN" sz="1600" dirty="0" err="1"/>
              <a:t>ite</a:t>
            </a:r>
            <a:r>
              <a:rPr lang="en-US" altLang="zh-CN" sz="1600" dirty="0"/>
              <a:t> 0.05</a:t>
            </a:r>
          </a:p>
          <a:p>
            <a:r>
              <a:rPr lang="en-US" altLang="zh-CN" sz="1600" dirty="0"/>
              <a:t>Cost=30.6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9AD824-FC60-4695-9679-3DA495EA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93" y="3266835"/>
            <a:ext cx="6236067" cy="19268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FC1272-D874-4DD0-A3AE-BE78563EE57E}"/>
              </a:ext>
            </a:extLst>
          </p:cNvPr>
          <p:cNvSpPr txBox="1"/>
          <p:nvPr/>
        </p:nvSpPr>
        <p:spPr>
          <a:xfrm>
            <a:off x="195385" y="3093450"/>
            <a:ext cx="4017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noise)=0.01</a:t>
            </a:r>
          </a:p>
          <a:p>
            <a:r>
              <a:rPr lang="en-US" altLang="zh-CN" sz="1600" dirty="0"/>
              <a:t>No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dx=0.01 except first </a:t>
            </a:r>
            <a:r>
              <a:rPr lang="en-US" altLang="zh-CN" sz="1600" dirty="0" err="1"/>
              <a:t>ite</a:t>
            </a:r>
            <a:r>
              <a:rPr lang="en-US" altLang="zh-CN" sz="1600" dirty="0"/>
              <a:t> 0.05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4886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A9959-C37B-4A7D-832D-A7CC21462E0C}"/>
              </a:ext>
            </a:extLst>
          </p:cNvPr>
          <p:cNvSpPr txBox="1"/>
          <p:nvPr/>
        </p:nvSpPr>
        <p:spPr>
          <a:xfrm>
            <a:off x="100471" y="100588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Cost=243</a:t>
            </a:r>
          </a:p>
          <a:p>
            <a:r>
              <a:rPr lang="en-US" altLang="zh-CN" sz="1400" dirty="0"/>
              <a:t>Init=0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8107B3-E73F-41C0-B87A-F0FD7764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371"/>
            <a:ext cx="5934903" cy="2029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A3F9C5-31E1-48A8-BE5C-94103577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0940"/>
            <a:ext cx="5934903" cy="1894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B8CAC0-92D6-4FC9-9110-B0DF7EA0DB5D}"/>
              </a:ext>
            </a:extLst>
          </p:cNvPr>
          <p:cNvSpPr txBox="1"/>
          <p:nvPr/>
        </p:nvSpPr>
        <p:spPr>
          <a:xfrm>
            <a:off x="161097" y="2521059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Cost=243</a:t>
            </a:r>
          </a:p>
          <a:p>
            <a:r>
              <a:rPr lang="en-US" altLang="zh-CN" sz="1400" dirty="0"/>
              <a:t>Init=N(0, 0.5)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41D73B-2A68-410F-9839-E9CFB9878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64750"/>
            <a:ext cx="5815318" cy="189487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4FDE8F-9DC7-49B8-9E66-48DA81EA226F}"/>
              </a:ext>
            </a:extLst>
          </p:cNvPr>
          <p:cNvSpPr txBox="1"/>
          <p:nvPr/>
        </p:nvSpPr>
        <p:spPr>
          <a:xfrm>
            <a:off x="100471" y="4726088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Cost=243</a:t>
            </a:r>
          </a:p>
          <a:p>
            <a:r>
              <a:rPr lang="en-US" altLang="zh-CN" sz="1400" dirty="0"/>
              <a:t>Init=N(0, 1)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798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A9959-C37B-4A7D-832D-A7CC21462E0C}"/>
              </a:ext>
            </a:extLst>
          </p:cNvPr>
          <p:cNvSpPr txBox="1"/>
          <p:nvPr/>
        </p:nvSpPr>
        <p:spPr>
          <a:xfrm>
            <a:off x="100471" y="100588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Cost=215</a:t>
            </a:r>
          </a:p>
          <a:p>
            <a:r>
              <a:rPr lang="en-US" altLang="zh-CN" sz="1400" dirty="0"/>
              <a:t>Init=0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B8CAC0-92D6-4FC9-9110-B0DF7EA0DB5D}"/>
              </a:ext>
            </a:extLst>
          </p:cNvPr>
          <p:cNvSpPr txBox="1"/>
          <p:nvPr/>
        </p:nvSpPr>
        <p:spPr>
          <a:xfrm>
            <a:off x="161097" y="2521059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 dirty="0"/>
              <a:t>Cost=215</a:t>
            </a:r>
          </a:p>
          <a:p>
            <a:r>
              <a:rPr lang="en-US" altLang="zh-CN" sz="1400" dirty="0"/>
              <a:t>Init=N(0, 0.5)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FDE8F-9DC7-49B8-9E66-48DA81EA226F}"/>
              </a:ext>
            </a:extLst>
          </p:cNvPr>
          <p:cNvSpPr txBox="1"/>
          <p:nvPr/>
        </p:nvSpPr>
        <p:spPr>
          <a:xfrm>
            <a:off x="100471" y="4726088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</a:t>
            </a:r>
          </a:p>
          <a:p>
            <a:r>
              <a:rPr lang="en-US" altLang="zh-CN" sz="1400" dirty="0"/>
              <a:t>Noiseless forward pass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400 rollouts for id(not averaging)</a:t>
            </a:r>
          </a:p>
          <a:p>
            <a:r>
              <a:rPr lang="en-US" altLang="zh-CN" sz="1400"/>
              <a:t>Cost=125</a:t>
            </a:r>
            <a:endParaRPr lang="en-US" altLang="zh-CN" sz="1400" dirty="0"/>
          </a:p>
          <a:p>
            <a:r>
              <a:rPr lang="en-US" altLang="zh-CN" sz="1400" dirty="0"/>
              <a:t>Init=N(0, 1)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187E3E-8203-4C4C-A22E-863FA8FF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551"/>
            <a:ext cx="5815318" cy="1927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63A8EC-880A-454D-AC5C-C7E19C3E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377080"/>
            <a:ext cx="5815319" cy="1927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2349DD-9151-40A8-8988-4486898E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4831732"/>
            <a:ext cx="5815320" cy="19256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9C43C4-BFE9-472D-B7ED-920C17A505EF}"/>
              </a:ext>
            </a:extLst>
          </p:cNvPr>
          <p:cNvSpPr txBox="1"/>
          <p:nvPr/>
        </p:nvSpPr>
        <p:spPr>
          <a:xfrm>
            <a:off x="4098114" y="204551"/>
            <a:ext cx="11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15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07530F-237F-4236-939C-EFAB0A42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133474"/>
            <a:ext cx="8373716" cy="3209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1782D5-ABAE-469D-930B-D8215270EE7F}"/>
              </a:ext>
            </a:extLst>
          </p:cNvPr>
          <p:cNvSpPr txBox="1"/>
          <p:nvPr/>
        </p:nvSpPr>
        <p:spPr>
          <a:xfrm>
            <a:off x="3200400" y="19240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initial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D83911-BFD5-4F79-9EEA-4D1E0A471FEB}"/>
              </a:ext>
            </a:extLst>
          </p:cNvPr>
          <p:cNvSpPr txBox="1"/>
          <p:nvPr/>
        </p:nvSpPr>
        <p:spPr>
          <a:xfrm>
            <a:off x="4352925" y="2764392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init</a:t>
            </a:r>
            <a:r>
              <a:rPr lang="en-US" altLang="zh-CN" dirty="0"/>
              <a:t> from last terminal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14F02-7EC7-4380-8D3B-383C298F98A2}"/>
              </a:ext>
            </a:extLst>
          </p:cNvPr>
          <p:cNvSpPr txBox="1"/>
          <p:nvPr/>
        </p:nvSpPr>
        <p:spPr>
          <a:xfrm>
            <a:off x="104775" y="1905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Sac pendulum 2000 rollouts</a:t>
            </a:r>
          </a:p>
          <a:p>
            <a:r>
              <a:rPr lang="en-US" altLang="zh-CN" dirty="0"/>
              <a:t>Actual </a:t>
            </a:r>
            <a:r>
              <a:rPr lang="en-US" altLang="zh-CN" dirty="0" err="1"/>
              <a:t>reward+entropy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4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E8BA87-BDD7-405F-BA00-2926B1C8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33487"/>
            <a:ext cx="10391775" cy="39789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AE682E-9C15-4E3A-AB2F-3457C1EE097E}"/>
              </a:ext>
            </a:extLst>
          </p:cNvPr>
          <p:cNvSpPr txBox="1"/>
          <p:nvPr/>
        </p:nvSpPr>
        <p:spPr>
          <a:xfrm>
            <a:off x="361950" y="196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Sac pendulum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979326-3917-4A44-8460-396C2EC5879F}"/>
              </a:ext>
            </a:extLst>
          </p:cNvPr>
          <p:cNvSpPr txBox="1"/>
          <p:nvPr/>
        </p:nvSpPr>
        <p:spPr>
          <a:xfrm>
            <a:off x="425116" y="385712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initial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9F1EE0-2CD3-4F52-B473-618B31F535E8}"/>
              </a:ext>
            </a:extLst>
          </p:cNvPr>
          <p:cNvSpPr txBox="1"/>
          <p:nvPr/>
        </p:nvSpPr>
        <p:spPr>
          <a:xfrm>
            <a:off x="2315577" y="4537044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init</a:t>
            </a:r>
            <a:r>
              <a:rPr lang="en-US" altLang="zh-CN" dirty="0"/>
              <a:t> from last terminal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E37D8B-1712-41BF-BFB7-60FAAC8A6FB8}"/>
              </a:ext>
            </a:extLst>
          </p:cNvPr>
          <p:cNvSpPr txBox="1"/>
          <p:nvPr/>
        </p:nvSpPr>
        <p:spPr>
          <a:xfrm>
            <a:off x="8090735" y="2299170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terminal cost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05F33D-5F2D-4E4E-B916-8C9AD04A335E}"/>
              </a:ext>
            </a:extLst>
          </p:cNvPr>
          <p:cNvSpPr txBox="1"/>
          <p:nvPr/>
        </p:nvSpPr>
        <p:spPr>
          <a:xfrm>
            <a:off x="7229475" y="1460936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terminal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64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BB0448-64E2-4004-9C36-861B2488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48" y="108740"/>
            <a:ext cx="5062768" cy="4271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7A9A7B-03DB-4A9C-94B4-333B4FBB00B0}"/>
              </a:ext>
            </a:extLst>
          </p:cNvPr>
          <p:cNvSpPr txBox="1"/>
          <p:nvPr/>
        </p:nvSpPr>
        <p:spPr>
          <a:xfrm>
            <a:off x="593558" y="553453"/>
            <a:ext cx="232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 curve for orange</a:t>
            </a:r>
          </a:p>
          <a:p>
            <a:r>
              <a:rPr lang="en-US" altLang="zh-CN" dirty="0"/>
              <a:t>90000steps</a:t>
            </a:r>
          </a:p>
          <a:p>
            <a:r>
              <a:rPr lang="en-US" altLang="zh-CN" dirty="0"/>
              <a:t>1969.68s</a:t>
            </a:r>
          </a:p>
          <a:p>
            <a:r>
              <a:rPr lang="en-US" altLang="zh-CN" dirty="0"/>
              <a:t>Same </a:t>
            </a:r>
            <a:r>
              <a:rPr lang="en-US" altLang="zh-CN" dirty="0" err="1"/>
              <a:t>init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021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65E1E3-390C-4E98-94C6-D686F76B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32" y="285203"/>
            <a:ext cx="4483762" cy="37086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B5AD28-FC25-4AC4-921B-62253A691C94}"/>
              </a:ext>
            </a:extLst>
          </p:cNvPr>
          <p:cNvSpPr txBox="1"/>
          <p:nvPr/>
        </p:nvSpPr>
        <p:spPr>
          <a:xfrm>
            <a:off x="593558" y="344906"/>
            <a:ext cx="376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 curve for yellow</a:t>
            </a:r>
          </a:p>
          <a:p>
            <a:r>
              <a:rPr lang="en-US" altLang="zh-CN" dirty="0"/>
              <a:t>45000steps</a:t>
            </a:r>
          </a:p>
          <a:p>
            <a:r>
              <a:rPr lang="en-US" altLang="zh-CN" dirty="0"/>
              <a:t>Same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850.16s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448F86-976E-4498-8324-9B21A9B3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1720437"/>
            <a:ext cx="5349548" cy="2012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B753CF-934C-4D02-89EC-EFAC452E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30" y="2682798"/>
            <a:ext cx="4676770" cy="38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63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A9D186-87F2-4F45-9A6F-C2CD3285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86" y="2520426"/>
            <a:ext cx="3893190" cy="3329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260AB-5032-4DD8-A8E5-B58429F3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936" y="2520426"/>
            <a:ext cx="4261086" cy="3489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806F41-82F9-4D5C-80AF-EAFD195696F9}"/>
              </a:ext>
            </a:extLst>
          </p:cNvPr>
          <p:cNvSpPr txBox="1"/>
          <p:nvPr/>
        </p:nvSpPr>
        <p:spPr>
          <a:xfrm>
            <a:off x="593558" y="553453"/>
            <a:ext cx="232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Same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120000steps</a:t>
            </a:r>
          </a:p>
          <a:p>
            <a:r>
              <a:rPr lang="en-US" altLang="zh-CN" dirty="0"/>
              <a:t>2707.76s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13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541627-8A8E-4F15-AE80-5937D51C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40" y="3267865"/>
            <a:ext cx="4184201" cy="3343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193A9E-AF0C-4C70-A780-C6B7F460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6" y="3267865"/>
            <a:ext cx="3959865" cy="32431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ADCFB9-9F96-4FF2-81F1-B69C96E9A3CE}"/>
              </a:ext>
            </a:extLst>
          </p:cNvPr>
          <p:cNvSpPr txBox="1"/>
          <p:nvPr/>
        </p:nvSpPr>
        <p:spPr>
          <a:xfrm>
            <a:off x="593558" y="553453"/>
            <a:ext cx="6007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90000steps</a:t>
            </a:r>
          </a:p>
          <a:p>
            <a:r>
              <a:rPr lang="en-US" altLang="zh-CN" dirty="0"/>
              <a:t>1967.48s</a:t>
            </a:r>
          </a:p>
          <a:p>
            <a:r>
              <a:rPr lang="en-US" altLang="zh-CN" dirty="0"/>
              <a:t>Init from the terminal state of the last episode</a:t>
            </a:r>
          </a:p>
          <a:p>
            <a:r>
              <a:rPr lang="en-US" altLang="zh-CN" dirty="0"/>
              <a:t>Good accuracy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33E79A-ECB3-47FA-AB49-319AF5F4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038" y="553453"/>
            <a:ext cx="6262438" cy="23764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E795F1-C8D6-4498-B3B4-A19C964BC136}"/>
              </a:ext>
            </a:extLst>
          </p:cNvPr>
          <p:cNvSpPr txBox="1"/>
          <p:nvPr/>
        </p:nvSpPr>
        <p:spPr>
          <a:xfrm>
            <a:off x="9133341" y="3124200"/>
            <a:ext cx="290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Purple: 120000 same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Green: 90000 </a:t>
            </a:r>
            <a:r>
              <a:rPr lang="en-US" altLang="zh-CN" dirty="0" err="1"/>
              <a:t>init</a:t>
            </a:r>
            <a:r>
              <a:rPr lang="en-US" altLang="zh-CN" dirty="0"/>
              <a:t> from last terminal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81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FDA9F0-3B77-485B-A725-833783C5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10" y="1129776"/>
            <a:ext cx="5614679" cy="45984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4A499F-DFFB-4065-A786-DB85CF86F25D}"/>
              </a:ext>
            </a:extLst>
          </p:cNvPr>
          <p:cNvSpPr txBox="1"/>
          <p:nvPr/>
        </p:nvSpPr>
        <p:spPr>
          <a:xfrm>
            <a:off x="285749" y="180975"/>
            <a:ext cx="949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 sac</a:t>
            </a:r>
          </a:p>
          <a:p>
            <a:r>
              <a:rPr lang="en-US" altLang="zh-CN" dirty="0"/>
              <a:t>Sac trained with same initial, 90000 steps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136A97-99C9-4FBF-90F7-CA2B8211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247775"/>
            <a:ext cx="5173614" cy="1981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7F5322-2D90-47A1-87B3-A2EF3C84084A}"/>
              </a:ext>
            </a:extLst>
          </p:cNvPr>
          <p:cNvSpPr txBox="1"/>
          <p:nvPr/>
        </p:nvSpPr>
        <p:spPr>
          <a:xfrm>
            <a:off x="400050" y="3464778"/>
            <a:ext cx="352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Green: initial state sampled from N(0, pi), good reward but large state error=0.29</a:t>
            </a:r>
          </a:p>
          <a:p>
            <a:r>
              <a:rPr lang="en-US" altLang="zh-CN" dirty="0"/>
              <a:t>Orange: same initial state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65409-56A7-4A5A-BEA5-CB79CE38EBC8}"/>
              </a:ext>
            </a:extLst>
          </p:cNvPr>
          <p:cNvSpPr txBox="1"/>
          <p:nvPr/>
        </p:nvSpPr>
        <p:spPr>
          <a:xfrm>
            <a:off x="400050" y="5384363"/>
            <a:ext cx="949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Sac trained with same initial, 60000 steps, 1462.6s</a:t>
            </a:r>
          </a:p>
          <a:p>
            <a:r>
              <a:rPr lang="en-US" altLang="zh-CN" dirty="0"/>
              <a:t>Horizon=30</a:t>
            </a:r>
          </a:p>
          <a:p>
            <a:r>
              <a:rPr lang="en-US" altLang="zh-CN" dirty="0"/>
              <a:t>Accurate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90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CCBBEC-8EDA-4736-972B-49EE2E46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" y="1495139"/>
            <a:ext cx="5729005" cy="46492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4A4E1E-34EA-414E-A921-FAC9EF89F203}"/>
              </a:ext>
            </a:extLst>
          </p:cNvPr>
          <p:cNvSpPr txBox="1"/>
          <p:nvPr/>
        </p:nvSpPr>
        <p:spPr>
          <a:xfrm>
            <a:off x="285749" y="180975"/>
            <a:ext cx="949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sac</a:t>
            </a:r>
          </a:p>
          <a:p>
            <a:r>
              <a:rPr lang="en-US" altLang="zh-CN" dirty="0"/>
              <a:t>Sac trained with same initial, 300000 steps, 7407.36s</a:t>
            </a:r>
          </a:p>
          <a:p>
            <a:r>
              <a:rPr lang="en-US" altLang="zh-CN" dirty="0"/>
              <a:t>Horizon = 30 steps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2939F-F7D6-4D6E-81DE-13FE5ACA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32" y="1592820"/>
            <a:ext cx="6008469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BF9AD2-7E3A-48BD-BCBF-F79236DA5237}"/>
              </a:ext>
            </a:extLst>
          </p:cNvPr>
          <p:cNvSpPr txBox="1"/>
          <p:nvPr/>
        </p:nvSpPr>
        <p:spPr>
          <a:xfrm>
            <a:off x="570523" y="125046"/>
            <a:ext cx="28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LTI </a:t>
            </a:r>
            <a:r>
              <a:rPr lang="en-US" altLang="zh-CN" dirty="0" err="1"/>
              <a:t>ilqr</a:t>
            </a:r>
            <a:r>
              <a:rPr lang="en-US" altLang="zh-CN" dirty="0"/>
              <a:t> full-state </a:t>
            </a:r>
            <a:r>
              <a:rPr lang="en-US" altLang="zh-CN" dirty="0" err="1"/>
              <a:t>arma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C3CE7-0D78-40F4-9D7B-8CB27359CEE3}"/>
              </a:ext>
            </a:extLst>
          </p:cNvPr>
          <p:cNvSpPr txBox="1"/>
          <p:nvPr/>
        </p:nvSpPr>
        <p:spPr>
          <a:xfrm>
            <a:off x="195384" y="934637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noise)=0.05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dx=0.07 except first </a:t>
            </a:r>
            <a:r>
              <a:rPr lang="en-US" altLang="zh-CN" sz="1600" dirty="0" err="1"/>
              <a:t>ite</a:t>
            </a:r>
            <a:r>
              <a:rPr lang="en-US" altLang="zh-CN" sz="1600" dirty="0"/>
              <a:t> 0.15</a:t>
            </a:r>
          </a:p>
          <a:p>
            <a:r>
              <a:rPr lang="en-US" altLang="zh-CN" sz="1600" dirty="0"/>
              <a:t>Cost=36.1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4CF885-9B26-4031-BA5F-23CD1F15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29" y="859330"/>
            <a:ext cx="5540374" cy="17737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599CC04-64D3-4E9B-AD17-C0E7ED357243}"/>
              </a:ext>
            </a:extLst>
          </p:cNvPr>
          <p:cNvSpPr txBox="1"/>
          <p:nvPr/>
        </p:nvSpPr>
        <p:spPr>
          <a:xfrm>
            <a:off x="195384" y="2865160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noise)=0.05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Norm of all dx=0.04 except first </a:t>
            </a:r>
            <a:r>
              <a:rPr lang="en-US" altLang="zh-CN" sz="1600" dirty="0" err="1"/>
              <a:t>ite</a:t>
            </a:r>
            <a:r>
              <a:rPr lang="en-US" altLang="zh-CN" sz="1600" dirty="0"/>
              <a:t> 0.1</a:t>
            </a:r>
          </a:p>
          <a:p>
            <a:r>
              <a:rPr lang="en-US" altLang="zh-CN" sz="1600" dirty="0"/>
              <a:t>Cost=31.5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C53478-16AA-485F-A854-E12B9B20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29" y="3030185"/>
            <a:ext cx="5557520" cy="18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7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2EB7C4-6AAD-4EA5-955C-99367006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53" y="236764"/>
            <a:ext cx="6153150" cy="209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B1C61E-D820-4EF4-8E50-C8BA0B0B00C9}"/>
              </a:ext>
            </a:extLst>
          </p:cNvPr>
          <p:cNvSpPr txBox="1"/>
          <p:nvPr/>
        </p:nvSpPr>
        <p:spPr>
          <a:xfrm>
            <a:off x="384312" y="477078"/>
            <a:ext cx="447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Acrobot</a:t>
            </a:r>
            <a:r>
              <a:rPr lang="en-US" altLang="zh-CN" dirty="0"/>
              <a:t> </a:t>
            </a:r>
            <a:r>
              <a:rPr lang="en-US" altLang="zh-CN" dirty="0" err="1"/>
              <a:t>openloop</a:t>
            </a:r>
            <a:r>
              <a:rPr lang="en-US" altLang="zh-CN" dirty="0"/>
              <a:t> using D2C(</a:t>
            </a:r>
            <a:r>
              <a:rPr lang="en-US" altLang="zh-CN" dirty="0" err="1"/>
              <a:t>ilqr+lls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Umax</a:t>
            </a:r>
            <a:r>
              <a:rPr lang="en-US" altLang="zh-CN" dirty="0"/>
              <a:t>=8.89</a:t>
            </a:r>
          </a:p>
          <a:p>
            <a:r>
              <a:rPr lang="en-US" altLang="zh-CN" dirty="0"/>
              <a:t>Time=1547.3s</a:t>
            </a:r>
          </a:p>
          <a:p>
            <a:r>
              <a:rPr lang="en-US" altLang="zh-CN" dirty="0"/>
              <a:t>1000 iterations</a:t>
            </a:r>
          </a:p>
          <a:p>
            <a:r>
              <a:rPr lang="en-US" altLang="zh-CN" dirty="0"/>
              <a:t>dt=0.01</a:t>
            </a:r>
          </a:p>
          <a:p>
            <a:r>
              <a:rPr lang="en-US" altLang="zh-CN" dirty="0"/>
              <a:t>Horizon=500 steps</a:t>
            </a:r>
            <a:endParaRPr lang="zh-CN" altLang="en-US" dirty="0"/>
          </a:p>
        </p:txBody>
      </p:sp>
      <p:pic>
        <p:nvPicPr>
          <p:cNvPr id="2" name="acrobot">
            <a:hlinkClick r:id="" action="ppaction://media"/>
            <a:extLst>
              <a:ext uri="{FF2B5EF4-FFF2-40B4-BE49-F238E27FC236}">
                <a16:creationId xmlns:a16="http://schemas.microsoft.com/office/drawing/2014/main" id="{0A58522A-2D1A-4817-ACDC-8E175FC1EE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4313" y="2782266"/>
            <a:ext cx="3793051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0D1B4C-12EE-4307-9B2A-2A371FB3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9" y="1411367"/>
            <a:ext cx="6008469" cy="4750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11D2FA-FA26-4373-957D-DC2A5965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05" y="1411367"/>
            <a:ext cx="6122795" cy="4585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C63763-534D-4DE9-A48E-F88F0630DDB5}"/>
              </a:ext>
            </a:extLst>
          </p:cNvPr>
          <p:cNvSpPr txBox="1"/>
          <p:nvPr/>
        </p:nvSpPr>
        <p:spPr>
          <a:xfrm>
            <a:off x="359229" y="217714"/>
            <a:ext cx="22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Swimmer3 sac</a:t>
            </a:r>
          </a:p>
          <a:p>
            <a:r>
              <a:rPr lang="en-US" altLang="zh-CN" dirty="0"/>
              <a:t>Time=64035.0s</a:t>
            </a:r>
          </a:p>
          <a:p>
            <a:r>
              <a:rPr lang="en-US" altLang="zh-CN" dirty="0"/>
              <a:t>Total 600000 steps</a:t>
            </a:r>
          </a:p>
          <a:p>
            <a:r>
              <a:rPr lang="en-US" altLang="zh-CN" dirty="0"/>
              <a:t>Horizon=1600 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34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AFFC9CA-CC26-4752-B4FF-E0A40C6A0446}"/>
              </a:ext>
            </a:extLst>
          </p:cNvPr>
          <p:cNvSpPr txBox="1"/>
          <p:nvPr/>
        </p:nvSpPr>
        <p:spPr>
          <a:xfrm>
            <a:off x="441331" y="346616"/>
            <a:ext cx="284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 td3</a:t>
            </a:r>
          </a:p>
          <a:p>
            <a:r>
              <a:rPr lang="en-US" altLang="zh-CN" dirty="0"/>
              <a:t>Time</a:t>
            </a:r>
            <a:r>
              <a:rPr lang="en-US" altLang="zh-CN"/>
              <a:t>=937.6s</a:t>
            </a:r>
            <a:endParaRPr lang="en-US" altLang="zh-CN" dirty="0"/>
          </a:p>
          <a:p>
            <a:r>
              <a:rPr lang="en-US" altLang="zh-CN" dirty="0"/>
              <a:t>Total 60000 steps</a:t>
            </a:r>
          </a:p>
          <a:p>
            <a:r>
              <a:rPr lang="en-US" altLang="zh-CN" dirty="0"/>
              <a:t>Horizon = 30 steps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003F3D-A5A3-4E2C-9E57-804E1B78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" y="1546945"/>
            <a:ext cx="5614679" cy="45857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77382F-DB4B-401E-B49F-707A8DE9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81" y="1546945"/>
            <a:ext cx="6008469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7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6F07D4-5F6D-4DA3-9769-749B314DC725}"/>
              </a:ext>
            </a:extLst>
          </p:cNvPr>
          <p:cNvSpPr txBox="1"/>
          <p:nvPr/>
        </p:nvSpPr>
        <p:spPr>
          <a:xfrm>
            <a:off x="391886" y="121651"/>
            <a:ext cx="4385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td3</a:t>
            </a:r>
          </a:p>
          <a:p>
            <a:r>
              <a:rPr lang="en-US" altLang="zh-CN" dirty="0"/>
              <a:t>Time = 4304.5s</a:t>
            </a:r>
          </a:p>
          <a:p>
            <a:r>
              <a:rPr lang="en-US" altLang="zh-CN" dirty="0"/>
              <a:t>Horizon = 30</a:t>
            </a:r>
          </a:p>
          <a:p>
            <a:r>
              <a:rPr lang="en-US" altLang="zh-CN" dirty="0"/>
              <a:t>Total timesteps=300000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810963-3EAE-426D-8065-6EE43644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" y="1701530"/>
            <a:ext cx="5729005" cy="46492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7E314D-156C-4BCB-9E3A-DE74C5F8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530"/>
            <a:ext cx="6008469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35C07B-6092-4B69-8A05-274988A8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870" y="301107"/>
            <a:ext cx="6667500" cy="2038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407CAF-0DEE-4D74-A0B5-3EA644ABA0D3}"/>
              </a:ext>
            </a:extLst>
          </p:cNvPr>
          <p:cNvSpPr txBox="1"/>
          <p:nvPr/>
        </p:nvSpPr>
        <p:spPr>
          <a:xfrm>
            <a:off x="384312" y="477078"/>
            <a:ext cx="447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Acrobot</a:t>
            </a:r>
            <a:r>
              <a:rPr lang="en-US" altLang="zh-CN" dirty="0"/>
              <a:t> </a:t>
            </a:r>
            <a:r>
              <a:rPr lang="en-US" altLang="zh-CN" dirty="0" err="1"/>
              <a:t>openloop</a:t>
            </a:r>
            <a:r>
              <a:rPr lang="en-US" altLang="zh-CN" dirty="0"/>
              <a:t> using D2C(</a:t>
            </a:r>
            <a:r>
              <a:rPr lang="en-US" altLang="zh-CN" dirty="0" err="1"/>
              <a:t>ilqr+lls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Umax</a:t>
            </a:r>
            <a:r>
              <a:rPr lang="en-US" altLang="zh-CN" dirty="0"/>
              <a:t>=6.74</a:t>
            </a:r>
          </a:p>
          <a:p>
            <a:r>
              <a:rPr lang="en-US" altLang="zh-CN" dirty="0"/>
              <a:t>Time=1622.2s</a:t>
            </a:r>
          </a:p>
          <a:p>
            <a:r>
              <a:rPr lang="en-US" altLang="zh-CN" dirty="0"/>
              <a:t>1000 iterations</a:t>
            </a:r>
          </a:p>
          <a:p>
            <a:r>
              <a:rPr lang="en-US" altLang="zh-CN" dirty="0"/>
              <a:t>dt=0.01</a:t>
            </a:r>
          </a:p>
          <a:p>
            <a:r>
              <a:rPr lang="en-US" altLang="zh-CN" dirty="0"/>
              <a:t>Horizon=500 steps</a:t>
            </a:r>
            <a:endParaRPr lang="zh-CN" altLang="en-US" dirty="0"/>
          </a:p>
        </p:txBody>
      </p:sp>
      <p:pic>
        <p:nvPicPr>
          <p:cNvPr id="7" name="20211119_144901_Trim">
            <a:hlinkClick r:id="" action="ppaction://media"/>
            <a:extLst>
              <a:ext uri="{FF2B5EF4-FFF2-40B4-BE49-F238E27FC236}">
                <a16:creationId xmlns:a16="http://schemas.microsoft.com/office/drawing/2014/main" id="{AEA79377-72DF-49AD-9C13-B8501B0354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4312" y="3043997"/>
            <a:ext cx="3793051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58B433-058D-4DAD-91A3-0C6E2E6EC247}"/>
              </a:ext>
            </a:extLst>
          </p:cNvPr>
          <p:cNvSpPr txBox="1"/>
          <p:nvPr/>
        </p:nvSpPr>
        <p:spPr>
          <a:xfrm>
            <a:off x="359229" y="217714"/>
            <a:ext cx="22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Swimmer3 td3</a:t>
            </a:r>
          </a:p>
          <a:p>
            <a:r>
              <a:rPr lang="en-US" altLang="zh-CN" dirty="0"/>
              <a:t>Time=48038.0s</a:t>
            </a:r>
          </a:p>
          <a:p>
            <a:r>
              <a:rPr lang="en-US" altLang="zh-CN" dirty="0"/>
              <a:t>Total 680000 steps</a:t>
            </a:r>
          </a:p>
          <a:p>
            <a:r>
              <a:rPr lang="en-US" altLang="zh-CN" dirty="0"/>
              <a:t>Horizon=1600 steps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ACF0CA-56A5-4EE7-A1B3-6A20E172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31" y="1884701"/>
            <a:ext cx="6008469" cy="4750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FFFC83-BF14-4820-A8D9-50C41437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701"/>
            <a:ext cx="6122795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D1FCA51-DD47-410A-B403-F5D8819F70C0}"/>
              </a:ext>
            </a:extLst>
          </p:cNvPr>
          <p:cNvSpPr txBox="1"/>
          <p:nvPr/>
        </p:nvSpPr>
        <p:spPr>
          <a:xfrm>
            <a:off x="450574" y="318052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pendulum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0D4252-7239-4BE2-9EE2-711B06C6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441"/>
            <a:ext cx="5970360" cy="45857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86B0C2-CC03-4238-8031-3B928AAA79C3}"/>
              </a:ext>
            </a:extLst>
          </p:cNvPr>
          <p:cNvSpPr txBox="1"/>
          <p:nvPr/>
        </p:nvSpPr>
        <p:spPr>
          <a:xfrm>
            <a:off x="10243930" y="349402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C681B0-E32A-4E73-B854-A382F683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4119"/>
            <a:ext cx="5970360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19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D1FCA51-DD47-410A-B403-F5D8819F70C0}"/>
              </a:ext>
            </a:extLst>
          </p:cNvPr>
          <p:cNvSpPr txBox="1"/>
          <p:nvPr/>
        </p:nvSpPr>
        <p:spPr>
          <a:xfrm>
            <a:off x="450574" y="318052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892729-93AF-4662-AC33-3361AC22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88" y="1028153"/>
            <a:ext cx="5805223" cy="4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93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C6E4DF-3807-4054-834F-E7DC35BF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73" y="1117073"/>
            <a:ext cx="6376853" cy="4623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33A33-88C8-4343-88DA-E83D0BC73429}"/>
              </a:ext>
            </a:extLst>
          </p:cNvPr>
          <p:cNvSpPr txBox="1"/>
          <p:nvPr/>
        </p:nvSpPr>
        <p:spPr>
          <a:xfrm>
            <a:off x="270588" y="13062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Outline plot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64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FFB37D-1872-4A30-A981-DE041E5F6405}"/>
              </a:ext>
            </a:extLst>
          </p:cNvPr>
          <p:cNvSpPr txBox="1"/>
          <p:nvPr/>
        </p:nvSpPr>
        <p:spPr>
          <a:xfrm>
            <a:off x="289249" y="155590"/>
            <a:ext cx="3165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Swimmer6 td3</a:t>
            </a:r>
          </a:p>
          <a:p>
            <a:r>
              <a:rPr lang="en-US" altLang="zh-CN" dirty="0"/>
              <a:t>Time = 47508.4s</a:t>
            </a:r>
          </a:p>
          <a:p>
            <a:r>
              <a:rPr lang="en-US" altLang="zh-CN" dirty="0"/>
              <a:t>Terminal error = 0.02</a:t>
            </a:r>
          </a:p>
          <a:p>
            <a:r>
              <a:rPr lang="en-US" altLang="zh-CN" dirty="0"/>
              <a:t>Horizon = 1600 steps</a:t>
            </a:r>
            <a:endParaRPr lang="zh-CN" altLang="en-US" dirty="0"/>
          </a:p>
          <a:p>
            <a:r>
              <a:rPr lang="en-US" altLang="zh-CN" dirty="0"/>
              <a:t>Total steps = 750000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EECEA3-B0FF-4219-80E6-3CBBAFA8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25" y="1136127"/>
            <a:ext cx="5919549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7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08A268-065A-42C3-A845-A8927B60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95" y="296635"/>
            <a:ext cx="6006874" cy="18884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A2CE51-6B49-463F-BB0B-46E9E6D18851}"/>
              </a:ext>
            </a:extLst>
          </p:cNvPr>
          <p:cNvSpPr txBox="1"/>
          <p:nvPr/>
        </p:nvSpPr>
        <p:spPr>
          <a:xfrm>
            <a:off x="400658" y="332942"/>
            <a:ext cx="4017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noise)=0.05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Cost=29.8 if run in noiseless sys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4982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74B1D0-0924-4437-887F-0ADC0E384072}"/>
              </a:ext>
            </a:extLst>
          </p:cNvPr>
          <p:cNvSpPr txBox="1"/>
          <p:nvPr/>
        </p:nvSpPr>
        <p:spPr>
          <a:xfrm>
            <a:off x="289249" y="155590"/>
            <a:ext cx="3165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Swimmer6 sac</a:t>
            </a:r>
          </a:p>
          <a:p>
            <a:r>
              <a:rPr lang="en-US" altLang="zh-CN" dirty="0"/>
              <a:t>Time = 57372.7s</a:t>
            </a:r>
          </a:p>
          <a:p>
            <a:r>
              <a:rPr lang="en-US" altLang="zh-CN" dirty="0"/>
              <a:t>Terminal error = 0.035</a:t>
            </a:r>
          </a:p>
          <a:p>
            <a:r>
              <a:rPr lang="en-US" altLang="zh-CN" dirty="0"/>
              <a:t>Horizon = 1600 steps</a:t>
            </a:r>
            <a:endParaRPr lang="zh-CN" altLang="en-US" dirty="0"/>
          </a:p>
          <a:p>
            <a:r>
              <a:rPr lang="en-US" altLang="zh-CN" dirty="0"/>
              <a:t>Total steps = 600000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A40C4A-43D1-4C21-A807-7F082803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25" y="1136127"/>
            <a:ext cx="5919549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0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661D18-7B74-4794-BE8A-5F378E05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52" y="1495635"/>
            <a:ext cx="5919549" cy="4585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8EED82-DE06-4620-9A20-204158F2AC2D}"/>
              </a:ext>
            </a:extLst>
          </p:cNvPr>
          <p:cNvSpPr txBox="1"/>
          <p:nvPr/>
        </p:nvSpPr>
        <p:spPr>
          <a:xfrm>
            <a:off x="289249" y="155590"/>
            <a:ext cx="3165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Fish td3</a:t>
            </a:r>
          </a:p>
          <a:p>
            <a:r>
              <a:rPr lang="en-US" altLang="zh-CN" dirty="0"/>
              <a:t>Time = 46238.7s</a:t>
            </a:r>
          </a:p>
          <a:p>
            <a:r>
              <a:rPr lang="en-US" altLang="zh-CN" dirty="0"/>
              <a:t>Terminal error = 0.029</a:t>
            </a:r>
          </a:p>
          <a:p>
            <a:r>
              <a:rPr lang="en-US" altLang="zh-CN" dirty="0"/>
              <a:t>Horizon = 1200 steps</a:t>
            </a:r>
            <a:endParaRPr lang="zh-CN" altLang="en-US" dirty="0"/>
          </a:p>
          <a:p>
            <a:r>
              <a:rPr lang="en-US" altLang="zh-CN" dirty="0"/>
              <a:t>Total steps = 900000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27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EED82-DE06-4620-9A20-204158F2AC2D}"/>
              </a:ext>
            </a:extLst>
          </p:cNvPr>
          <p:cNvSpPr txBox="1"/>
          <p:nvPr/>
        </p:nvSpPr>
        <p:spPr>
          <a:xfrm>
            <a:off x="289249" y="155590"/>
            <a:ext cx="3165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Fish sac</a:t>
            </a:r>
          </a:p>
          <a:p>
            <a:r>
              <a:rPr lang="en-US" altLang="zh-CN" dirty="0"/>
              <a:t>Time = 95769.1s</a:t>
            </a:r>
          </a:p>
          <a:p>
            <a:r>
              <a:rPr lang="en-US" altLang="zh-CN" dirty="0"/>
              <a:t>Terminal error = 0.028</a:t>
            </a:r>
          </a:p>
          <a:p>
            <a:r>
              <a:rPr lang="en-US" altLang="zh-CN" dirty="0"/>
              <a:t>Horizon = 1200 steps</a:t>
            </a:r>
            <a:endParaRPr lang="zh-CN" altLang="en-US" dirty="0"/>
          </a:p>
          <a:p>
            <a:r>
              <a:rPr lang="en-US" altLang="zh-CN" dirty="0"/>
              <a:t>Total steps = 1200000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B03709-514E-4AA5-A8C9-4FA55EB3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96" y="1848821"/>
            <a:ext cx="5919549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0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F4C4870-A764-4FF7-91F3-A9404760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65" y="1053559"/>
            <a:ext cx="6008469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0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49F9B7-F596-4B0E-8906-DC6F1C02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65" y="1028153"/>
            <a:ext cx="6008469" cy="4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6AB756-E104-4BD3-A51E-9337733E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65" y="1053559"/>
            <a:ext cx="6008469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3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73F267-2E94-4636-BD0A-3F8F24AE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85" y="311230"/>
            <a:ext cx="7611537" cy="2343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800DD7-4F22-439F-A1D6-33008D398484}"/>
              </a:ext>
            </a:extLst>
          </p:cNvPr>
          <p:cNvSpPr txBox="1"/>
          <p:nvPr/>
        </p:nvSpPr>
        <p:spPr>
          <a:xfrm>
            <a:off x="615819" y="990199"/>
            <a:ext cx="401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Noiseless</a:t>
            </a:r>
          </a:p>
          <a:p>
            <a:r>
              <a:rPr lang="en-US" altLang="zh-CN" sz="1600" dirty="0"/>
              <a:t>Cost=126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4001B-7C12-4C1E-9E9A-B18CAF023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85" y="2785190"/>
            <a:ext cx="7647656" cy="2505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0A36E5-AD40-477D-8F1A-E4EAE245135B}"/>
              </a:ext>
            </a:extLst>
          </p:cNvPr>
          <p:cNvSpPr txBox="1"/>
          <p:nvPr/>
        </p:nvSpPr>
        <p:spPr>
          <a:xfrm>
            <a:off x="160297" y="2785190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No Kalman filter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E56AB6-33C1-467D-9324-C7040A179691}"/>
              </a:ext>
            </a:extLst>
          </p:cNvPr>
          <p:cNvSpPr txBox="1"/>
          <p:nvPr/>
        </p:nvSpPr>
        <p:spPr>
          <a:xfrm>
            <a:off x="160297" y="61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cartpole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096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49AB7F-3ACF-4ED7-B1F4-EA32D0EB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3" y="319785"/>
            <a:ext cx="7382905" cy="22482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0B8890-59B9-44FD-BB9B-AC23821B6A19}"/>
              </a:ext>
            </a:extLst>
          </p:cNvPr>
          <p:cNvSpPr txBox="1"/>
          <p:nvPr/>
        </p:nvSpPr>
        <p:spPr>
          <a:xfrm>
            <a:off x="615819" y="990199"/>
            <a:ext cx="401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Noiseless</a:t>
            </a:r>
          </a:p>
          <a:p>
            <a:r>
              <a:rPr lang="en-US" altLang="zh-CN" sz="1600" dirty="0"/>
              <a:t>Cost=38.3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94F06-E941-4CF8-BB64-8334A45209EF}"/>
              </a:ext>
            </a:extLst>
          </p:cNvPr>
          <p:cNvSpPr txBox="1"/>
          <p:nvPr/>
        </p:nvSpPr>
        <p:spPr>
          <a:xfrm>
            <a:off x="160297" y="61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pendulum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A02EB1-BBB6-4CB9-8DED-840138727E52}"/>
              </a:ext>
            </a:extLst>
          </p:cNvPr>
          <p:cNvSpPr txBox="1"/>
          <p:nvPr/>
        </p:nvSpPr>
        <p:spPr>
          <a:xfrm>
            <a:off x="279145" y="3101697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Cost=38.3</a:t>
            </a:r>
          </a:p>
          <a:p>
            <a:r>
              <a:rPr lang="en-US" altLang="zh-CN" sz="1600" dirty="0"/>
              <a:t>No Kalman filter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F2C376-E720-4C89-B759-870CEC57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63" y="2984825"/>
            <a:ext cx="7382905" cy="22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9094F06-E941-4CF8-BB64-8334A45209EF}"/>
              </a:ext>
            </a:extLst>
          </p:cNvPr>
          <p:cNvSpPr txBox="1"/>
          <p:nvPr/>
        </p:nvSpPr>
        <p:spPr>
          <a:xfrm>
            <a:off x="160297" y="61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pendulum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A02EB1-BBB6-4CB9-8DED-840138727E52}"/>
              </a:ext>
            </a:extLst>
          </p:cNvPr>
          <p:cNvSpPr txBox="1"/>
          <p:nvPr/>
        </p:nvSpPr>
        <p:spPr>
          <a:xfrm>
            <a:off x="279145" y="3130265"/>
            <a:ext cx="4017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Cost=38.8</a:t>
            </a:r>
          </a:p>
          <a:p>
            <a:r>
              <a:rPr lang="en-US" altLang="zh-CN" sz="1600" dirty="0"/>
              <a:t>No average in forward pass</a:t>
            </a:r>
            <a:endParaRPr lang="zh-CN" altLang="en-US" sz="1600" dirty="0"/>
          </a:p>
          <a:p>
            <a:r>
              <a:rPr lang="en-US" altLang="zh-CN" sz="1600" dirty="0"/>
              <a:t>Noiseless final forward pass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401A18-2082-4850-A209-B5AE1BA5E695}"/>
              </a:ext>
            </a:extLst>
          </p:cNvPr>
          <p:cNvSpPr txBox="1"/>
          <p:nvPr/>
        </p:nvSpPr>
        <p:spPr>
          <a:xfrm>
            <a:off x="160297" y="634580"/>
            <a:ext cx="401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noise)=0.001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Cost=38.8</a:t>
            </a:r>
          </a:p>
          <a:p>
            <a:r>
              <a:rPr lang="en-US" altLang="zh-CN" sz="1600" dirty="0"/>
              <a:t>No average in forward pass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AE199-4AD1-487C-A179-FA87A703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04" y="447219"/>
            <a:ext cx="7725853" cy="2219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EB897F-D467-47B8-BD42-3E455122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04" y="3059167"/>
            <a:ext cx="7686204" cy="20646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7991C69-BEEA-47E3-AC71-2A8F9A58407C}"/>
              </a:ext>
            </a:extLst>
          </p:cNvPr>
          <p:cNvSpPr txBox="1"/>
          <p:nvPr/>
        </p:nvSpPr>
        <p:spPr>
          <a:xfrm>
            <a:off x="279145" y="6041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Need last 30 iterations to be noiseless to get cost = 38.3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AA2EC9-5EE9-4121-8EE5-E0371A115664}"/>
              </a:ext>
            </a:extLst>
          </p:cNvPr>
          <p:cNvSpPr txBox="1"/>
          <p:nvPr/>
        </p:nvSpPr>
        <p:spPr>
          <a:xfrm>
            <a:off x="5767608" y="5295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From </a:t>
            </a:r>
            <a:r>
              <a:rPr lang="en-US" altLang="zh-CN" sz="1800" dirty="0" err="1"/>
              <a:t>ite</a:t>
            </a:r>
            <a:r>
              <a:rPr lang="en-US" altLang="zh-CN" sz="1800" dirty="0"/>
              <a:t> 30 – 100 cost descent by around 0.3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072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CE56AB6-33C1-467D-9324-C7040A179691}"/>
              </a:ext>
            </a:extLst>
          </p:cNvPr>
          <p:cNvSpPr txBox="1"/>
          <p:nvPr/>
        </p:nvSpPr>
        <p:spPr>
          <a:xfrm>
            <a:off x="160297" y="61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cartpole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2EFD4-E282-4662-86CE-2E8C866EC3CF}"/>
              </a:ext>
            </a:extLst>
          </p:cNvPr>
          <p:cNvSpPr txBox="1"/>
          <p:nvPr/>
        </p:nvSpPr>
        <p:spPr>
          <a:xfrm>
            <a:off x="160297" y="716046"/>
            <a:ext cx="4017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Cost=143</a:t>
            </a:r>
          </a:p>
          <a:p>
            <a:r>
              <a:rPr lang="en-US" altLang="zh-CN" sz="1600" dirty="0"/>
              <a:t>No Kalman filter</a:t>
            </a:r>
          </a:p>
          <a:p>
            <a:r>
              <a:rPr lang="en-US" altLang="zh-CN" sz="1600" dirty="0"/>
              <a:t>No average in forward pass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E8B83D-CFC1-46A3-A750-E5EF223F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84" y="564955"/>
            <a:ext cx="7645399" cy="2205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A959F7-C586-4C8F-8D53-59F2A9F073D3}"/>
              </a:ext>
            </a:extLst>
          </p:cNvPr>
          <p:cNvSpPr txBox="1"/>
          <p:nvPr/>
        </p:nvSpPr>
        <p:spPr>
          <a:xfrm>
            <a:off x="160297" y="3762714"/>
            <a:ext cx="4017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noise)=0.0001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Cost=141</a:t>
            </a:r>
          </a:p>
          <a:p>
            <a:r>
              <a:rPr lang="en-US" altLang="zh-CN" sz="1600" dirty="0"/>
              <a:t>No Kalman filter</a:t>
            </a:r>
          </a:p>
          <a:p>
            <a:r>
              <a:rPr lang="en-US" altLang="zh-CN" sz="1600" dirty="0"/>
              <a:t>No average in forward pass</a:t>
            </a:r>
          </a:p>
          <a:p>
            <a:r>
              <a:rPr lang="en-US" altLang="zh-CN" sz="1600" dirty="0"/>
              <a:t>Noiseless final forward pass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632CE2-DCB2-4BC7-AA7B-0CF66286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84" y="3831165"/>
            <a:ext cx="7645399" cy="20796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6C4542D-D808-4D98-BEDB-04478A3F8496}"/>
              </a:ext>
            </a:extLst>
          </p:cNvPr>
          <p:cNvSpPr txBox="1"/>
          <p:nvPr/>
        </p:nvSpPr>
        <p:spPr>
          <a:xfrm>
            <a:off x="3345538" y="6194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Need last 100 iterations to be noiseless to get cost = 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BA69162-758E-4FEA-A91B-AC806C3EB457}"/>
              </a:ext>
            </a:extLst>
          </p:cNvPr>
          <p:cNvSpPr txBox="1"/>
          <p:nvPr/>
        </p:nvSpPr>
        <p:spPr>
          <a:xfrm>
            <a:off x="615819" y="65314"/>
            <a:ext cx="415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pendulum </a:t>
            </a:r>
            <a:r>
              <a:rPr lang="en-US" altLang="zh-CN" dirty="0" err="1"/>
              <a:t>swingup</a:t>
            </a:r>
            <a:endParaRPr lang="en-US" altLang="zh-CN" dirty="0"/>
          </a:p>
          <a:p>
            <a:r>
              <a:rPr lang="en-US" altLang="zh-CN" dirty="0" err="1"/>
              <a:t>Arma</a:t>
            </a:r>
            <a:r>
              <a:rPr lang="en-US" altLang="zh-CN" dirty="0"/>
              <a:t> q=1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DBF888-1546-414F-AE35-B158E127F4E6}"/>
              </a:ext>
            </a:extLst>
          </p:cNvPr>
          <p:cNvSpPr txBox="1"/>
          <p:nvPr/>
        </p:nvSpPr>
        <p:spPr>
          <a:xfrm>
            <a:off x="177545" y="1030620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40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Cost=38.3</a:t>
            </a:r>
          </a:p>
          <a:p>
            <a:r>
              <a:rPr lang="en-US" altLang="zh-CN" sz="1600" dirty="0"/>
              <a:t>Time=330s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FCB472-92F6-4A21-A1B8-83ED9507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8" y="898199"/>
            <a:ext cx="7111686" cy="194830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DD1C2-B86E-4831-BE89-3EEC8A09436A}"/>
              </a:ext>
            </a:extLst>
          </p:cNvPr>
          <p:cNvSpPr txBox="1"/>
          <p:nvPr/>
        </p:nvSpPr>
        <p:spPr>
          <a:xfrm>
            <a:off x="177544" y="3039203"/>
            <a:ext cx="401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Noiseless full state </a:t>
            </a:r>
            <a:r>
              <a:rPr lang="en-US" altLang="zh-CN" sz="1600" dirty="0" err="1"/>
              <a:t>arma</a:t>
            </a:r>
            <a:endParaRPr lang="en-US" altLang="zh-CN" sz="1600" dirty="0"/>
          </a:p>
          <a:p>
            <a:r>
              <a:rPr lang="en-US" altLang="zh-CN" sz="1600" dirty="0"/>
              <a:t>Cost=38.3</a:t>
            </a:r>
          </a:p>
          <a:p>
            <a:r>
              <a:rPr lang="en-US" altLang="zh-CN" sz="1600" dirty="0"/>
              <a:t>Time=2s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36511C6-201C-4240-A0FB-6602DFB1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078" y="3013050"/>
            <a:ext cx="7111686" cy="19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4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C96F11-2DF6-4B47-BAF6-EE9E7A91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02" y="538014"/>
            <a:ext cx="6563641" cy="2124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A66807-D789-401D-B243-A82C94752F3F}"/>
              </a:ext>
            </a:extLst>
          </p:cNvPr>
          <p:cNvSpPr txBox="1"/>
          <p:nvPr/>
        </p:nvSpPr>
        <p:spPr>
          <a:xfrm>
            <a:off x="253305" y="538014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Std(dx0)=0.001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noise)=0.0001</a:t>
            </a:r>
          </a:p>
          <a:p>
            <a:r>
              <a:rPr lang="en-US" altLang="zh-CN" sz="1400" dirty="0"/>
              <a:t>With feedback, no Kalman filter</a:t>
            </a:r>
          </a:p>
          <a:p>
            <a:r>
              <a:rPr lang="en-US" altLang="zh-CN" sz="1400" dirty="0"/>
              <a:t>200 rollouts for averaging</a:t>
            </a:r>
          </a:p>
          <a:p>
            <a:r>
              <a:rPr lang="en-US" altLang="zh-CN" sz="1400" dirty="0"/>
              <a:t>Cost=202</a:t>
            </a:r>
          </a:p>
          <a:p>
            <a:r>
              <a:rPr lang="en-US" altLang="zh-CN" sz="1400" dirty="0"/>
              <a:t>Time=2684.6s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5956D-74ED-477C-AF7A-6BF9D1A3D103}"/>
              </a:ext>
            </a:extLst>
          </p:cNvPr>
          <p:cNvSpPr txBox="1"/>
          <p:nvPr/>
        </p:nvSpPr>
        <p:spPr>
          <a:xfrm>
            <a:off x="159102" y="3340924"/>
            <a:ext cx="3790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Noiseless </a:t>
            </a:r>
          </a:p>
          <a:p>
            <a:r>
              <a:rPr lang="en-US" altLang="zh-CN" sz="1400" dirty="0"/>
              <a:t>50 rollouts for id</a:t>
            </a:r>
          </a:p>
          <a:p>
            <a:r>
              <a:rPr lang="en-US" altLang="zh-CN" sz="1400" dirty="0"/>
              <a:t>Time=5s</a:t>
            </a:r>
          </a:p>
          <a:p>
            <a:r>
              <a:rPr lang="en-US" altLang="zh-CN" sz="1400" dirty="0"/>
              <a:t>Cost=202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EAC4B2-1B0F-4961-8528-05B34024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90" y="3340924"/>
            <a:ext cx="5610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03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9A66807-D789-401D-B243-A82C94752F3F}"/>
              </a:ext>
            </a:extLst>
          </p:cNvPr>
          <p:cNvSpPr txBox="1"/>
          <p:nvPr/>
        </p:nvSpPr>
        <p:spPr>
          <a:xfrm>
            <a:off x="253305" y="538014"/>
            <a:ext cx="4243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pendulum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Std(dx0)=0.01</a:t>
            </a:r>
          </a:p>
          <a:p>
            <a:r>
              <a:rPr lang="en-US" altLang="zh-CN" sz="1400" dirty="0"/>
              <a:t>Std(training noise)=0.001</a:t>
            </a:r>
          </a:p>
          <a:p>
            <a:r>
              <a:rPr lang="en-US" altLang="zh-CN" sz="1400" dirty="0"/>
              <a:t>Std(measurement noise)=0.001</a:t>
            </a:r>
          </a:p>
          <a:p>
            <a:r>
              <a:rPr lang="en-US" altLang="zh-CN" sz="1400" dirty="0"/>
              <a:t>With feedback</a:t>
            </a:r>
          </a:p>
          <a:p>
            <a:r>
              <a:rPr lang="en-US" altLang="zh-CN" sz="1400" dirty="0"/>
              <a:t>100 rollouts for averaging</a:t>
            </a:r>
          </a:p>
          <a:p>
            <a:r>
              <a:rPr lang="en-US" altLang="zh-CN" sz="1400" dirty="0"/>
              <a:t>100 rollouts for id</a:t>
            </a:r>
          </a:p>
          <a:p>
            <a:r>
              <a:rPr lang="en-US" altLang="zh-CN" sz="1400" dirty="0"/>
              <a:t>Cost=30</a:t>
            </a:r>
          </a:p>
          <a:p>
            <a:r>
              <a:rPr lang="en-US" altLang="zh-CN" sz="1400" dirty="0"/>
              <a:t>Time=2857.7s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5956D-74ED-477C-AF7A-6BF9D1A3D103}"/>
              </a:ext>
            </a:extLst>
          </p:cNvPr>
          <p:cNvSpPr txBox="1"/>
          <p:nvPr/>
        </p:nvSpPr>
        <p:spPr>
          <a:xfrm>
            <a:off x="159102" y="3340924"/>
            <a:ext cx="3790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pendulum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Noiseless </a:t>
            </a:r>
          </a:p>
          <a:p>
            <a:r>
              <a:rPr lang="en-US" altLang="zh-CN" sz="1400" dirty="0"/>
              <a:t>60 rollouts for id</a:t>
            </a:r>
          </a:p>
          <a:p>
            <a:r>
              <a:rPr lang="en-US" altLang="zh-CN" sz="1400" dirty="0"/>
              <a:t>Time=19s</a:t>
            </a:r>
          </a:p>
          <a:p>
            <a:r>
              <a:rPr lang="en-US" altLang="zh-CN" sz="1400" dirty="0"/>
              <a:t>Cost=30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45C0C-9323-4A42-BD47-CC3D476C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14" y="851430"/>
            <a:ext cx="6149795" cy="17716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FA2948-2DD1-4AE9-A60E-6E5BE188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14" y="3111128"/>
            <a:ext cx="6007083" cy="18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5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EF38D4-A291-4F32-A71A-EFB89F9A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57" y="621263"/>
            <a:ext cx="6163152" cy="16736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7BAD61-AC90-4CD2-A9FC-5F42C6F28A05}"/>
              </a:ext>
            </a:extLst>
          </p:cNvPr>
          <p:cNvSpPr txBox="1"/>
          <p:nvPr/>
        </p:nvSpPr>
        <p:spPr>
          <a:xfrm>
            <a:off x="253305" y="538014"/>
            <a:ext cx="424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cartpole </a:t>
            </a:r>
            <a:r>
              <a:rPr lang="en-US" altLang="zh-CN" sz="1400" dirty="0" err="1"/>
              <a:t>arma</a:t>
            </a:r>
            <a:r>
              <a:rPr lang="en-US" altLang="zh-CN" sz="1400" dirty="0"/>
              <a:t> q=2</a:t>
            </a:r>
          </a:p>
          <a:p>
            <a:r>
              <a:rPr lang="en-US" altLang="zh-CN" sz="1400" dirty="0"/>
              <a:t>Std(du)=0.01</a:t>
            </a:r>
          </a:p>
          <a:p>
            <a:r>
              <a:rPr lang="en-US" altLang="zh-CN" sz="1400" dirty="0"/>
              <a:t>Std(dx0)=0.001</a:t>
            </a:r>
          </a:p>
          <a:p>
            <a:r>
              <a:rPr lang="en-US" altLang="zh-CN" sz="1400" dirty="0"/>
              <a:t>Std(training noise)=0.0001</a:t>
            </a:r>
          </a:p>
          <a:p>
            <a:r>
              <a:rPr lang="en-US" altLang="zh-CN" sz="1400" dirty="0"/>
              <a:t>Std(measurement noise)=0.0001</a:t>
            </a:r>
          </a:p>
          <a:p>
            <a:r>
              <a:rPr lang="en-US" altLang="zh-CN" sz="1400" dirty="0"/>
              <a:t>With feedback</a:t>
            </a:r>
          </a:p>
          <a:p>
            <a:r>
              <a:rPr lang="en-US" altLang="zh-CN" sz="1400" dirty="0"/>
              <a:t>No averaging</a:t>
            </a:r>
          </a:p>
          <a:p>
            <a:r>
              <a:rPr lang="en-US" altLang="zh-CN" sz="1400" dirty="0"/>
              <a:t>50 rollouts for id</a:t>
            </a:r>
          </a:p>
          <a:p>
            <a:r>
              <a:rPr lang="en-US" altLang="zh-CN" sz="1400" dirty="0"/>
              <a:t>Cost=1930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21382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9094F06-E941-4CF8-BB64-8334A45209EF}"/>
              </a:ext>
            </a:extLst>
          </p:cNvPr>
          <p:cNvSpPr txBox="1"/>
          <p:nvPr/>
        </p:nvSpPr>
        <p:spPr>
          <a:xfrm>
            <a:off x="160297" y="61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pendulum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A02EB1-BBB6-4CB9-8DED-840138727E52}"/>
              </a:ext>
            </a:extLst>
          </p:cNvPr>
          <p:cNvSpPr txBox="1"/>
          <p:nvPr/>
        </p:nvSpPr>
        <p:spPr>
          <a:xfrm>
            <a:off x="279145" y="3130265"/>
            <a:ext cx="4017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Std(dx0)=0.001</a:t>
            </a:r>
          </a:p>
          <a:p>
            <a:r>
              <a:rPr lang="en-US" altLang="zh-CN" sz="1600" dirty="0"/>
              <a:t>Std(training noise)=0.0001</a:t>
            </a:r>
          </a:p>
          <a:p>
            <a:r>
              <a:rPr lang="en-US" altLang="zh-CN" sz="1600" dirty="0"/>
              <a:t>Std(measurement noise)=0.00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No average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Noiseless final forward pass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401A18-2082-4850-A209-B5AE1BA5E695}"/>
              </a:ext>
            </a:extLst>
          </p:cNvPr>
          <p:cNvSpPr txBox="1"/>
          <p:nvPr/>
        </p:nvSpPr>
        <p:spPr>
          <a:xfrm>
            <a:off x="160297" y="634580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Std(dx0)=0.01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Std(measurement noise)=0</a:t>
            </a:r>
          </a:p>
          <a:p>
            <a:r>
              <a:rPr lang="en-US" altLang="zh-CN" sz="1600" dirty="0"/>
              <a:t>With feedback in ID and forward pass</a:t>
            </a:r>
          </a:p>
          <a:p>
            <a:r>
              <a:rPr lang="en-US" altLang="zh-CN" sz="1600" dirty="0"/>
              <a:t>No average</a:t>
            </a:r>
          </a:p>
          <a:p>
            <a:r>
              <a:rPr lang="en-US" altLang="zh-CN" sz="1600" dirty="0"/>
              <a:t>Cost=38.3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39523B-90E5-4BC3-9B59-723A7160C488}"/>
              </a:ext>
            </a:extLst>
          </p:cNvPr>
          <p:cNvSpPr txBox="1"/>
          <p:nvPr/>
        </p:nvSpPr>
        <p:spPr>
          <a:xfrm>
            <a:off x="160297" y="2643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full state </a:t>
            </a:r>
            <a:r>
              <a:rPr lang="en-US" altLang="zh-CN" sz="1800" dirty="0" err="1"/>
              <a:t>arma</a:t>
            </a:r>
            <a:r>
              <a:rPr lang="en-US" altLang="zh-CN" sz="1800" dirty="0"/>
              <a:t> q = 1 cartpole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EC028-E168-405E-AE20-7144A31D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8" y="245989"/>
            <a:ext cx="6818133" cy="1988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6D1E65-7FF0-4397-A56E-577E855C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27" y="2906347"/>
            <a:ext cx="6667282" cy="21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225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E84200-9051-4963-9494-CFC0D541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50" y="1044019"/>
            <a:ext cx="5653900" cy="47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A372B0-ABE0-44CB-A986-411F246A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10" y="763793"/>
            <a:ext cx="5706478" cy="1909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BC999-55A9-48B4-ABDB-B681881B1966}"/>
              </a:ext>
            </a:extLst>
          </p:cNvPr>
          <p:cNvSpPr txBox="1"/>
          <p:nvPr/>
        </p:nvSpPr>
        <p:spPr>
          <a:xfrm>
            <a:off x="615819" y="65314"/>
            <a:ext cx="415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 err="1"/>
              <a:t>Arma</a:t>
            </a:r>
            <a:r>
              <a:rPr lang="en-US" altLang="zh-CN" dirty="0"/>
              <a:t> q=1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351DF-FF43-42C4-8BA3-AFF91FDB2F8F}"/>
              </a:ext>
            </a:extLst>
          </p:cNvPr>
          <p:cNvSpPr txBox="1"/>
          <p:nvPr/>
        </p:nvSpPr>
        <p:spPr>
          <a:xfrm>
            <a:off x="615819" y="990199"/>
            <a:ext cx="401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Noiseless full state </a:t>
            </a:r>
            <a:r>
              <a:rPr lang="en-US" altLang="zh-CN" sz="1600" dirty="0" err="1"/>
              <a:t>arma</a:t>
            </a:r>
            <a:endParaRPr lang="en-US" altLang="zh-CN" sz="1600" dirty="0"/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Time=1.6s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E2BF6-F637-4DFA-A66C-604E883761B6}"/>
              </a:ext>
            </a:extLst>
          </p:cNvPr>
          <p:cNvSpPr txBox="1"/>
          <p:nvPr/>
        </p:nvSpPr>
        <p:spPr>
          <a:xfrm>
            <a:off x="498387" y="3429000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100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Cost=126</a:t>
            </a:r>
          </a:p>
          <a:p>
            <a:r>
              <a:rPr lang="en-US" altLang="zh-CN" sz="1600" dirty="0"/>
              <a:t>Time=457s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B6CC29D-CD6E-42FA-A0E2-F588CC6A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50" y="3622507"/>
            <a:ext cx="5836398" cy="19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40BC999-55A9-48B4-ABDB-B681881B1966}"/>
              </a:ext>
            </a:extLst>
          </p:cNvPr>
          <p:cNvSpPr txBox="1"/>
          <p:nvPr/>
        </p:nvSpPr>
        <p:spPr>
          <a:xfrm>
            <a:off x="615819" y="65314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 </a:t>
            </a:r>
            <a:r>
              <a:rPr lang="en-US" altLang="zh-CN" dirty="0" err="1"/>
              <a:t>Arma</a:t>
            </a:r>
            <a:r>
              <a:rPr lang="en-US" altLang="zh-CN" dirty="0"/>
              <a:t> q=1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E2BF6-F637-4DFA-A66C-604E883761B6}"/>
              </a:ext>
            </a:extLst>
          </p:cNvPr>
          <p:cNvSpPr txBox="1"/>
          <p:nvPr/>
        </p:nvSpPr>
        <p:spPr>
          <a:xfrm>
            <a:off x="410156" y="434646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50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Cost=234</a:t>
            </a:r>
          </a:p>
          <a:p>
            <a:r>
              <a:rPr lang="en-US" altLang="zh-CN" sz="1600" dirty="0"/>
              <a:t>Time=34.7s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4EC6E4-7A8D-4319-83DD-5A5CAF40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05" y="434646"/>
            <a:ext cx="6100583" cy="1970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CE46EA-73C9-4529-813B-A317B52D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05" y="2491885"/>
            <a:ext cx="6100583" cy="18742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208A995-3738-4994-BC1A-FE1505FC74D8}"/>
              </a:ext>
            </a:extLst>
          </p:cNvPr>
          <p:cNvSpPr txBox="1"/>
          <p:nvPr/>
        </p:nvSpPr>
        <p:spPr>
          <a:xfrm>
            <a:off x="410156" y="2345668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100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Cost=173</a:t>
            </a:r>
          </a:p>
          <a:p>
            <a:r>
              <a:rPr lang="en-US" altLang="zh-CN" sz="1600" dirty="0"/>
              <a:t>Time=37.7s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0A164-16E2-449A-9C39-E86BBF45B955}"/>
              </a:ext>
            </a:extLst>
          </p:cNvPr>
          <p:cNvSpPr txBox="1"/>
          <p:nvPr/>
        </p:nvSpPr>
        <p:spPr>
          <a:xfrm>
            <a:off x="410156" y="4776277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200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Cost=151</a:t>
            </a:r>
          </a:p>
          <a:p>
            <a:r>
              <a:rPr lang="en-US" altLang="zh-CN" sz="1600" dirty="0"/>
              <a:t>Time=53s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DC7DD04-C4FA-48F7-8669-31674758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05" y="4657742"/>
            <a:ext cx="6100582" cy="1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3A660-09B1-4EFC-87EA-4C2A2DAD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419100"/>
            <a:ext cx="5981700" cy="17446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25E826-AC4A-48AB-B6AF-54333281D60B}"/>
              </a:ext>
            </a:extLst>
          </p:cNvPr>
          <p:cNvSpPr txBox="1"/>
          <p:nvPr/>
        </p:nvSpPr>
        <p:spPr>
          <a:xfrm>
            <a:off x="1124531" y="419100"/>
            <a:ext cx="401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Std(du)=0.01</a:t>
            </a:r>
          </a:p>
          <a:p>
            <a:r>
              <a:rPr lang="en-US" altLang="zh-CN" sz="1600" dirty="0"/>
              <a:t>Std(training noise)=0.001</a:t>
            </a:r>
          </a:p>
          <a:p>
            <a:r>
              <a:rPr lang="en-US" altLang="zh-CN" sz="1600" dirty="0"/>
              <a:t>With feedback in ID</a:t>
            </a:r>
          </a:p>
          <a:p>
            <a:r>
              <a:rPr lang="en-US" altLang="zh-CN" sz="1600" dirty="0"/>
              <a:t>Average over 1 rollouts for mean rollout</a:t>
            </a:r>
          </a:p>
          <a:p>
            <a:r>
              <a:rPr lang="en-US" altLang="zh-CN" sz="1600" dirty="0"/>
              <a:t>400 mean rollouts for one </a:t>
            </a:r>
            <a:r>
              <a:rPr lang="en-US" altLang="zh-CN" sz="1600" dirty="0" err="1"/>
              <a:t>arma</a:t>
            </a:r>
            <a:r>
              <a:rPr lang="en-US" altLang="zh-CN" sz="1600" dirty="0"/>
              <a:t> fit</a:t>
            </a:r>
          </a:p>
          <a:p>
            <a:r>
              <a:rPr lang="en-US" altLang="zh-CN" sz="1600" dirty="0"/>
              <a:t>Cost=153</a:t>
            </a:r>
          </a:p>
          <a:p>
            <a:r>
              <a:rPr lang="en-US" altLang="zh-CN" sz="1600" dirty="0"/>
              <a:t>Time=111s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F8F92D-C045-47DD-88D3-234B44181FB4}"/>
              </a:ext>
            </a:extLst>
          </p:cNvPr>
          <p:cNvSpPr txBox="1"/>
          <p:nvPr/>
        </p:nvSpPr>
        <p:spPr>
          <a:xfrm>
            <a:off x="1295400" y="2695575"/>
            <a:ext cx="759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Multirollout</a:t>
            </a:r>
            <a:r>
              <a:rPr lang="en-US" altLang="zh-CN" dirty="0"/>
              <a:t> for forward pass is needed to converge to the same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08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41775</TotalTime>
  <Words>3760</Words>
  <Application>Microsoft Office PowerPoint</Application>
  <PresentationFormat>宽屏</PresentationFormat>
  <Paragraphs>734</Paragraphs>
  <Slides>64</Slides>
  <Notes>0</Notes>
  <HiddenSlides>1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Wang</dc:creator>
  <cp:lastModifiedBy>Wang, Ran</cp:lastModifiedBy>
  <cp:revision>128</cp:revision>
  <dcterms:created xsi:type="dcterms:W3CDTF">2021-09-10T22:38:07Z</dcterms:created>
  <dcterms:modified xsi:type="dcterms:W3CDTF">2022-05-04T23:05:37Z</dcterms:modified>
</cp:coreProperties>
</file>