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8" r:id="rId4"/>
    <p:sldId id="260" r:id="rId5"/>
    <p:sldId id="261" r:id="rId6"/>
    <p:sldId id="262" r:id="rId7"/>
    <p:sldId id="259" r:id="rId8"/>
    <p:sldId id="267" r:id="rId9"/>
    <p:sldId id="269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6FFA2E-0FD2-4B48-B86B-46C2FFC2CD5F}" v="19" dt="2024-08-12T19:09:27.4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3"/>
    <p:restoredTop sz="94692"/>
  </p:normalViewPr>
  <p:slideViewPr>
    <p:cSldViewPr snapToGrid="0">
      <p:cViewPr varScale="1">
        <p:scale>
          <a:sx n="137" d="100"/>
          <a:sy n="137" d="100"/>
        </p:scale>
        <p:origin x="8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chel Washington" userId="386e5abf-2258-4afe-a050-d1877f920e37" providerId="ADAL" clId="{D06FFA2E-0FD2-4B48-B86B-46C2FFC2CD5F}"/>
    <pc:docChg chg="modSld">
      <pc:chgData name="Rachel Washington" userId="386e5abf-2258-4afe-a050-d1877f920e37" providerId="ADAL" clId="{D06FFA2E-0FD2-4B48-B86B-46C2FFC2CD5F}" dt="2024-08-12T21:14:56.729" v="18" actId="20577"/>
      <pc:docMkLst>
        <pc:docMk/>
      </pc:docMkLst>
      <pc:sldChg chg="modSp mod">
        <pc:chgData name="Rachel Washington" userId="386e5abf-2258-4afe-a050-d1877f920e37" providerId="ADAL" clId="{D06FFA2E-0FD2-4B48-B86B-46C2FFC2CD5F}" dt="2024-08-12T20:49:45.255" v="2" actId="20577"/>
        <pc:sldMkLst>
          <pc:docMk/>
          <pc:sldMk cId="1785000035" sldId="265"/>
        </pc:sldMkLst>
        <pc:spChg chg="mod">
          <ac:chgData name="Rachel Washington" userId="386e5abf-2258-4afe-a050-d1877f920e37" providerId="ADAL" clId="{D06FFA2E-0FD2-4B48-B86B-46C2FFC2CD5F}" dt="2024-08-12T20:49:45.255" v="2" actId="20577"/>
          <ac:spMkLst>
            <pc:docMk/>
            <pc:sldMk cId="1785000035" sldId="265"/>
            <ac:spMk id="4" creationId="{3BF75CBF-7A77-2FFB-FB92-5AEA67C84CE8}"/>
          </ac:spMkLst>
        </pc:spChg>
      </pc:sldChg>
      <pc:sldChg chg="modSp mod">
        <pc:chgData name="Rachel Washington" userId="386e5abf-2258-4afe-a050-d1877f920e37" providerId="ADAL" clId="{D06FFA2E-0FD2-4B48-B86B-46C2FFC2CD5F}" dt="2024-08-12T21:14:56.729" v="18" actId="20577"/>
        <pc:sldMkLst>
          <pc:docMk/>
          <pc:sldMk cId="4141598640" sldId="266"/>
        </pc:sldMkLst>
        <pc:spChg chg="mod">
          <ac:chgData name="Rachel Washington" userId="386e5abf-2258-4afe-a050-d1877f920e37" providerId="ADAL" clId="{D06FFA2E-0FD2-4B48-B86B-46C2FFC2CD5F}" dt="2024-08-12T21:14:56.729" v="18" actId="20577"/>
          <ac:spMkLst>
            <pc:docMk/>
            <pc:sldMk cId="4141598640" sldId="266"/>
            <ac:spMk id="2" creationId="{F8B48C6E-C130-FEBD-8F80-35557175D568}"/>
          </ac:spMkLst>
        </pc:spChg>
        <pc:spChg chg="mod">
          <ac:chgData name="Rachel Washington" userId="386e5abf-2258-4afe-a050-d1877f920e37" providerId="ADAL" clId="{D06FFA2E-0FD2-4B48-B86B-46C2FFC2CD5F}" dt="2024-08-12T20:53:40.543" v="8" actId="20577"/>
          <ac:spMkLst>
            <pc:docMk/>
            <pc:sldMk cId="4141598640" sldId="266"/>
            <ac:spMk id="13" creationId="{F29B0DAC-0231-09EF-1444-19823B5135D4}"/>
          </ac:spMkLst>
        </pc:spChg>
        <pc:spChg chg="mod">
          <ac:chgData name="Rachel Washington" userId="386e5abf-2258-4afe-a050-d1877f920e37" providerId="ADAL" clId="{D06FFA2E-0FD2-4B48-B86B-46C2FFC2CD5F}" dt="2024-08-12T20:53:49.735" v="14" actId="20577"/>
          <ac:spMkLst>
            <pc:docMk/>
            <pc:sldMk cId="4141598640" sldId="266"/>
            <ac:spMk id="14" creationId="{8BC18656-1A55-AF0F-D452-325A2373D8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8/12/24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821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8/12/24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80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8/12/24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07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8/12/24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8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8/12/24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11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8/12/24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5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8/12/24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89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8/12/24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5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8/12/24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2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8/12/24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17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8/12/24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2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8/12/24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10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31A98-03C8-BA9C-9B9D-7D778C3C9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en-US" dirty="0"/>
              <a:t>Round Robin 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5B49C-FCD3-3697-9EC9-5B2D791B7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en-US" dirty="0"/>
              <a:t>August 12, 2024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Robin, bird with a red chest, with a colourful background">
            <a:extLst>
              <a:ext uri="{FF2B5EF4-FFF2-40B4-BE49-F238E27FC236}">
                <a16:creationId xmlns:a16="http://schemas.microsoft.com/office/drawing/2014/main" id="{30B77B68-4ADD-C0AD-2839-D53B657CDF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955" r="17057" b="-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16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72DC3EE-C469-49E0-A83D-CA3BE525C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9547224" cy="6858000"/>
          </a:xfrm>
          <a:custGeom>
            <a:avLst/>
            <a:gdLst>
              <a:gd name="connsiteX0" fmla="*/ 7924201 w 9547224"/>
              <a:gd name="connsiteY0" fmla="*/ 0 h 6858000"/>
              <a:gd name="connsiteX1" fmla="*/ 6830968 w 9547224"/>
              <a:gd name="connsiteY1" fmla="*/ 0 h 6858000"/>
              <a:gd name="connsiteX2" fmla="*/ 6514769 w 9547224"/>
              <a:gd name="connsiteY2" fmla="*/ 0 h 6858000"/>
              <a:gd name="connsiteX3" fmla="*/ 6050802 w 9547224"/>
              <a:gd name="connsiteY3" fmla="*/ 0 h 6858000"/>
              <a:gd name="connsiteX4" fmla="*/ 4341273 w 9547224"/>
              <a:gd name="connsiteY4" fmla="*/ 0 h 6858000"/>
              <a:gd name="connsiteX5" fmla="*/ 0 w 9547224"/>
              <a:gd name="connsiteY5" fmla="*/ 0 h 6858000"/>
              <a:gd name="connsiteX6" fmla="*/ 0 w 9547224"/>
              <a:gd name="connsiteY6" fmla="*/ 6858000 h 6858000"/>
              <a:gd name="connsiteX7" fmla="*/ 4341273 w 9547224"/>
              <a:gd name="connsiteY7" fmla="*/ 6858000 h 6858000"/>
              <a:gd name="connsiteX8" fmla="*/ 6050802 w 9547224"/>
              <a:gd name="connsiteY8" fmla="*/ 6858000 h 6858000"/>
              <a:gd name="connsiteX9" fmla="*/ 6514769 w 9547224"/>
              <a:gd name="connsiteY9" fmla="*/ 6858000 h 6858000"/>
              <a:gd name="connsiteX10" fmla="*/ 6830968 w 9547224"/>
              <a:gd name="connsiteY10" fmla="*/ 6858000 h 6858000"/>
              <a:gd name="connsiteX11" fmla="*/ 7044470 w 9547224"/>
              <a:gd name="connsiteY11" fmla="*/ 6858000 h 6858000"/>
              <a:gd name="connsiteX12" fmla="*/ 7156226 w 9547224"/>
              <a:gd name="connsiteY12" fmla="*/ 6780599 h 6858000"/>
              <a:gd name="connsiteX13" fmla="*/ 7672874 w 9547224"/>
              <a:gd name="connsiteY13" fmla="*/ 6374814 h 6858000"/>
              <a:gd name="connsiteX14" fmla="*/ 9547224 w 9547224"/>
              <a:gd name="connsiteY14" fmla="*/ 3621656 h 6858000"/>
              <a:gd name="connsiteX15" fmla="*/ 7946325 w 9547224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547224" h="6858000">
                <a:moveTo>
                  <a:pt x="7924201" y="0"/>
                </a:moveTo>
                <a:lnTo>
                  <a:pt x="6830968" y="0"/>
                </a:lnTo>
                <a:lnTo>
                  <a:pt x="6514769" y="0"/>
                </a:lnTo>
                <a:lnTo>
                  <a:pt x="6050802" y="0"/>
                </a:lnTo>
                <a:lnTo>
                  <a:pt x="4341273" y="0"/>
                </a:lnTo>
                <a:lnTo>
                  <a:pt x="0" y="0"/>
                </a:lnTo>
                <a:lnTo>
                  <a:pt x="0" y="6858000"/>
                </a:lnTo>
                <a:lnTo>
                  <a:pt x="4341273" y="6858000"/>
                </a:lnTo>
                <a:lnTo>
                  <a:pt x="6050802" y="6858000"/>
                </a:lnTo>
                <a:lnTo>
                  <a:pt x="6514769" y="6858000"/>
                </a:lnTo>
                <a:lnTo>
                  <a:pt x="6830968" y="6858000"/>
                </a:lnTo>
                <a:lnTo>
                  <a:pt x="7044470" y="6858000"/>
                </a:lnTo>
                <a:lnTo>
                  <a:pt x="7156226" y="6780599"/>
                </a:lnTo>
                <a:cubicBezTo>
                  <a:pt x="7330044" y="6653108"/>
                  <a:pt x="7500671" y="6515397"/>
                  <a:pt x="7672874" y="6374814"/>
                </a:cubicBezTo>
                <a:cubicBezTo>
                  <a:pt x="8618499" y="5602839"/>
                  <a:pt x="9547224" y="4969131"/>
                  <a:pt x="9547224" y="3621656"/>
                </a:cubicBezTo>
                <a:cubicBezTo>
                  <a:pt x="9547224" y="2093192"/>
                  <a:pt x="8973488" y="754641"/>
                  <a:pt x="7946325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23FF1-78D7-D1C0-13ED-563D0F262595}"/>
              </a:ext>
            </a:extLst>
          </p:cNvPr>
          <p:cNvSpPr txBox="1">
            <a:spLocks/>
          </p:cNvSpPr>
          <p:nvPr/>
        </p:nvSpPr>
        <p:spPr>
          <a:xfrm>
            <a:off x="442801" y="1828799"/>
            <a:ext cx="3949495" cy="2007973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000" dirty="0"/>
              <a:t>Chains of Calibration for High Fidelity</a:t>
            </a:r>
          </a:p>
        </p:txBody>
      </p:sp>
      <p:pic>
        <p:nvPicPr>
          <p:cNvPr id="9" name="Picture 8" descr="A group of blue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0C88B6B4-78EA-4AF9-9475-4A0011FB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838" y="745696"/>
            <a:ext cx="77470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04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46E057A-6258-3A42-63CA-8D34860840C2}"/>
              </a:ext>
            </a:extLst>
          </p:cNvPr>
          <p:cNvSpPr txBox="1">
            <a:spLocks/>
          </p:cNvSpPr>
          <p:nvPr/>
        </p:nvSpPr>
        <p:spPr>
          <a:xfrm>
            <a:off x="442801" y="791929"/>
            <a:ext cx="3949495" cy="1209866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000" dirty="0"/>
              <a:t>Calibrated High Fidelity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75CBF-7A77-2FFB-FB92-5AEA67C84CE8}"/>
              </a:ext>
            </a:extLst>
          </p:cNvPr>
          <p:cNvSpPr txBox="1"/>
          <p:nvPr/>
        </p:nvSpPr>
        <p:spPr>
          <a:xfrm>
            <a:off x="222120" y="3113903"/>
            <a:ext cx="381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Fraction= 0.00199</a:t>
            </a:r>
          </a:p>
        </p:txBody>
      </p:sp>
      <p:pic>
        <p:nvPicPr>
          <p:cNvPr id="6" name="Picture 5" descr="A graph with a line graph&#10;&#10;Description automatically generated with medium confidence">
            <a:extLst>
              <a:ext uri="{FF2B5EF4-FFF2-40B4-BE49-F238E27FC236}">
                <a16:creationId xmlns:a16="http://schemas.microsoft.com/office/drawing/2014/main" id="{A23B310F-EB4C-7D94-4B09-404600C11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431" y="886567"/>
            <a:ext cx="7772400" cy="508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00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48C6E-C130-FEBD-8F80-35557175D568}"/>
              </a:ext>
            </a:extLst>
          </p:cNvPr>
          <p:cNvSpPr txBox="1">
            <a:spLocks/>
          </p:cNvSpPr>
          <p:nvPr/>
        </p:nvSpPr>
        <p:spPr>
          <a:xfrm>
            <a:off x="533289" y="122077"/>
            <a:ext cx="11125422" cy="1209866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000" dirty="0"/>
              <a:t>High Fidelity Model Calibration Constants for Different Masses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B5D16-1ECA-812A-5E3F-0942ADF1C9EB}"/>
              </a:ext>
            </a:extLst>
          </p:cNvPr>
          <p:cNvSpPr txBox="1"/>
          <p:nvPr/>
        </p:nvSpPr>
        <p:spPr>
          <a:xfrm>
            <a:off x="2335427" y="1444274"/>
            <a:ext cx="149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m=0.9249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63BC53-B219-5C86-3737-3932CC894DAD}"/>
              </a:ext>
            </a:extLst>
          </p:cNvPr>
          <p:cNvSpPr txBox="1"/>
          <p:nvPr/>
        </p:nvSpPr>
        <p:spPr>
          <a:xfrm>
            <a:off x="8060724" y="1444274"/>
            <a:ext cx="149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m=1.0613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408B0F-43E9-B48D-5746-2826D295B7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86082" y="1964381"/>
            <a:ext cx="4393857" cy="29292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173EE6-398C-1331-AC74-EC8726591C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95276" y="1960353"/>
            <a:ext cx="4626063" cy="30840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9B0DAC-0231-09EF-1444-19823B5135D4}"/>
              </a:ext>
            </a:extLst>
          </p:cNvPr>
          <p:cNvSpPr txBox="1"/>
          <p:nvPr/>
        </p:nvSpPr>
        <p:spPr>
          <a:xfrm>
            <a:off x="1429264" y="5156725"/>
            <a:ext cx="330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= 0.0546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C18656-1A55-AF0F-D452-325A2373D8D3}"/>
              </a:ext>
            </a:extLst>
          </p:cNvPr>
          <p:cNvSpPr txBox="1"/>
          <p:nvPr/>
        </p:nvSpPr>
        <p:spPr>
          <a:xfrm>
            <a:off x="7455244" y="5156725"/>
            <a:ext cx="330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= 0.0937</a:t>
            </a:r>
          </a:p>
        </p:txBody>
      </p:sp>
    </p:spTree>
    <p:extLst>
      <p:ext uri="{BB962C8B-B14F-4D97-AF65-F5344CB8AC3E}">
        <p14:creationId xmlns:p14="http://schemas.microsoft.com/office/powerpoint/2010/main" val="414159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F0FBB-7861-0FEF-4D3D-6681D0E19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202" y="361492"/>
            <a:ext cx="9261632" cy="655851"/>
          </a:xfrm>
        </p:spPr>
        <p:txBody>
          <a:bodyPr anchor="b"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sz="3000" dirty="0"/>
              <a:t>Priors for Calibration of Low Fidelity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431DAA-1F8A-A16A-35C7-F1AB42B1C9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170266"/>
              </p:ext>
            </p:extLst>
          </p:nvPr>
        </p:nvGraphicFramePr>
        <p:xfrm>
          <a:off x="1010752" y="1574838"/>
          <a:ext cx="5463463" cy="3972440"/>
        </p:xfrm>
        <a:graphic>
          <a:graphicData uri="http://schemas.openxmlformats.org/drawingml/2006/table">
            <a:tbl>
              <a:tblPr firstRow="1" firstCol="1" bandRow="1"/>
              <a:tblGrid>
                <a:gridCol w="1814722">
                  <a:extLst>
                    <a:ext uri="{9D8B030D-6E8A-4147-A177-3AD203B41FA5}">
                      <a16:colId xmlns:a16="http://schemas.microsoft.com/office/drawing/2014/main" val="1064817932"/>
                    </a:ext>
                  </a:extLst>
                </a:gridCol>
                <a:gridCol w="1419926">
                  <a:extLst>
                    <a:ext uri="{9D8B030D-6E8A-4147-A177-3AD203B41FA5}">
                      <a16:colId xmlns:a16="http://schemas.microsoft.com/office/drawing/2014/main" val="3102013363"/>
                    </a:ext>
                  </a:extLst>
                </a:gridCol>
                <a:gridCol w="2228815">
                  <a:extLst>
                    <a:ext uri="{9D8B030D-6E8A-4147-A177-3AD203B41FA5}">
                      <a16:colId xmlns:a16="http://schemas.microsoft.com/office/drawing/2014/main" val="519733063"/>
                    </a:ext>
                  </a:extLst>
                </a:gridCol>
              </a:tblGrid>
              <a:tr h="600983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Constant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074" marR="152074" marT="211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074" marR="152074" marT="211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Standard Deviation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074" marR="152074" marT="211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523221"/>
                  </a:ext>
                </a:extLst>
              </a:tr>
              <a:tr h="600983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074" marR="152074" marT="211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25788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074" marR="152074" marT="211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074" marR="152074" marT="211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478507"/>
                  </a:ext>
                </a:extLst>
              </a:tr>
              <a:tr h="600983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074" marR="152074" marT="211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18.206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074" marR="152074" marT="211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074" marR="152074" marT="211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313643"/>
                  </a:ext>
                </a:extLst>
              </a:tr>
              <a:tr h="600983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2700" b="0" i="0" u="none" strike="noStrike" kern="100" baseline="-250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074" marR="152074" marT="211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074" marR="152074" marT="211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074" marR="152074" marT="211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9117625"/>
                  </a:ext>
                </a:extLst>
              </a:tr>
              <a:tr h="600983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2700" b="0" i="0" u="none" strike="noStrike" kern="100" baseline="-250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074" marR="152074" marT="211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722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074" marR="152074" marT="211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074" marR="152074" marT="211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067740"/>
                  </a:ext>
                </a:extLst>
              </a:tr>
              <a:tr h="600983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700" b="0" i="0" u="none" strike="noStrike" kern="100" baseline="-250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074" marR="152074" marT="211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0.176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074" marR="152074" marT="211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en-US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074" marR="152074" marT="211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210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9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27802-AB78-A190-F76E-997F154A4B37}"/>
              </a:ext>
            </a:extLst>
          </p:cNvPr>
          <p:cNvSpPr txBox="1">
            <a:spLocks/>
          </p:cNvSpPr>
          <p:nvPr/>
        </p:nvSpPr>
        <p:spPr>
          <a:xfrm>
            <a:off x="2079866" y="102000"/>
            <a:ext cx="8032268" cy="655851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000" dirty="0"/>
              <a:t>MAP Estimate of Low Fidelity Model</a:t>
            </a:r>
          </a:p>
        </p:txBody>
      </p:sp>
      <p:pic>
        <p:nvPicPr>
          <p:cNvPr id="4" name="Picture 3" descr="A graph with a red line&#10;&#10;Description automatically generated">
            <a:extLst>
              <a:ext uri="{FF2B5EF4-FFF2-40B4-BE49-F238E27FC236}">
                <a16:creationId xmlns:a16="http://schemas.microsoft.com/office/drawing/2014/main" id="{A80B1325-04E8-4739-2BA0-38E3C4763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571" y="1347058"/>
            <a:ext cx="6362077" cy="416388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3EE1CC-85F6-6B91-A9BA-4DD60B648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73874"/>
              </p:ext>
            </p:extLst>
          </p:nvPr>
        </p:nvGraphicFramePr>
        <p:xfrm>
          <a:off x="698671" y="1347058"/>
          <a:ext cx="3935113" cy="4577697"/>
        </p:xfrm>
        <a:graphic>
          <a:graphicData uri="http://schemas.openxmlformats.org/drawingml/2006/table">
            <a:tbl>
              <a:tblPr firstRow="1" firstCol="1" bandRow="1"/>
              <a:tblGrid>
                <a:gridCol w="1264858">
                  <a:extLst>
                    <a:ext uri="{9D8B030D-6E8A-4147-A177-3AD203B41FA5}">
                      <a16:colId xmlns:a16="http://schemas.microsoft.com/office/drawing/2014/main" val="3785816540"/>
                    </a:ext>
                  </a:extLst>
                </a:gridCol>
                <a:gridCol w="2670255">
                  <a:extLst>
                    <a:ext uri="{9D8B030D-6E8A-4147-A177-3AD203B41FA5}">
                      <a16:colId xmlns:a16="http://schemas.microsoft.com/office/drawing/2014/main" val="1858436585"/>
                    </a:ext>
                  </a:extLst>
                </a:gridCol>
              </a:tblGrid>
              <a:tr h="503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26830 N/m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75360"/>
                  </a:ext>
                </a:extLst>
              </a:tr>
              <a:tr h="525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9.6 Ns/m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763655"/>
                  </a:ext>
                </a:extLst>
              </a:tr>
              <a:tr h="503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2700" kern="100" baseline="-250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21.4 Ns/m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421950"/>
                  </a:ext>
                </a:extLst>
              </a:tr>
              <a:tr h="525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2700" kern="100" baseline="-250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877 N/m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668735"/>
                  </a:ext>
                </a:extLst>
              </a:tr>
              <a:tr h="503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700" kern="100" baseline="-250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0.175 Ns/m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698544"/>
                  </a:ext>
                </a:extLst>
              </a:tr>
              <a:tr h="503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700" kern="100" baseline="-250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0.00026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734531"/>
                  </a:ext>
                </a:extLst>
              </a:tr>
              <a:tr h="503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700" kern="100" baseline="-250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0.00045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531747"/>
                  </a:ext>
                </a:extLst>
              </a:tr>
              <a:tr h="503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700" kern="100" baseline="-250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0.0091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930446"/>
                  </a:ext>
                </a:extLst>
              </a:tr>
              <a:tr h="503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700" kern="100" baseline="-250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0.0095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83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74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72DC3EE-C469-49E0-A83D-CA3BE525C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9547224" cy="6858000"/>
          </a:xfrm>
          <a:custGeom>
            <a:avLst/>
            <a:gdLst>
              <a:gd name="connsiteX0" fmla="*/ 7924201 w 9547224"/>
              <a:gd name="connsiteY0" fmla="*/ 0 h 6858000"/>
              <a:gd name="connsiteX1" fmla="*/ 6830968 w 9547224"/>
              <a:gd name="connsiteY1" fmla="*/ 0 h 6858000"/>
              <a:gd name="connsiteX2" fmla="*/ 6514769 w 9547224"/>
              <a:gd name="connsiteY2" fmla="*/ 0 h 6858000"/>
              <a:gd name="connsiteX3" fmla="*/ 6050802 w 9547224"/>
              <a:gd name="connsiteY3" fmla="*/ 0 h 6858000"/>
              <a:gd name="connsiteX4" fmla="*/ 4341273 w 9547224"/>
              <a:gd name="connsiteY4" fmla="*/ 0 h 6858000"/>
              <a:gd name="connsiteX5" fmla="*/ 0 w 9547224"/>
              <a:gd name="connsiteY5" fmla="*/ 0 h 6858000"/>
              <a:gd name="connsiteX6" fmla="*/ 0 w 9547224"/>
              <a:gd name="connsiteY6" fmla="*/ 6858000 h 6858000"/>
              <a:gd name="connsiteX7" fmla="*/ 4341273 w 9547224"/>
              <a:gd name="connsiteY7" fmla="*/ 6858000 h 6858000"/>
              <a:gd name="connsiteX8" fmla="*/ 6050802 w 9547224"/>
              <a:gd name="connsiteY8" fmla="*/ 6858000 h 6858000"/>
              <a:gd name="connsiteX9" fmla="*/ 6514769 w 9547224"/>
              <a:gd name="connsiteY9" fmla="*/ 6858000 h 6858000"/>
              <a:gd name="connsiteX10" fmla="*/ 6830968 w 9547224"/>
              <a:gd name="connsiteY10" fmla="*/ 6858000 h 6858000"/>
              <a:gd name="connsiteX11" fmla="*/ 7044470 w 9547224"/>
              <a:gd name="connsiteY11" fmla="*/ 6858000 h 6858000"/>
              <a:gd name="connsiteX12" fmla="*/ 7156226 w 9547224"/>
              <a:gd name="connsiteY12" fmla="*/ 6780599 h 6858000"/>
              <a:gd name="connsiteX13" fmla="*/ 7672874 w 9547224"/>
              <a:gd name="connsiteY13" fmla="*/ 6374814 h 6858000"/>
              <a:gd name="connsiteX14" fmla="*/ 9547224 w 9547224"/>
              <a:gd name="connsiteY14" fmla="*/ 3621656 h 6858000"/>
              <a:gd name="connsiteX15" fmla="*/ 7946325 w 9547224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547224" h="6858000">
                <a:moveTo>
                  <a:pt x="7924201" y="0"/>
                </a:moveTo>
                <a:lnTo>
                  <a:pt x="6830968" y="0"/>
                </a:lnTo>
                <a:lnTo>
                  <a:pt x="6514769" y="0"/>
                </a:lnTo>
                <a:lnTo>
                  <a:pt x="6050802" y="0"/>
                </a:lnTo>
                <a:lnTo>
                  <a:pt x="4341273" y="0"/>
                </a:lnTo>
                <a:lnTo>
                  <a:pt x="0" y="0"/>
                </a:lnTo>
                <a:lnTo>
                  <a:pt x="0" y="6858000"/>
                </a:lnTo>
                <a:lnTo>
                  <a:pt x="4341273" y="6858000"/>
                </a:lnTo>
                <a:lnTo>
                  <a:pt x="6050802" y="6858000"/>
                </a:lnTo>
                <a:lnTo>
                  <a:pt x="6514769" y="6858000"/>
                </a:lnTo>
                <a:lnTo>
                  <a:pt x="6830968" y="6858000"/>
                </a:lnTo>
                <a:lnTo>
                  <a:pt x="7044470" y="6858000"/>
                </a:lnTo>
                <a:lnTo>
                  <a:pt x="7156226" y="6780599"/>
                </a:lnTo>
                <a:cubicBezTo>
                  <a:pt x="7330044" y="6653108"/>
                  <a:pt x="7500671" y="6515397"/>
                  <a:pt x="7672874" y="6374814"/>
                </a:cubicBezTo>
                <a:cubicBezTo>
                  <a:pt x="8618499" y="5602839"/>
                  <a:pt x="9547224" y="4969131"/>
                  <a:pt x="9547224" y="3621656"/>
                </a:cubicBezTo>
                <a:cubicBezTo>
                  <a:pt x="9547224" y="2093192"/>
                  <a:pt x="8973488" y="754641"/>
                  <a:pt x="7946325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8A5380-0BB0-FDE3-E595-1EF4F3BB17BD}"/>
              </a:ext>
            </a:extLst>
          </p:cNvPr>
          <p:cNvSpPr txBox="1">
            <a:spLocks/>
          </p:cNvSpPr>
          <p:nvPr/>
        </p:nvSpPr>
        <p:spPr>
          <a:xfrm>
            <a:off x="442801" y="791929"/>
            <a:ext cx="3949495" cy="3044844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000" dirty="0"/>
              <a:t>Chains of Calibration for Low Fidelity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58218A-9FC6-1CFF-1829-781982329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407" y="913296"/>
            <a:ext cx="7772400" cy="503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6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46E057A-6258-3A42-63CA-8D34860840C2}"/>
              </a:ext>
            </a:extLst>
          </p:cNvPr>
          <p:cNvSpPr txBox="1">
            <a:spLocks/>
          </p:cNvSpPr>
          <p:nvPr/>
        </p:nvSpPr>
        <p:spPr>
          <a:xfrm>
            <a:off x="442801" y="791929"/>
            <a:ext cx="3949495" cy="1209866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000" dirty="0"/>
              <a:t>Calibrated Low Fidelity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75CBF-7A77-2FFB-FB92-5AEA67C84CE8}"/>
              </a:ext>
            </a:extLst>
          </p:cNvPr>
          <p:cNvSpPr txBox="1"/>
          <p:nvPr/>
        </p:nvSpPr>
        <p:spPr>
          <a:xfrm>
            <a:off x="222120" y="3113903"/>
            <a:ext cx="381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Fraction = 0.003986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8902BF-F727-33DA-7BE9-A43E0F56A526}"/>
              </a:ext>
            </a:extLst>
          </p:cNvPr>
          <p:cNvSpPr txBox="1"/>
          <p:nvPr/>
        </p:nvSpPr>
        <p:spPr>
          <a:xfrm>
            <a:off x="222119" y="3731741"/>
            <a:ext cx="3818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validation was done with 95% confidence interval</a:t>
            </a:r>
          </a:p>
        </p:txBody>
      </p:sp>
      <p:pic>
        <p:nvPicPr>
          <p:cNvPr id="9" name="Picture 8" descr="A graph of a graph&#10;&#10;Description automatically generated">
            <a:extLst>
              <a:ext uri="{FF2B5EF4-FFF2-40B4-BE49-F238E27FC236}">
                <a16:creationId xmlns:a16="http://schemas.microsoft.com/office/drawing/2014/main" id="{620883B3-1975-285C-2109-40B39B39E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380" y="914400"/>
            <a:ext cx="76835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5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48C6E-C130-FEBD-8F80-35557175D568}"/>
              </a:ext>
            </a:extLst>
          </p:cNvPr>
          <p:cNvSpPr txBox="1">
            <a:spLocks/>
          </p:cNvSpPr>
          <p:nvPr/>
        </p:nvSpPr>
        <p:spPr>
          <a:xfrm>
            <a:off x="533289" y="122077"/>
            <a:ext cx="11125422" cy="1209866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000" dirty="0"/>
              <a:t>Low Fidelity Model Calibration Constants for Different Masses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B5D16-1ECA-812A-5E3F-0942ADF1C9EB}"/>
              </a:ext>
            </a:extLst>
          </p:cNvPr>
          <p:cNvSpPr txBox="1"/>
          <p:nvPr/>
        </p:nvSpPr>
        <p:spPr>
          <a:xfrm>
            <a:off x="2335427" y="1444274"/>
            <a:ext cx="149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m=0.9249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63BC53-B219-5C86-3737-3932CC894DAD}"/>
              </a:ext>
            </a:extLst>
          </p:cNvPr>
          <p:cNvSpPr txBox="1"/>
          <p:nvPr/>
        </p:nvSpPr>
        <p:spPr>
          <a:xfrm>
            <a:off x="8060724" y="1444274"/>
            <a:ext cx="149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m=1.0613</a:t>
            </a:r>
          </a:p>
        </p:txBody>
      </p:sp>
      <p:pic>
        <p:nvPicPr>
          <p:cNvPr id="10" name="Picture 9" descr="A graph of a graph&#10;&#10;Description automatically generated">
            <a:extLst>
              <a:ext uri="{FF2B5EF4-FFF2-40B4-BE49-F238E27FC236}">
                <a16:creationId xmlns:a16="http://schemas.microsoft.com/office/drawing/2014/main" id="{8D408B0F-43E9-B48D-5746-2826D295B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82" y="1964381"/>
            <a:ext cx="4393857" cy="2929238"/>
          </a:xfrm>
          <a:prstGeom prst="rect">
            <a:avLst/>
          </a:prstGeom>
        </p:spPr>
      </p:pic>
      <p:pic>
        <p:nvPicPr>
          <p:cNvPr id="12" name="Picture 11" descr="A graph with a line graph&#10;&#10;Description automatically generated with medium confidence">
            <a:extLst>
              <a:ext uri="{FF2B5EF4-FFF2-40B4-BE49-F238E27FC236}">
                <a16:creationId xmlns:a16="http://schemas.microsoft.com/office/drawing/2014/main" id="{90173EE6-398C-1331-AC74-EC8726591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276" y="1960353"/>
            <a:ext cx="4626063" cy="30840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9B0DAC-0231-09EF-1444-19823B5135D4}"/>
              </a:ext>
            </a:extLst>
          </p:cNvPr>
          <p:cNvSpPr txBox="1"/>
          <p:nvPr/>
        </p:nvSpPr>
        <p:spPr>
          <a:xfrm>
            <a:off x="1429264" y="5156725"/>
            <a:ext cx="330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= 0.0869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C18656-1A55-AF0F-D452-325A2373D8D3}"/>
              </a:ext>
            </a:extLst>
          </p:cNvPr>
          <p:cNvSpPr txBox="1"/>
          <p:nvPr/>
        </p:nvSpPr>
        <p:spPr>
          <a:xfrm>
            <a:off x="7455244" y="5156725"/>
            <a:ext cx="330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= 0.0618</a:t>
            </a:r>
          </a:p>
        </p:txBody>
      </p:sp>
    </p:spTree>
    <p:extLst>
      <p:ext uri="{BB962C8B-B14F-4D97-AF65-F5344CB8AC3E}">
        <p14:creationId xmlns:p14="http://schemas.microsoft.com/office/powerpoint/2010/main" val="222619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8C36-2E05-DA03-E0DF-5842BF477043}"/>
              </a:ext>
            </a:extLst>
          </p:cNvPr>
          <p:cNvSpPr txBox="1">
            <a:spLocks/>
          </p:cNvSpPr>
          <p:nvPr/>
        </p:nvSpPr>
        <p:spPr>
          <a:xfrm>
            <a:off x="457201" y="0"/>
            <a:ext cx="10398641" cy="8187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Inadequacy Operator for High Fidelity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98ACE1-F97D-9C2E-164A-E5BC24879D0B}"/>
                  </a:ext>
                </a:extLst>
              </p:cNvPr>
              <p:cNvSpPr txBox="1"/>
              <p:nvPr/>
            </p:nvSpPr>
            <p:spPr>
              <a:xfrm>
                <a:off x="244550" y="795874"/>
                <a:ext cx="11500884" cy="620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98ACE1-F97D-9C2E-164A-E5BC24879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50" y="795874"/>
                <a:ext cx="11500884" cy="620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E5A5F4-18B3-5F94-DAB0-FE1C6B59724E}"/>
                  </a:ext>
                </a:extLst>
              </p:cNvPr>
              <p:cNvSpPr txBox="1"/>
              <p:nvPr/>
            </p:nvSpPr>
            <p:spPr>
              <a:xfrm>
                <a:off x="2301038" y="1436738"/>
                <a:ext cx="7923914" cy="6908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E5A5F4-18B3-5F94-DAB0-FE1C6B597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038" y="1436738"/>
                <a:ext cx="7923914" cy="690830"/>
              </a:xfrm>
              <a:prstGeom prst="rect">
                <a:avLst/>
              </a:prstGeom>
              <a:blipFill>
                <a:blip r:embed="rId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91D9CA68-6337-281F-14AE-B824AE9AC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086" y="2413331"/>
            <a:ext cx="6021818" cy="409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9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F0FBB-7861-0FEF-4D3D-6681D0E19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202" y="361492"/>
            <a:ext cx="9261632" cy="655851"/>
          </a:xfrm>
        </p:spPr>
        <p:txBody>
          <a:bodyPr anchor="b"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sz="3000" dirty="0"/>
              <a:t>Priors for Calibration of High Fidelity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431DAA-1F8A-A16A-35C7-F1AB42B1C9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10752" y="1574838"/>
          <a:ext cx="5463463" cy="3972440"/>
        </p:xfrm>
        <a:graphic>
          <a:graphicData uri="http://schemas.openxmlformats.org/drawingml/2006/table">
            <a:tbl>
              <a:tblPr firstRow="1" firstCol="1" bandRow="1"/>
              <a:tblGrid>
                <a:gridCol w="1814722">
                  <a:extLst>
                    <a:ext uri="{9D8B030D-6E8A-4147-A177-3AD203B41FA5}">
                      <a16:colId xmlns:a16="http://schemas.microsoft.com/office/drawing/2014/main" val="1064817932"/>
                    </a:ext>
                  </a:extLst>
                </a:gridCol>
                <a:gridCol w="1419926">
                  <a:extLst>
                    <a:ext uri="{9D8B030D-6E8A-4147-A177-3AD203B41FA5}">
                      <a16:colId xmlns:a16="http://schemas.microsoft.com/office/drawing/2014/main" val="3102013363"/>
                    </a:ext>
                  </a:extLst>
                </a:gridCol>
                <a:gridCol w="2228815">
                  <a:extLst>
                    <a:ext uri="{9D8B030D-6E8A-4147-A177-3AD203B41FA5}">
                      <a16:colId xmlns:a16="http://schemas.microsoft.com/office/drawing/2014/main" val="519733063"/>
                    </a:ext>
                  </a:extLst>
                </a:gridCol>
              </a:tblGrid>
              <a:tr h="600983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Constant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074" marR="152074" marT="211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074" marR="152074" marT="211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Standard Deviation</a:t>
                      </a:r>
                      <a:endParaRPr lang="en-US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074" marR="152074" marT="211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523221"/>
                  </a:ext>
                </a:extLst>
              </a:tr>
              <a:tr h="600983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074" marR="152074" marT="211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25788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074" marR="152074" marT="211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074" marR="152074" marT="211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478507"/>
                  </a:ext>
                </a:extLst>
              </a:tr>
              <a:tr h="600983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074" marR="152074" marT="211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18.206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074" marR="152074" marT="211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074" marR="152074" marT="211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313643"/>
                  </a:ext>
                </a:extLst>
              </a:tr>
              <a:tr h="600983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2700" b="0" i="0" u="none" strike="noStrike" kern="100" baseline="-250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074" marR="152074" marT="211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074" marR="152074" marT="211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074" marR="152074" marT="211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9117625"/>
                  </a:ext>
                </a:extLst>
              </a:tr>
              <a:tr h="600983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2700" b="0" i="0" u="none" strike="noStrike" kern="100" baseline="-250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074" marR="152074" marT="211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722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074" marR="152074" marT="211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074" marR="152074" marT="211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067740"/>
                  </a:ext>
                </a:extLst>
              </a:tr>
              <a:tr h="600983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700" b="0" i="0" u="none" strike="noStrike" kern="100" baseline="-250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074" marR="152074" marT="211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0.176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074" marR="152074" marT="211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en-US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074" marR="152074" marT="211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21011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62D781-24AA-D199-7B8B-D0D1FEBF5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082121"/>
              </p:ext>
            </p:extLst>
          </p:nvPr>
        </p:nvGraphicFramePr>
        <p:xfrm>
          <a:off x="6677870" y="2480022"/>
          <a:ext cx="5463464" cy="1897956"/>
        </p:xfrm>
        <a:graphic>
          <a:graphicData uri="http://schemas.openxmlformats.org/drawingml/2006/table">
            <a:tbl>
              <a:tblPr firstRow="1" firstCol="1" bandRow="1"/>
              <a:tblGrid>
                <a:gridCol w="1570552">
                  <a:extLst>
                    <a:ext uri="{9D8B030D-6E8A-4147-A177-3AD203B41FA5}">
                      <a16:colId xmlns:a16="http://schemas.microsoft.com/office/drawing/2014/main" val="4187284916"/>
                    </a:ext>
                  </a:extLst>
                </a:gridCol>
                <a:gridCol w="1483014">
                  <a:extLst>
                    <a:ext uri="{9D8B030D-6E8A-4147-A177-3AD203B41FA5}">
                      <a16:colId xmlns:a16="http://schemas.microsoft.com/office/drawing/2014/main" val="1064200281"/>
                    </a:ext>
                  </a:extLst>
                </a:gridCol>
                <a:gridCol w="2409898">
                  <a:extLst>
                    <a:ext uri="{9D8B030D-6E8A-4147-A177-3AD203B41FA5}">
                      <a16:colId xmlns:a16="http://schemas.microsoft.com/office/drawing/2014/main" val="27146189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Constant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Standard Deviation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497730"/>
                  </a:ext>
                </a:extLst>
              </a:tr>
              <a:tr h="4874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2700" kern="100" baseline="-250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225559"/>
                  </a:ext>
                </a:extLst>
              </a:tr>
              <a:tr h="4874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2700" kern="100" baseline="-250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20000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031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96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27802-AB78-A190-F76E-997F154A4B37}"/>
              </a:ext>
            </a:extLst>
          </p:cNvPr>
          <p:cNvSpPr txBox="1">
            <a:spLocks/>
          </p:cNvSpPr>
          <p:nvPr/>
        </p:nvSpPr>
        <p:spPr>
          <a:xfrm>
            <a:off x="2079866" y="102000"/>
            <a:ext cx="8032268" cy="655851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000" dirty="0"/>
              <a:t>MAP Estimate of High Fidelity Model</a:t>
            </a:r>
          </a:p>
        </p:txBody>
      </p:sp>
      <p:pic>
        <p:nvPicPr>
          <p:cNvPr id="5" name="Picture 4" descr="A graph of a graph showing a red line&#10;&#10;Description automatically generated">
            <a:extLst>
              <a:ext uri="{FF2B5EF4-FFF2-40B4-BE49-F238E27FC236}">
                <a16:creationId xmlns:a16="http://schemas.microsoft.com/office/drawing/2014/main" id="{4D4CF9C9-9C9C-620D-4B37-C61EAB8BB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392" y="1365593"/>
            <a:ext cx="6187694" cy="407755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19D109B-887C-2DAC-20AE-630B08A70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153899"/>
              </p:ext>
            </p:extLst>
          </p:nvPr>
        </p:nvGraphicFramePr>
        <p:xfrm>
          <a:off x="390079" y="1081387"/>
          <a:ext cx="3873002" cy="4948174"/>
        </p:xfrm>
        <a:graphic>
          <a:graphicData uri="http://schemas.openxmlformats.org/drawingml/2006/table">
            <a:tbl>
              <a:tblPr firstRow="1" firstCol="1" bandRow="1"/>
              <a:tblGrid>
                <a:gridCol w="1244893">
                  <a:extLst>
                    <a:ext uri="{9D8B030D-6E8A-4147-A177-3AD203B41FA5}">
                      <a16:colId xmlns:a16="http://schemas.microsoft.com/office/drawing/2014/main" val="2042137366"/>
                    </a:ext>
                  </a:extLst>
                </a:gridCol>
                <a:gridCol w="2628109">
                  <a:extLst>
                    <a:ext uri="{9D8B030D-6E8A-4147-A177-3AD203B41FA5}">
                      <a16:colId xmlns:a16="http://schemas.microsoft.com/office/drawing/2014/main" val="3804500377"/>
                    </a:ext>
                  </a:extLst>
                </a:gridCol>
              </a:tblGrid>
              <a:tr h="2241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26680 N/m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7498229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9.6 Ns/m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383808"/>
                  </a:ext>
                </a:extLst>
              </a:tr>
              <a:tr h="2241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2700" kern="100" baseline="-250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21.8 Ns/m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292966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2700" kern="100" baseline="-250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916N/m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412587"/>
                  </a:ext>
                </a:extLst>
              </a:tr>
              <a:tr h="2241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700" kern="100" baseline="-250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0.179 Ns/m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575180"/>
                  </a:ext>
                </a:extLst>
              </a:tr>
              <a:tr h="2241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2700" kern="100" baseline="-250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504 N/m</a:t>
                      </a:r>
                      <a:r>
                        <a:rPr lang="en-US" sz="2700" kern="100" baseline="300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65948"/>
                  </a:ext>
                </a:extLst>
              </a:tr>
              <a:tr h="2241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2700" kern="100" baseline="-250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20492  N/m</a:t>
                      </a:r>
                      <a:r>
                        <a:rPr lang="en-US" sz="2700" kern="100" baseline="300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851740"/>
                  </a:ext>
                </a:extLst>
              </a:tr>
              <a:tr h="2241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700" kern="100" baseline="-250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0.0003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01615"/>
                  </a:ext>
                </a:extLst>
              </a:tr>
              <a:tr h="2241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700" kern="100" baseline="-250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0.00049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901791"/>
                  </a:ext>
                </a:extLst>
              </a:tr>
              <a:tr h="2241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700" kern="100" baseline="-250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0.0068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325732"/>
                  </a:ext>
                </a:extLst>
              </a:tr>
              <a:tr h="2241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700" kern="100" baseline="-250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0.0065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410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76503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_2SEEDS">
      <a:dk1>
        <a:srgbClr val="000000"/>
      </a:dk1>
      <a:lt1>
        <a:srgbClr val="FFFFFF"/>
      </a:lt1>
      <a:dk2>
        <a:srgbClr val="3E2D23"/>
      </a:dk2>
      <a:lt2>
        <a:srgbClr val="E2E3E8"/>
      </a:lt2>
      <a:accent1>
        <a:srgbClr val="ADA176"/>
      </a:accent1>
      <a:accent2>
        <a:srgbClr val="BE9A86"/>
      </a:accent2>
      <a:accent3>
        <a:srgbClr val="9DA57D"/>
      </a:accent3>
      <a:accent4>
        <a:srgbClr val="73A9A9"/>
      </a:accent4>
      <a:accent5>
        <a:srgbClr val="85A5BD"/>
      </a:accent5>
      <a:accent6>
        <a:srgbClr val="7F89BA"/>
      </a:accent6>
      <a:hlink>
        <a:srgbClr val="6979AE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Metadata/LabelInfo.xml><?xml version="1.0" encoding="utf-8"?>
<clbl:labelList xmlns:clbl="http://schemas.microsoft.com/office/2020/mipLabelMetadata">
  <clbl:label id="{3ded8b1b-070d-4629-82e4-c0b019f46057}" enabled="0" method="" siteId="{3ded8b1b-070d-4629-82e4-c0b019f4605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249</Words>
  <Application>Microsoft Macintosh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Meiryo</vt:lpstr>
      <vt:lpstr>Aptos</vt:lpstr>
      <vt:lpstr>Arial</vt:lpstr>
      <vt:lpstr>Cambria Math</vt:lpstr>
      <vt:lpstr>Corbel</vt:lpstr>
      <vt:lpstr>SketchLinesVTI</vt:lpstr>
      <vt:lpstr>Round Robin Final Presentation</vt:lpstr>
      <vt:lpstr>Priors for Calibration of Low Fidelity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Priors for Calibration of High Fidelity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Rachel Washington</dc:creator>
  <cp:lastModifiedBy>Rachel Washington</cp:lastModifiedBy>
  <cp:revision>1</cp:revision>
  <dcterms:created xsi:type="dcterms:W3CDTF">2024-08-12T17:38:10Z</dcterms:created>
  <dcterms:modified xsi:type="dcterms:W3CDTF">2024-08-12T21:15:06Z</dcterms:modified>
</cp:coreProperties>
</file>