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&amp;R" initials="D" lastIdx="1" clrIdx="0">
    <p:extLst>
      <p:ext uri="{19B8F6BF-5375-455C-9EA6-DF929625EA0E}">
        <p15:presenceInfo xmlns:p15="http://schemas.microsoft.com/office/powerpoint/2012/main" userId="D&amp;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31T21:56:55.54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2A888D-B05F-4A4E-97A7-82ED03929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pl-PL" dirty="0"/>
              <a:t>Cash Machine Solution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E69ECE8-D4F7-4A5B-838C-604471300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pl-PL"/>
              <a:t>Robert Wąsik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003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8D0A1-93C7-47B0-9975-EE1C88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 dirty="0" err="1">
                <a:solidFill>
                  <a:srgbClr val="FFFFFF"/>
                </a:solidFill>
              </a:rPr>
              <a:t>WebApp</a:t>
            </a:r>
            <a:r>
              <a:rPr lang="pl-PL" dirty="0">
                <a:solidFill>
                  <a:srgbClr val="FFFFFF"/>
                </a:solidFill>
              </a:rPr>
              <a:t> – </a:t>
            </a:r>
            <a:r>
              <a:rPr lang="pl-PL" dirty="0" err="1">
                <a:solidFill>
                  <a:srgbClr val="FFFFFF"/>
                </a:solidFill>
              </a:rPr>
              <a:t>tech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stack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3074" name="Picture 2" descr="Znalezione obrazy dla zapytania .net core">
            <a:extLst>
              <a:ext uri="{FF2B5EF4-FFF2-40B4-BE49-F238E27FC236}">
                <a16:creationId xmlns:a16="http://schemas.microsoft.com/office/drawing/2014/main" id="{17064A71-ED85-4725-9FF7-A9546FD3D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A4B8AD7-A735-46EF-82E8-63FC97DC7E8F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l-PL" sz="2400" dirty="0">
                <a:solidFill>
                  <a:srgbClr val="FFFFFF"/>
                </a:solidFill>
              </a:rPr>
              <a:t>ASP.NET </a:t>
            </a:r>
            <a:r>
              <a:rPr lang="pl-PL" sz="2400" dirty="0" err="1">
                <a:solidFill>
                  <a:srgbClr val="FFFFFF"/>
                </a:solidFill>
              </a:rPr>
              <a:t>Core</a:t>
            </a:r>
            <a:r>
              <a:rPr lang="pl-PL" sz="2400" dirty="0">
                <a:solidFill>
                  <a:srgbClr val="FFFFFF"/>
                </a:solidFill>
              </a:rPr>
              <a:t> Web </a:t>
            </a:r>
            <a:r>
              <a:rPr lang="pl-PL" sz="2400" dirty="0" err="1">
                <a:solidFill>
                  <a:srgbClr val="FFFFFF"/>
                </a:solidFill>
              </a:rPr>
              <a:t>App</a:t>
            </a:r>
            <a:r>
              <a:rPr lang="pl-PL" sz="2400" dirty="0">
                <a:solidFill>
                  <a:srgbClr val="FFFFFF"/>
                </a:solidFill>
              </a:rPr>
              <a:t> (MVC)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3AFCE75-FE49-4059-8C26-287ACBE3A2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2978C7-2409-423D-841B-93FC40195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66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8D0A1-93C7-47B0-9975-EE1C88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WebApp</a:t>
            </a:r>
            <a:r>
              <a:rPr lang="pl-PL" dirty="0">
                <a:solidFill>
                  <a:srgbClr val="FFFFFF"/>
                </a:solidFill>
              </a:rPr>
              <a:t> – </a:t>
            </a:r>
            <a:r>
              <a:rPr lang="pl-PL">
                <a:solidFill>
                  <a:srgbClr val="FFFFFF"/>
                </a:solidFill>
              </a:rPr>
              <a:t>tech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>
                <a:solidFill>
                  <a:srgbClr val="FFFFFF"/>
                </a:solidFill>
              </a:rPr>
              <a:t>stack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A4B8AD7-A735-46EF-82E8-63FC97DC7E8F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l-PL" sz="2400" dirty="0">
                <a:solidFill>
                  <a:srgbClr val="FFFFFF"/>
                </a:solidFill>
              </a:rPr>
              <a:t>ASP.NET </a:t>
            </a:r>
            <a:r>
              <a:rPr lang="pl-PL" sz="2400" dirty="0" err="1">
                <a:solidFill>
                  <a:srgbClr val="FFFFFF"/>
                </a:solidFill>
              </a:rPr>
              <a:t>Core</a:t>
            </a:r>
            <a:r>
              <a:rPr lang="pl-PL" sz="2400" dirty="0">
                <a:solidFill>
                  <a:srgbClr val="FFFFFF"/>
                </a:solidFill>
              </a:rPr>
              <a:t> Web </a:t>
            </a:r>
            <a:r>
              <a:rPr lang="pl-PL" sz="2400" dirty="0" err="1">
                <a:solidFill>
                  <a:srgbClr val="FFFFFF"/>
                </a:solidFill>
              </a:rPr>
              <a:t>App</a:t>
            </a:r>
            <a:r>
              <a:rPr lang="pl-PL" sz="2400" dirty="0">
                <a:solidFill>
                  <a:srgbClr val="FFFFFF"/>
                </a:solidFill>
              </a:rPr>
              <a:t> (MVC)</a:t>
            </a:r>
          </a:p>
          <a:p>
            <a:pPr>
              <a:spcAft>
                <a:spcPts val="600"/>
              </a:spcAft>
            </a:pPr>
            <a:r>
              <a:rPr lang="pl-PL" sz="2400" dirty="0" err="1">
                <a:solidFill>
                  <a:srgbClr val="FFFFFF"/>
                </a:solidFill>
              </a:rPr>
              <a:t>jQuery</a:t>
            </a:r>
            <a:endParaRPr lang="pl-PL" sz="2400" dirty="0">
              <a:solidFill>
                <a:srgbClr val="FFFFFF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3AFCE75-FE49-4059-8C26-287ACBE3A2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2978C7-2409-423D-841B-93FC40195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8194" name="Picture 2" descr="Znalezione obrazy dla zapytania jquery">
            <a:extLst>
              <a:ext uri="{FF2B5EF4-FFF2-40B4-BE49-F238E27FC236}">
                <a16:creationId xmlns:a16="http://schemas.microsoft.com/office/drawing/2014/main" id="{4287FCDC-FDC3-4AA8-98A0-F2A9A5762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25" y="2003879"/>
            <a:ext cx="27146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60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8D0A1-93C7-47B0-9975-EE1C88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WebApp</a:t>
            </a:r>
            <a:r>
              <a:rPr lang="pl-PL" dirty="0">
                <a:solidFill>
                  <a:srgbClr val="FFFFFF"/>
                </a:solidFill>
              </a:rPr>
              <a:t> – </a:t>
            </a:r>
            <a:r>
              <a:rPr lang="pl-PL">
                <a:solidFill>
                  <a:srgbClr val="FFFFFF"/>
                </a:solidFill>
              </a:rPr>
              <a:t>tech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>
                <a:solidFill>
                  <a:srgbClr val="FFFFFF"/>
                </a:solidFill>
              </a:rPr>
              <a:t>stack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A4B8AD7-A735-46EF-82E8-63FC97DC7E8F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l-PL" sz="2400" dirty="0">
                <a:solidFill>
                  <a:srgbClr val="FFFFFF"/>
                </a:solidFill>
              </a:rPr>
              <a:t>ASP.NET </a:t>
            </a:r>
            <a:r>
              <a:rPr lang="pl-PL" sz="2400" dirty="0" err="1">
                <a:solidFill>
                  <a:srgbClr val="FFFFFF"/>
                </a:solidFill>
              </a:rPr>
              <a:t>Core</a:t>
            </a:r>
            <a:r>
              <a:rPr lang="pl-PL" sz="2400" dirty="0">
                <a:solidFill>
                  <a:srgbClr val="FFFFFF"/>
                </a:solidFill>
              </a:rPr>
              <a:t> Web </a:t>
            </a:r>
            <a:r>
              <a:rPr lang="pl-PL" sz="2400" dirty="0" err="1">
                <a:solidFill>
                  <a:srgbClr val="FFFFFF"/>
                </a:solidFill>
              </a:rPr>
              <a:t>App</a:t>
            </a:r>
            <a:r>
              <a:rPr lang="pl-PL" sz="2400" dirty="0">
                <a:solidFill>
                  <a:srgbClr val="FFFFFF"/>
                </a:solidFill>
              </a:rPr>
              <a:t> (MVC)</a:t>
            </a:r>
          </a:p>
          <a:p>
            <a:pPr>
              <a:spcAft>
                <a:spcPts val="600"/>
              </a:spcAft>
            </a:pPr>
            <a:r>
              <a:rPr lang="pl-PL" sz="2400" dirty="0" err="1">
                <a:solidFill>
                  <a:srgbClr val="FFFFFF"/>
                </a:solidFill>
              </a:rPr>
              <a:t>jQuery</a:t>
            </a:r>
            <a:endParaRPr lang="pl-PL" sz="24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pl-PL" sz="2400" dirty="0" err="1">
                <a:solidFill>
                  <a:srgbClr val="FFFFFF"/>
                </a:solidFill>
              </a:rPr>
              <a:t>Handlebars</a:t>
            </a:r>
            <a:endParaRPr lang="pl-PL" sz="2400" dirty="0">
              <a:solidFill>
                <a:srgbClr val="FFFFFF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3AFCE75-FE49-4059-8C26-287ACBE3A2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2978C7-2409-423D-841B-93FC40195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42" name="Picture 2" descr="Znalezione obrazy dla zapytania handlebarsjs">
            <a:extLst>
              <a:ext uri="{FF2B5EF4-FFF2-40B4-BE49-F238E27FC236}">
                <a16:creationId xmlns:a16="http://schemas.microsoft.com/office/drawing/2014/main" id="{AFCEE1D2-5C75-4AC4-AE55-74FA24A1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09" y="120861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8D0A1-93C7-47B0-9975-EE1C88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WebApp – tech stack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3AFCE75-FE49-4059-8C26-287ACBE3A2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2978C7-2409-423D-841B-93FC40195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83C5D17-91C7-4EF1-84B7-94E6E7DC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1" y="1822733"/>
            <a:ext cx="3648584" cy="3534268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D2DE4CA-4799-4461-AD8A-AD81191C5E96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l-PL" sz="2400" dirty="0">
                <a:solidFill>
                  <a:srgbClr val="FFFFFF"/>
                </a:solidFill>
              </a:rPr>
              <a:t>ASP.NET </a:t>
            </a:r>
            <a:r>
              <a:rPr lang="pl-PL" sz="2400" dirty="0" err="1">
                <a:solidFill>
                  <a:srgbClr val="FFFFFF"/>
                </a:solidFill>
              </a:rPr>
              <a:t>Core</a:t>
            </a:r>
            <a:r>
              <a:rPr lang="pl-PL" sz="2400" dirty="0">
                <a:solidFill>
                  <a:srgbClr val="FFFFFF"/>
                </a:solidFill>
              </a:rPr>
              <a:t> Web </a:t>
            </a:r>
            <a:r>
              <a:rPr lang="pl-PL" sz="2400" dirty="0" err="1">
                <a:solidFill>
                  <a:srgbClr val="FFFFFF"/>
                </a:solidFill>
              </a:rPr>
              <a:t>App</a:t>
            </a:r>
            <a:r>
              <a:rPr lang="pl-PL" sz="2400" dirty="0">
                <a:solidFill>
                  <a:srgbClr val="FFFFFF"/>
                </a:solidFill>
              </a:rPr>
              <a:t> (MVC)</a:t>
            </a:r>
          </a:p>
          <a:p>
            <a:pPr>
              <a:spcAft>
                <a:spcPts val="600"/>
              </a:spcAft>
            </a:pPr>
            <a:r>
              <a:rPr lang="pl-PL" sz="2400" dirty="0" err="1">
                <a:solidFill>
                  <a:srgbClr val="FFFFFF"/>
                </a:solidFill>
              </a:rPr>
              <a:t>jQuery</a:t>
            </a:r>
            <a:endParaRPr lang="pl-PL" sz="24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pl-PL" sz="2400" dirty="0" err="1">
                <a:solidFill>
                  <a:srgbClr val="FFFFFF"/>
                </a:solidFill>
              </a:rPr>
              <a:t>Handlebars</a:t>
            </a:r>
            <a:endParaRPr lang="pl-PL" sz="240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pl-PL" sz="2400" dirty="0">
                <a:solidFill>
                  <a:srgbClr val="FFFFFF"/>
                </a:solidFill>
              </a:rPr>
              <a:t>Twitter </a:t>
            </a:r>
            <a:r>
              <a:rPr lang="pl-PL" sz="2400" dirty="0" err="1">
                <a:solidFill>
                  <a:srgbClr val="FFFFFF"/>
                </a:solidFill>
              </a:rPr>
              <a:t>Bootstrap</a:t>
            </a:r>
            <a:endParaRPr lang="pl-PL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3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57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E28C21BA-ABE6-4A96-BB06-BE710785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49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8D0A1-93C7-47B0-9975-EE1C88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pl-PL"/>
              <a:t>Execution plan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543715C-72E9-412C-A9E8-7C55D643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9" y="2030109"/>
            <a:ext cx="3756468" cy="24203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474F121-7345-43C2-AEA1-C6DCE661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734" y="2223012"/>
            <a:ext cx="3505200" cy="214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596BF1D-077A-4AAB-9FAF-C8D77A4D08EF}"/>
              </a:ext>
            </a:extLst>
          </p:cNvPr>
          <p:cNvSpPr txBox="1"/>
          <p:nvPr/>
        </p:nvSpPr>
        <p:spPr>
          <a:xfrm>
            <a:off x="1058978" y="4394176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Create</a:t>
            </a:r>
            <a:r>
              <a:rPr lang="pl-PL" dirty="0"/>
              <a:t> API</a:t>
            </a:r>
          </a:p>
          <a:p>
            <a:pPr algn="ctr"/>
            <a:r>
              <a:rPr lang="pl-PL" dirty="0"/>
              <a:t>(</a:t>
            </a:r>
            <a:r>
              <a:rPr lang="pl-PL" dirty="0" err="1"/>
              <a:t>cash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business </a:t>
            </a:r>
            <a:r>
              <a:rPr lang="pl-PL" dirty="0" err="1"/>
              <a:t>logic</a:t>
            </a:r>
            <a:r>
              <a:rPr lang="pl-PL" dirty="0"/>
              <a:t>)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149771-198A-4C4D-BF8C-4B6DF9ACE7A4}"/>
              </a:ext>
            </a:extLst>
          </p:cNvPr>
          <p:cNvSpPr/>
          <p:nvPr/>
        </p:nvSpPr>
        <p:spPr>
          <a:xfrm>
            <a:off x="4333461" y="4422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WebApp</a:t>
            </a:r>
            <a:endParaRPr lang="pl-PL" dirty="0"/>
          </a:p>
          <a:p>
            <a:pPr algn="ctr"/>
            <a:r>
              <a:rPr lang="pl-PL" dirty="0"/>
              <a:t>(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&amp;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of API)</a:t>
            </a:r>
          </a:p>
        </p:txBody>
      </p:sp>
    </p:spTree>
    <p:extLst>
      <p:ext uri="{BB962C8B-B14F-4D97-AF65-F5344CB8AC3E}">
        <p14:creationId xmlns:p14="http://schemas.microsoft.com/office/powerpoint/2010/main" val="19893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8D0A1-93C7-47B0-9975-EE1C88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pl-PL" dirty="0"/>
              <a:t>API - </a:t>
            </a:r>
            <a:r>
              <a:rPr lang="pl-PL" dirty="0" err="1"/>
              <a:t>goals</a:t>
            </a:r>
            <a:endParaRPr lang="pl-PL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60109AE6-DEC9-4E03-A269-7B49EB84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43" y="1483559"/>
            <a:ext cx="3390113" cy="1906939"/>
          </a:xfrm>
          <a:prstGeom prst="rect">
            <a:avLst/>
          </a:prstGeom>
        </p:spPr>
      </p:pic>
      <p:pic>
        <p:nvPicPr>
          <p:cNvPr id="2050" name="Picture 2" descr="Znalezione obrazy dla zapytania solid programming">
            <a:extLst>
              <a:ext uri="{FF2B5EF4-FFF2-40B4-BE49-F238E27FC236}">
                <a16:creationId xmlns:a16="http://schemas.microsoft.com/office/drawing/2014/main" id="{E7394064-2FAB-4103-B69C-A5F56A6F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40" y="4189786"/>
            <a:ext cx="2696714" cy="15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extend">
            <a:extLst>
              <a:ext uri="{FF2B5EF4-FFF2-40B4-BE49-F238E27FC236}">
                <a16:creationId xmlns:a16="http://schemas.microsoft.com/office/drawing/2014/main" id="{DE6D4BBA-18F6-4C52-8981-3982EC2F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47" y="3994768"/>
            <a:ext cx="1906939" cy="190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46AD477-5D44-4573-98F8-F211C146087D}"/>
              </a:ext>
            </a:extLst>
          </p:cNvPr>
          <p:cNvSpPr txBox="1"/>
          <p:nvPr/>
        </p:nvSpPr>
        <p:spPr>
          <a:xfrm>
            <a:off x="6017767" y="3421727"/>
            <a:ext cx="166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Test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well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C041F09-5599-4BF3-AC09-1E07F6149D58}"/>
              </a:ext>
            </a:extLst>
          </p:cNvPr>
          <p:cNvSpPr txBox="1"/>
          <p:nvPr/>
        </p:nvSpPr>
        <p:spPr>
          <a:xfrm>
            <a:off x="1500800" y="5901706"/>
            <a:ext cx="28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follows</a:t>
            </a:r>
            <a:r>
              <a:rPr lang="pl-PL" dirty="0"/>
              <a:t> SOLID </a:t>
            </a:r>
            <a:r>
              <a:rPr lang="pl-PL" dirty="0" err="1"/>
              <a:t>principles</a:t>
            </a:r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ABBD937-2B4E-424D-9885-00E87FAE878E}"/>
              </a:ext>
            </a:extLst>
          </p:cNvPr>
          <p:cNvSpPr txBox="1"/>
          <p:nvPr/>
        </p:nvSpPr>
        <p:spPr>
          <a:xfrm>
            <a:off x="5158659" y="5897581"/>
            <a:ext cx="339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open for </a:t>
            </a:r>
            <a:r>
              <a:rPr lang="pl-PL" dirty="0" err="1"/>
              <a:t>extensions</a:t>
            </a:r>
            <a:endParaRPr lang="pl-PL" dirty="0"/>
          </a:p>
          <a:p>
            <a:pPr algn="ctr"/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new</a:t>
            </a:r>
            <a:r>
              <a:rPr lang="pl-PL" dirty="0"/>
              <a:t> 200 notes)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E16BDF2-BD4E-4A9F-8729-F7FAE8CDE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37" y="1488775"/>
            <a:ext cx="1499809" cy="1628364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0393B6B-BE80-484C-B417-089A1C2BF15C}"/>
              </a:ext>
            </a:extLst>
          </p:cNvPr>
          <p:cNvSpPr txBox="1"/>
          <p:nvPr/>
        </p:nvSpPr>
        <p:spPr>
          <a:xfrm>
            <a:off x="1342014" y="3283228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err="1"/>
              <a:t>Create</a:t>
            </a:r>
            <a:r>
              <a:rPr lang="pl-PL" dirty="0"/>
              <a:t> c</a:t>
            </a:r>
            <a:r>
              <a:rPr lang="en-US" dirty="0"/>
              <a:t>lean, maintainable, </a:t>
            </a:r>
            <a:endParaRPr lang="pl-PL" dirty="0"/>
          </a:p>
          <a:p>
            <a:pPr algn="ctr"/>
            <a:r>
              <a:rPr lang="en-US" dirty="0"/>
              <a:t>easy to understand 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945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13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82" name="Rectangle 14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3" name="Straight Connector 14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14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7" name="Isosceles Triangle 15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9" name="Isosceles Triangle 15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8D0A1-93C7-47B0-9975-EE1C88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API – </a:t>
            </a:r>
            <a:r>
              <a:rPr lang="pl-PL" dirty="0" err="1">
                <a:solidFill>
                  <a:srgbClr val="FFFFFF"/>
                </a:solidFill>
              </a:rPr>
              <a:t>tech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stack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3074" name="Picture 2" descr="Znalezione obrazy dla zapytania .net core">
            <a:extLst>
              <a:ext uri="{FF2B5EF4-FFF2-40B4-BE49-F238E27FC236}">
                <a16:creationId xmlns:a16="http://schemas.microsoft.com/office/drawing/2014/main" id="{17064A71-ED85-4725-9FF7-A9546FD3D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A4B8AD7-A735-46EF-82E8-63FC97DC7E8F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l-PL" sz="2400" dirty="0">
                <a:solidFill>
                  <a:srgbClr val="FFFFFF"/>
                </a:solidFill>
              </a:rPr>
              <a:t>.NET </a:t>
            </a:r>
            <a:r>
              <a:rPr lang="pl-PL" sz="2400" dirty="0" err="1">
                <a:solidFill>
                  <a:srgbClr val="FFFFFF"/>
                </a:solidFill>
              </a:rPr>
              <a:t>Core</a:t>
            </a:r>
            <a:r>
              <a:rPr lang="pl-PL" sz="2400" dirty="0">
                <a:solidFill>
                  <a:srgbClr val="FFFFFF"/>
                </a:solidFill>
              </a:rPr>
              <a:t> 2.2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3AFCE75-FE49-4059-8C26-287ACBE3A2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2978C7-2409-423D-841B-93FC40195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97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A8D0A1-93C7-47B0-9975-EE1C88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API – </a:t>
            </a:r>
            <a:r>
              <a:rPr lang="pl-PL" dirty="0" err="1">
                <a:solidFill>
                  <a:srgbClr val="FFFFFF"/>
                </a:solidFill>
              </a:rPr>
              <a:t>tech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stack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A4B8AD7-A735-46EF-82E8-63FC97DC7E8F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l-PL" sz="2400" dirty="0">
                <a:solidFill>
                  <a:srgbClr val="FFFFFF"/>
                </a:solidFill>
              </a:rPr>
              <a:t>.NET </a:t>
            </a:r>
            <a:r>
              <a:rPr lang="pl-PL" sz="2400" dirty="0" err="1">
                <a:solidFill>
                  <a:srgbClr val="FFFFFF"/>
                </a:solidFill>
              </a:rPr>
              <a:t>Core</a:t>
            </a:r>
            <a:r>
              <a:rPr lang="pl-PL" sz="2400" dirty="0">
                <a:solidFill>
                  <a:srgbClr val="FFFFFF"/>
                </a:solidFill>
              </a:rPr>
              <a:t> 2.2</a:t>
            </a:r>
          </a:p>
          <a:p>
            <a:pPr>
              <a:spcAft>
                <a:spcPts val="600"/>
              </a:spcAft>
            </a:pPr>
            <a:r>
              <a:rPr lang="pl-PL" sz="2400" dirty="0">
                <a:solidFill>
                  <a:srgbClr val="FFFFFF"/>
                </a:solidFill>
              </a:rPr>
              <a:t>Microsoft Test Framework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3AFCE75-FE49-4059-8C26-287ACBE3A2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2978C7-2409-423D-841B-93FC401955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07E585B-AB34-4AB3-B953-20BC63B9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94" y="1878533"/>
            <a:ext cx="3488301" cy="30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1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FD63CE-B6ED-4D87-B491-63A77D41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7" y="2405320"/>
            <a:ext cx="5264822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/>
              <a:t>API notes calculation approach</a:t>
            </a:r>
            <a:r>
              <a:rPr lang="pl-PL" sz="3000" dirty="0"/>
              <a:t>:</a:t>
            </a:r>
            <a:br>
              <a:rPr lang="pl-PL" sz="3000" dirty="0"/>
            </a:br>
            <a:r>
              <a:rPr lang="en-US" sz="3000" dirty="0"/>
              <a:t> </a:t>
            </a:r>
            <a:br>
              <a:rPr lang="pl-PL" sz="3000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59" name="Tytuł 1">
            <a:extLst>
              <a:ext uri="{FF2B5EF4-FFF2-40B4-BE49-F238E27FC236}">
                <a16:creationId xmlns:a16="http://schemas.microsoft.com/office/drawing/2014/main" id="{48EC60A1-3AFC-4BBB-AF0F-97ACF514A4A5}"/>
              </a:ext>
            </a:extLst>
          </p:cNvPr>
          <p:cNvSpPr txBox="1">
            <a:spLocks/>
          </p:cNvSpPr>
          <p:nvPr/>
        </p:nvSpPr>
        <p:spPr>
          <a:xfrm>
            <a:off x="281567" y="2405319"/>
            <a:ext cx="5264822" cy="2369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br>
              <a:rPr lang="pl-PL" sz="3000" dirty="0"/>
            </a:br>
            <a:r>
              <a:rPr lang="en-US" sz="3000" dirty="0"/>
              <a:t> </a:t>
            </a:r>
            <a:br>
              <a:rPr lang="pl-PL" sz="3000" dirty="0"/>
            </a:br>
            <a:r>
              <a:rPr lang="en-US" b="1" dirty="0"/>
              <a:t>The Pipeline Pattern</a:t>
            </a:r>
            <a:br>
              <a:rPr lang="en-US" sz="3000" dirty="0"/>
            </a:br>
            <a:endParaRPr lang="en-US" sz="3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5141" name="Straight Connector 72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42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43" name="Isosceles Triangle 7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44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45" name="Isosceles Triangle 8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122" name="Picture 2" descr="Obraz zawierający wewnątrz, obiekt&#10;&#10;Opis wygenerowany automatycznie">
            <a:extLst>
              <a:ext uri="{FF2B5EF4-FFF2-40B4-BE49-F238E27FC236}">
                <a16:creationId xmlns:a16="http://schemas.microsoft.com/office/drawing/2014/main" id="{2A50FCF9-927C-4938-8897-E6FA59400F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8" t="9091" r="987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77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FE03A8-527C-4021-AAF0-82B9FB24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 </a:t>
            </a:r>
            <a:r>
              <a:rPr lang="pl-PL" dirty="0" err="1"/>
              <a:t>Pipeline</a:t>
            </a:r>
            <a:r>
              <a:rPr lang="pl-PL" dirty="0"/>
              <a:t> </a:t>
            </a:r>
            <a:r>
              <a:rPr lang="pl-PL" dirty="0" err="1"/>
              <a:t>Pattern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22F4CE6-BDBD-4415-94B3-5240D07ED3F8}"/>
              </a:ext>
            </a:extLst>
          </p:cNvPr>
          <p:cNvSpPr/>
          <p:nvPr/>
        </p:nvSpPr>
        <p:spPr>
          <a:xfrm>
            <a:off x="549122" y="3240313"/>
            <a:ext cx="1698172" cy="9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Input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7712840-F1F5-4961-AD1D-33675FB9F04E}"/>
              </a:ext>
            </a:extLst>
          </p:cNvPr>
          <p:cNvSpPr/>
          <p:nvPr/>
        </p:nvSpPr>
        <p:spPr>
          <a:xfrm>
            <a:off x="2602894" y="3240313"/>
            <a:ext cx="1698172" cy="9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Pipe</a:t>
            </a:r>
            <a:r>
              <a:rPr lang="pl-PL" dirty="0"/>
              <a:t> Link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BF10BF5-578B-457B-B87B-7FA374872428}"/>
              </a:ext>
            </a:extLst>
          </p:cNvPr>
          <p:cNvSpPr/>
          <p:nvPr/>
        </p:nvSpPr>
        <p:spPr>
          <a:xfrm>
            <a:off x="5522058" y="3240313"/>
            <a:ext cx="1698172" cy="9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Pipe</a:t>
            </a:r>
            <a:r>
              <a:rPr lang="pl-PL" dirty="0"/>
              <a:t> Link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C3454C5-1B37-4A32-B511-DCEE2B067359}"/>
              </a:ext>
            </a:extLst>
          </p:cNvPr>
          <p:cNvSpPr/>
          <p:nvPr/>
        </p:nvSpPr>
        <p:spPr>
          <a:xfrm>
            <a:off x="7575830" y="3240313"/>
            <a:ext cx="1698172" cy="98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Output</a:t>
            </a:r>
            <a:endParaRPr lang="pl-PL" dirty="0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0917F62-1EA3-4782-8B2F-6919921DFFE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47294" y="3733799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66A2D4F9-EAF9-431B-A114-6F00E0BE579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301066" y="3733799"/>
            <a:ext cx="1220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FE8C914-475F-4B23-829A-E5FBE2B84C9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220230" y="3733799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1B31D57-8288-4BB8-A892-445DF146492B}"/>
              </a:ext>
            </a:extLst>
          </p:cNvPr>
          <p:cNvSpPr txBox="1"/>
          <p:nvPr/>
        </p:nvSpPr>
        <p:spPr>
          <a:xfrm>
            <a:off x="4706217" y="3272134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…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2632FCE-A5F1-40A3-B9D7-27B5D71A95C9}"/>
              </a:ext>
            </a:extLst>
          </p:cNvPr>
          <p:cNvSpPr txBox="1"/>
          <p:nvPr/>
        </p:nvSpPr>
        <p:spPr>
          <a:xfrm>
            <a:off x="619952" y="4890867"/>
            <a:ext cx="36102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Input for </a:t>
            </a:r>
            <a:r>
              <a:rPr lang="pl-PL" dirty="0" err="1"/>
              <a:t>pipe</a:t>
            </a:r>
            <a:r>
              <a:rPr lang="pl-PL" dirty="0"/>
              <a:t> (</a:t>
            </a:r>
            <a:r>
              <a:rPr lang="pl-PL" dirty="0" err="1"/>
              <a:t>before</a:t>
            </a:r>
            <a:r>
              <a:rPr lang="pl-PL" dirty="0"/>
              <a:t> </a:t>
            </a:r>
            <a:r>
              <a:rPr lang="pl-PL" dirty="0" err="1"/>
              <a:t>execution</a:t>
            </a:r>
            <a:r>
              <a:rPr lang="pl-PL" dirty="0"/>
              <a:t>)</a:t>
            </a:r>
          </a:p>
          <a:p>
            <a:pPr algn="ctr"/>
            <a:r>
              <a:rPr lang="pl-PL" dirty="0"/>
              <a:t>In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amount</a:t>
            </a:r>
            <a:r>
              <a:rPr lang="pl-PL" dirty="0"/>
              <a:t> to </a:t>
            </a:r>
            <a:r>
              <a:rPr lang="pl-PL" dirty="0" err="1"/>
              <a:t>withrdaw</a:t>
            </a:r>
            <a:endParaRPr lang="pl-PL" dirty="0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A656F342-F057-4562-A1EF-FE556591931F}"/>
              </a:ext>
            </a:extLst>
          </p:cNvPr>
          <p:cNvCxnSpPr>
            <a:stCxn id="17" idx="0"/>
            <a:endCxn id="4" idx="2"/>
          </p:cNvCxnSpPr>
          <p:nvPr/>
        </p:nvCxnSpPr>
        <p:spPr>
          <a:xfrm flipH="1" flipV="1">
            <a:off x="1398208" y="4227285"/>
            <a:ext cx="1026886" cy="663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Nawias klamrowy otwierający 20">
            <a:extLst>
              <a:ext uri="{FF2B5EF4-FFF2-40B4-BE49-F238E27FC236}">
                <a16:creationId xmlns:a16="http://schemas.microsoft.com/office/drawing/2014/main" id="{FA0F6FDD-6BA7-4013-B26E-B9DF778987D7}"/>
              </a:ext>
            </a:extLst>
          </p:cNvPr>
          <p:cNvSpPr/>
          <p:nvPr/>
        </p:nvSpPr>
        <p:spPr>
          <a:xfrm rot="5400000">
            <a:off x="4700102" y="497378"/>
            <a:ext cx="427176" cy="5006220"/>
          </a:xfrm>
          <a:prstGeom prst="leftBrace">
            <a:avLst>
              <a:gd name="adj1" fmla="val 8333"/>
              <a:gd name="adj2" fmla="val 5058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C1470F6B-2080-4B29-87FD-F5B84E27093E}"/>
              </a:ext>
            </a:extLst>
          </p:cNvPr>
          <p:cNvSpPr txBox="1"/>
          <p:nvPr/>
        </p:nvSpPr>
        <p:spPr>
          <a:xfrm>
            <a:off x="2087772" y="1508863"/>
            <a:ext cx="558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E</a:t>
            </a:r>
            <a:r>
              <a:rPr lang="en-US" dirty="0"/>
              <a:t>ach note </a:t>
            </a:r>
            <a:r>
              <a:rPr lang="pl-PL" dirty="0"/>
              <a:t>=</a:t>
            </a:r>
            <a:r>
              <a:rPr lang="en-US" dirty="0"/>
              <a:t> separate link </a:t>
            </a:r>
            <a:endParaRPr lang="pl-PL" dirty="0"/>
          </a:p>
          <a:p>
            <a:pPr algn="ctr"/>
            <a:r>
              <a:rPr lang="pl-PL" dirty="0" err="1"/>
              <a:t>Separate</a:t>
            </a:r>
            <a:r>
              <a:rPr lang="pl-PL" dirty="0"/>
              <a:t> link for </a:t>
            </a:r>
            <a:r>
              <a:rPr lang="pl-PL" dirty="0" err="1"/>
              <a:t>amount</a:t>
            </a:r>
            <a:r>
              <a:rPr lang="pl-PL" dirty="0"/>
              <a:t> </a:t>
            </a: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defined</a:t>
            </a:r>
            <a:endParaRPr lang="pl-PL" dirty="0"/>
          </a:p>
          <a:p>
            <a:pPr algn="ctr"/>
            <a:r>
              <a:rPr lang="pl-PL" dirty="0"/>
              <a:t>Notes </a:t>
            </a:r>
            <a:r>
              <a:rPr lang="pl-PL" dirty="0" err="1"/>
              <a:t>quantity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</a:t>
            </a:r>
            <a:r>
              <a:rPr lang="pl-PL" dirty="0" err="1"/>
              <a:t>inside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link</a:t>
            </a:r>
            <a:r>
              <a:rPr lang="en-US" dirty="0"/>
              <a:t> </a:t>
            </a:r>
            <a:endParaRPr lang="pl-PL" dirty="0"/>
          </a:p>
          <a:p>
            <a:pPr algn="ctr"/>
            <a:r>
              <a:rPr lang="pl-PL" dirty="0"/>
              <a:t>A</a:t>
            </a:r>
            <a:r>
              <a:rPr lang="en-US" dirty="0"/>
              <a:t>mount is modified and passed to the next link</a:t>
            </a:r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033FD106-0AF0-41C5-9FC7-E3B07AF0CB95}"/>
              </a:ext>
            </a:extLst>
          </p:cNvPr>
          <p:cNvSpPr txBox="1"/>
          <p:nvPr/>
        </p:nvSpPr>
        <p:spPr>
          <a:xfrm>
            <a:off x="5509685" y="5029366"/>
            <a:ext cx="43352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Output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notes </a:t>
            </a:r>
            <a:r>
              <a:rPr lang="pl-PL" dirty="0" err="1"/>
              <a:t>quantity</a:t>
            </a:r>
            <a:endParaRPr lang="pl-PL" dirty="0"/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C2F6947B-0D34-4A7F-825D-663FF266D6FE}"/>
              </a:ext>
            </a:extLst>
          </p:cNvPr>
          <p:cNvCxnSpPr>
            <a:stCxn id="23" idx="0"/>
            <a:endCxn id="8" idx="2"/>
          </p:cNvCxnSpPr>
          <p:nvPr/>
        </p:nvCxnSpPr>
        <p:spPr>
          <a:xfrm flipV="1">
            <a:off x="7677296" y="4227285"/>
            <a:ext cx="747620" cy="802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6" grpId="0"/>
      <p:bldP spid="17" grpId="0"/>
      <p:bldP spid="21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A8D0A1-93C7-47B0-9975-EE1C88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pl-PL" dirty="0"/>
              <a:t>API - </a:t>
            </a:r>
            <a:r>
              <a:rPr lang="pl-PL" dirty="0" err="1"/>
              <a:t>accomplishments</a:t>
            </a:r>
            <a:endParaRPr lang="pl-PL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60109AE6-DEC9-4E03-A269-7B49EB84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43" y="1483559"/>
            <a:ext cx="3390113" cy="1906939"/>
          </a:xfrm>
          <a:prstGeom prst="rect">
            <a:avLst/>
          </a:prstGeom>
        </p:spPr>
      </p:pic>
      <p:pic>
        <p:nvPicPr>
          <p:cNvPr id="2050" name="Picture 2" descr="Znalezione obrazy dla zapytania solid programming">
            <a:extLst>
              <a:ext uri="{FF2B5EF4-FFF2-40B4-BE49-F238E27FC236}">
                <a16:creationId xmlns:a16="http://schemas.microsoft.com/office/drawing/2014/main" id="{E7394064-2FAB-4103-B69C-A5F56A6F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40" y="4189786"/>
            <a:ext cx="2696714" cy="15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extend">
            <a:extLst>
              <a:ext uri="{FF2B5EF4-FFF2-40B4-BE49-F238E27FC236}">
                <a16:creationId xmlns:a16="http://schemas.microsoft.com/office/drawing/2014/main" id="{DE6D4BBA-18F6-4C52-8981-3982EC2F6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47" y="3994768"/>
            <a:ext cx="1906939" cy="190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46AD477-5D44-4573-98F8-F211C146087D}"/>
              </a:ext>
            </a:extLst>
          </p:cNvPr>
          <p:cNvSpPr txBox="1"/>
          <p:nvPr/>
        </p:nvSpPr>
        <p:spPr>
          <a:xfrm>
            <a:off x="5893837" y="3421727"/>
            <a:ext cx="191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Well</a:t>
            </a:r>
            <a:r>
              <a:rPr lang="pl-PL" dirty="0"/>
              <a:t> </a:t>
            </a:r>
            <a:r>
              <a:rPr lang="pl-PL" dirty="0" err="1"/>
              <a:t>tested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C041F09-5599-4BF3-AC09-1E07F6149D58}"/>
              </a:ext>
            </a:extLst>
          </p:cNvPr>
          <p:cNvSpPr txBox="1"/>
          <p:nvPr/>
        </p:nvSpPr>
        <p:spPr>
          <a:xfrm>
            <a:off x="1685544" y="5901707"/>
            <a:ext cx="24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follows</a:t>
            </a:r>
            <a:r>
              <a:rPr lang="pl-PL" dirty="0"/>
              <a:t> SOLID </a:t>
            </a:r>
            <a:r>
              <a:rPr lang="pl-PL" dirty="0" err="1"/>
              <a:t>principles</a:t>
            </a:r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ABBD937-2B4E-424D-9885-00E87FAE878E}"/>
              </a:ext>
            </a:extLst>
          </p:cNvPr>
          <p:cNvSpPr txBox="1"/>
          <p:nvPr/>
        </p:nvSpPr>
        <p:spPr>
          <a:xfrm>
            <a:off x="5621262" y="6040206"/>
            <a:ext cx="2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Open for </a:t>
            </a:r>
            <a:r>
              <a:rPr lang="pl-PL" dirty="0" err="1"/>
              <a:t>extensions</a:t>
            </a:r>
            <a:endParaRPr lang="pl-PL" dirty="0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E16BDF2-BD4E-4A9F-8729-F7FAE8CDE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37" y="1488775"/>
            <a:ext cx="1499809" cy="1628364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0393B6B-BE80-484C-B417-089A1C2BF15C}"/>
              </a:ext>
            </a:extLst>
          </p:cNvPr>
          <p:cNvSpPr txBox="1"/>
          <p:nvPr/>
        </p:nvSpPr>
        <p:spPr>
          <a:xfrm>
            <a:off x="1569640" y="3283228"/>
            <a:ext cx="271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C</a:t>
            </a:r>
            <a:r>
              <a:rPr lang="en-US" dirty="0"/>
              <a:t>lean, maintainable, </a:t>
            </a:r>
            <a:endParaRPr lang="pl-PL" dirty="0"/>
          </a:p>
          <a:p>
            <a:pPr algn="ctr"/>
            <a:r>
              <a:rPr lang="en-US" dirty="0"/>
              <a:t>easy to understand code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8A937E4-4674-4E69-8BB0-50A23CE98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216" y="1483559"/>
            <a:ext cx="513138" cy="513138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B1F4935D-5B5B-4ED5-B75F-F1C3CFD67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075" y="1483559"/>
            <a:ext cx="513138" cy="513138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DFDDA92B-E20F-48CF-AA54-A59F99843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104" y="4175272"/>
            <a:ext cx="513138" cy="513138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A402581E-79C8-478D-B57F-8CEDA2CF1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075" y="4175272"/>
            <a:ext cx="513138" cy="5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9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EF9958-0B50-4028-8934-55DA1C68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pl-PL"/>
              <a:t>WebApp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FF1B793-3130-460B-A842-D2D73726B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05" y="2047377"/>
            <a:ext cx="8990470" cy="28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7590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231</Words>
  <Application>Microsoft Office PowerPoint</Application>
  <PresentationFormat>Panoramiczny</PresentationFormat>
  <Paragraphs>56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Faseta</vt:lpstr>
      <vt:lpstr>Cash Machine Solution</vt:lpstr>
      <vt:lpstr>Execution plan</vt:lpstr>
      <vt:lpstr>API - goals</vt:lpstr>
      <vt:lpstr>API – tech stack</vt:lpstr>
      <vt:lpstr>API – tech stack</vt:lpstr>
      <vt:lpstr>API notes calculation approach:    </vt:lpstr>
      <vt:lpstr>The Pipeline Pattern</vt:lpstr>
      <vt:lpstr>API - accomplishments</vt:lpstr>
      <vt:lpstr>WebApp</vt:lpstr>
      <vt:lpstr>WebApp – tech stack</vt:lpstr>
      <vt:lpstr>WebApp – tech stack</vt:lpstr>
      <vt:lpstr>WebApp – tech stack</vt:lpstr>
      <vt:lpstr>WebApp – tech stack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Machine Solution</dc:title>
  <dc:creator>D&amp;R</dc:creator>
  <cp:lastModifiedBy>D&amp;R</cp:lastModifiedBy>
  <cp:revision>17</cp:revision>
  <dcterms:created xsi:type="dcterms:W3CDTF">2019-08-31T19:45:18Z</dcterms:created>
  <dcterms:modified xsi:type="dcterms:W3CDTF">2019-08-31T20:45:45Z</dcterms:modified>
</cp:coreProperties>
</file>