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ECA2-C15E-4800-B4B4-34E88834CF8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E2E1-879E-46FD-BCEB-091076C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14362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47825"/>
            <a:ext cx="31146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257800"/>
            <a:ext cx="7666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possible to leave home, cross each of the seven bridges </a:t>
            </a:r>
          </a:p>
          <a:p>
            <a:r>
              <a:rPr lang="en-US" sz="2400" dirty="0" smtClean="0"/>
              <a:t>exactly once, and return home?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88289" y="2025134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(Euler)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104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jwilson.coe.uga.edu/emat6680/yamaguchi/emat6690/essay1/Euler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798318"/>
            <a:ext cx="75342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wilson.coe.uga.edu/emat6680/yamaguchi/emat6690/essay1/Euleria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49" y="4303394"/>
            <a:ext cx="26193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58965" y="1295400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have </a:t>
            </a:r>
            <a:r>
              <a:rPr lang="en-US" dirty="0" err="1" smtClean="0"/>
              <a:t>Eulerian</a:t>
            </a:r>
            <a:r>
              <a:rPr lang="en-US" dirty="0" smtClean="0"/>
              <a:t> circuits?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6386" name="Picture 2" descr="https://upload.wikimedia.org/wikipedia/commons/thumb/7/77/DirectedDegrees.svg/220px-DirectedDegre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2" y="3276600"/>
            <a:ext cx="2095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1752600"/>
            <a:ext cx="510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graph </a:t>
            </a:r>
            <a:r>
              <a:rPr lang="en-US" dirty="0" smtClean="0"/>
              <a:t>– edge endpoint vertices are ordered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0492" y="5181600"/>
            <a:ext cx="24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 degree 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out degree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3390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1447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Acyclic </a:t>
            </a:r>
            <a:r>
              <a:rPr lang="en-US" dirty="0" err="1" smtClean="0"/>
              <a:t>vs</a:t>
            </a:r>
            <a:r>
              <a:rPr lang="en-US" dirty="0" smtClean="0"/>
              <a:t> cyclic</a:t>
            </a:r>
            <a:endParaRPr lang="en-US" dirty="0"/>
          </a:p>
        </p:txBody>
      </p:sp>
      <p:sp>
        <p:nvSpPr>
          <p:cNvPr id="4" name="AutoShape 4" descr="Image result for cyclic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86038"/>
            <a:ext cx="2714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5929699"/>
            <a:ext cx="305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(concept holds for undirected graphs as well)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90500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weighted </a:t>
            </a:r>
            <a:r>
              <a:rPr lang="en-US" b="1" dirty="0"/>
              <a:t>directed graph</a:t>
            </a:r>
            <a:r>
              <a:rPr lang="en-US" dirty="0"/>
              <a:t> </a:t>
            </a:r>
            <a:r>
              <a:rPr lang="en-US" dirty="0" smtClean="0"/>
              <a:t> - a </a:t>
            </a:r>
            <a:r>
              <a:rPr lang="en-US" b="1" dirty="0"/>
              <a:t>directed graph </a:t>
            </a:r>
            <a:r>
              <a:rPr lang="en-US" dirty="0"/>
              <a:t>with weights assigned to its </a:t>
            </a:r>
            <a:r>
              <a:rPr lang="en-US" dirty="0" smtClean="0"/>
              <a:t>edges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(called </a:t>
            </a:r>
            <a:r>
              <a:rPr lang="en-US" dirty="0"/>
              <a:t>a </a:t>
            </a:r>
            <a:r>
              <a:rPr lang="en-US" b="1" dirty="0" smtClean="0"/>
              <a:t>network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3315" name="Picture 3" descr="Image result for weighted direc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42" y="2362200"/>
            <a:ext cx="5486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2290" name="Picture 2" descr="https://i-msdn.sec.s-msft.com/dynimg/IC869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88216" cy="41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676400"/>
            <a:ext cx="5293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for graphs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Adjacency List</a:t>
            </a:r>
          </a:p>
          <a:p>
            <a:endParaRPr lang="en-US" dirty="0"/>
          </a:p>
          <a:p>
            <a:r>
              <a:rPr lang="en-US" dirty="0" smtClean="0"/>
              <a:t> Adjacency Matrix</a:t>
            </a:r>
          </a:p>
          <a:p>
            <a:endParaRPr lang="en-US" dirty="0"/>
          </a:p>
          <a:p>
            <a:r>
              <a:rPr lang="en-US" dirty="0" smtClean="0"/>
              <a:t>   https://www.youtube.com/watch?v=2guA5uMEmZQ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2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042" y="1371600"/>
            <a:ext cx="6634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spanning tree</a:t>
            </a:r>
            <a:r>
              <a:rPr lang="en-US" sz="2400" dirty="0"/>
              <a:t> </a:t>
            </a:r>
            <a:r>
              <a:rPr lang="en-US" sz="2400" i="1" dirty="0"/>
              <a:t>T</a:t>
            </a:r>
            <a:r>
              <a:rPr lang="en-US" sz="2400" dirty="0"/>
              <a:t> of an undirected graph </a:t>
            </a:r>
            <a:r>
              <a:rPr lang="en-US" sz="2400" i="1" dirty="0"/>
              <a:t>G</a:t>
            </a:r>
            <a:r>
              <a:rPr lang="en-US" sz="2400" dirty="0"/>
              <a:t> is a </a:t>
            </a:r>
            <a:r>
              <a:rPr lang="en-US" sz="2400" dirty="0" err="1"/>
              <a:t>subgraph</a:t>
            </a:r>
            <a:r>
              <a:rPr lang="en-US" sz="2400" dirty="0"/>
              <a:t> that includes all of the vertices </a:t>
            </a:r>
            <a:r>
              <a:rPr lang="en-US" sz="2400" dirty="0" smtClean="0"/>
              <a:t>of </a:t>
            </a:r>
            <a:r>
              <a:rPr lang="en-US" sz="2400" i="1" dirty="0" smtClean="0"/>
              <a:t>G,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which is a tree.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AutoShape 2" descr="Image result for spanning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21" y="2743200"/>
            <a:ext cx="4267200" cy="399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21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9458" name="Picture 2" descr="Image result for spanning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46" y="1905000"/>
            <a:ext cx="5087591" cy="433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5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83564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5042" y="9144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minimum spanning tree</a:t>
            </a:r>
            <a:r>
              <a:rPr lang="en-US" sz="2400" dirty="0"/>
              <a:t> is a </a:t>
            </a:r>
            <a:r>
              <a:rPr lang="en-US" sz="2400" b="1" dirty="0"/>
              <a:t>spanning tree</a:t>
            </a:r>
            <a:r>
              <a:rPr lang="en-US" sz="2400" dirty="0"/>
              <a:t> of a connected, undirected graph.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connects all the vertices together with the minimal total </a:t>
            </a:r>
            <a:r>
              <a:rPr lang="en-US" sz="2400" dirty="0" smtClean="0"/>
              <a:t>cost</a:t>
            </a:r>
            <a:endParaRPr lang="en-US" sz="2400" dirty="0"/>
          </a:p>
        </p:txBody>
      </p:sp>
      <p:sp>
        <p:nvSpPr>
          <p:cNvPr id="4" name="AutoShape 2" descr="Image result for minimum spanning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22724"/>
            <a:ext cx="4201799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85934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Finding shortest routes in car navigation systems</a:t>
            </a:r>
          </a:p>
          <a:p>
            <a:r>
              <a:rPr lang="en-US" dirty="0"/>
              <a:t>Search engines use ranking algorithms based on graph theory</a:t>
            </a:r>
          </a:p>
          <a:p>
            <a:r>
              <a:rPr lang="en-US" dirty="0"/>
              <a:t>Optimizing time tables for schools or universities</a:t>
            </a:r>
          </a:p>
          <a:p>
            <a:r>
              <a:rPr lang="en-US" dirty="0"/>
              <a:t>Analysis of social networks</a:t>
            </a:r>
          </a:p>
          <a:p>
            <a:r>
              <a:rPr lang="en-US" dirty="0"/>
              <a:t>Optimizing utilization of railway systems</a:t>
            </a:r>
          </a:p>
          <a:p>
            <a:r>
              <a:rPr lang="en-US" dirty="0"/>
              <a:t>Compilers use coloring algorithms to assign registers to variables</a:t>
            </a:r>
          </a:p>
          <a:p>
            <a:r>
              <a:rPr lang="en-US" dirty="0"/>
              <a:t>Path planning in </a:t>
            </a:r>
            <a:r>
              <a:rPr lang="en-US" dirty="0" smtClean="0"/>
              <a:t>robotics</a:t>
            </a:r>
          </a:p>
          <a:p>
            <a:r>
              <a:rPr lang="en-US" dirty="0"/>
              <a:t>Large Scale Networks</a:t>
            </a:r>
          </a:p>
          <a:p>
            <a:r>
              <a:rPr lang="en-US" dirty="0"/>
              <a:t>Social Computing</a:t>
            </a:r>
          </a:p>
          <a:p>
            <a:r>
              <a:rPr lang="en-US" dirty="0" smtClean="0"/>
              <a:t>Bio-informatics</a:t>
            </a:r>
          </a:p>
          <a:p>
            <a:endParaRPr lang="en-US" dirty="0"/>
          </a:p>
          <a:p>
            <a:r>
              <a:rPr lang="en-US" dirty="0" smtClean="0"/>
              <a:t>And on and on… very widely applicable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828836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graph G is a triple consisting of a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vertex set V (G)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an edge set E(G),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a relation R: E-&gt;V  that associates two endpoint vertices with each edge (not necessarily distinct)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342370"/>
            <a:ext cx="8050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Finite graph </a:t>
            </a:r>
            <a:r>
              <a:rPr lang="en-US" dirty="0" smtClean="0"/>
              <a:t>– V(G), E(G) are finite sets</a:t>
            </a:r>
          </a:p>
          <a:p>
            <a:endParaRPr lang="en-US" dirty="0"/>
          </a:p>
          <a:p>
            <a:r>
              <a:rPr lang="en-US" dirty="0" smtClean="0"/>
              <a:t>Two vertices are </a:t>
            </a:r>
            <a:r>
              <a:rPr lang="en-US" b="1" dirty="0" smtClean="0"/>
              <a:t>adjacent </a:t>
            </a:r>
            <a:r>
              <a:rPr lang="en-US" dirty="0" smtClean="0"/>
              <a:t>if they are the endpoints of some edge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Simple – </a:t>
            </a:r>
            <a:r>
              <a:rPr lang="en-US" dirty="0" smtClean="0"/>
              <a:t>connected</a:t>
            </a:r>
            <a:r>
              <a:rPr lang="en-US" b="1" dirty="0" smtClean="0"/>
              <a:t>, </a:t>
            </a:r>
            <a:r>
              <a:rPr lang="en-US" dirty="0" smtClean="0"/>
              <a:t>no duplicate edges , no loops (endpoints of edge are unique)</a:t>
            </a:r>
          </a:p>
          <a:p>
            <a:endParaRPr lang="en-US" dirty="0"/>
          </a:p>
          <a:p>
            <a:r>
              <a:rPr lang="en-US" b="1" dirty="0" smtClean="0"/>
              <a:t>Degree </a:t>
            </a:r>
            <a:r>
              <a:rPr lang="en-US" dirty="0" smtClean="0"/>
              <a:t>of a vertex = number of edges that have v as an endpoint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2128442" cy="13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jwilson.coe.uga.edu/emat6680/yamaguchi/emat6690/essay1/deg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4048552" cy="215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3105835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</a:t>
            </a:r>
            <a:r>
              <a:rPr lang="en-US" sz="2400" dirty="0" smtClean="0"/>
              <a:t>all </a:t>
            </a:r>
            <a:r>
              <a:rPr lang="en-US" sz="2400" dirty="0"/>
              <a:t>of the six simple graphs with 4 vertices.</a:t>
            </a:r>
          </a:p>
        </p:txBody>
      </p:sp>
    </p:spTree>
    <p:extLst>
      <p:ext uri="{BB962C8B-B14F-4D97-AF65-F5344CB8AC3E}">
        <p14:creationId xmlns:p14="http://schemas.microsoft.com/office/powerpoint/2010/main" val="32908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733550"/>
            <a:ext cx="711886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7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9984" y="1676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</a:t>
            </a:r>
            <a:r>
              <a:rPr lang="en-US" dirty="0" smtClean="0"/>
              <a:t>degree </a:t>
            </a:r>
            <a:r>
              <a:rPr lang="en-US" dirty="0"/>
              <a:t>of each vertex of the </a:t>
            </a:r>
            <a:r>
              <a:rPr lang="en-US" dirty="0" smtClean="0"/>
              <a:t>graph:</a:t>
            </a:r>
            <a:endParaRPr lang="en-US" dirty="0"/>
          </a:p>
        </p:txBody>
      </p:sp>
      <p:pic>
        <p:nvPicPr>
          <p:cNvPr id="6146" name="Picture 2" descr="http://jwilson.coe.uga.edu/emat6680/yamaguchi/emat6690/essay1/finddeg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52673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jwilson.coe.uga.edu/emat6680/yamaguchi/emat6690/essay1/finddegree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5334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42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0"/>
            <a:ext cx="151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Graphs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63036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Eulerian</a:t>
            </a:r>
            <a:r>
              <a:rPr lang="en-US" sz="2400" b="1" dirty="0" smtClean="0"/>
              <a:t> graph - </a:t>
            </a:r>
            <a:r>
              <a:rPr lang="en-US" sz="2400" dirty="0" smtClean="0"/>
              <a:t> has an </a:t>
            </a:r>
            <a:r>
              <a:rPr lang="en-US" sz="2400" b="1" dirty="0" err="1" smtClean="0"/>
              <a:t>Eulerian</a:t>
            </a:r>
            <a:r>
              <a:rPr lang="en-US" sz="2400" b="1" dirty="0" smtClean="0"/>
              <a:t> Path</a:t>
            </a:r>
          </a:p>
          <a:p>
            <a:endParaRPr lang="en-US" sz="2400" dirty="0"/>
          </a:p>
          <a:p>
            <a:r>
              <a:rPr lang="en-US" sz="2400" b="1" dirty="0" err="1" smtClean="0"/>
              <a:t>Eulerian</a:t>
            </a:r>
            <a:r>
              <a:rPr lang="en-US" sz="2400" b="1" dirty="0" smtClean="0"/>
              <a:t> Path </a:t>
            </a:r>
            <a:r>
              <a:rPr lang="en-US" sz="2400" dirty="0" smtClean="0"/>
              <a:t>– visits every edge exactly once</a:t>
            </a:r>
          </a:p>
          <a:p>
            <a:endParaRPr lang="en-US" sz="2400" dirty="0"/>
          </a:p>
          <a:p>
            <a:r>
              <a:rPr lang="en-US" sz="2400" b="1" dirty="0" err="1" smtClean="0"/>
              <a:t>Eulerian</a:t>
            </a:r>
            <a:r>
              <a:rPr lang="en-US" sz="2400" b="1" dirty="0" smtClean="0"/>
              <a:t> Circuit  </a:t>
            </a:r>
            <a:r>
              <a:rPr lang="en-US" sz="2400" dirty="0" smtClean="0"/>
              <a:t>- </a:t>
            </a:r>
            <a:r>
              <a:rPr lang="en-US" sz="2400" b="1" dirty="0" err="1" smtClean="0"/>
              <a:t>Eulerian</a:t>
            </a:r>
            <a:r>
              <a:rPr lang="en-US" sz="2400" b="1" dirty="0" smtClean="0"/>
              <a:t> Path </a:t>
            </a:r>
            <a:r>
              <a:rPr lang="en-US" sz="2400" dirty="0" smtClean="0"/>
              <a:t>which starts and </a:t>
            </a:r>
          </a:p>
          <a:p>
            <a:r>
              <a:rPr lang="en-US" sz="2400" dirty="0" smtClean="0"/>
              <a:t>ends on the same vertex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96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295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7</cp:revision>
  <dcterms:created xsi:type="dcterms:W3CDTF">2015-11-19T18:27:28Z</dcterms:created>
  <dcterms:modified xsi:type="dcterms:W3CDTF">2015-11-19T20:40:31Z</dcterms:modified>
</cp:coreProperties>
</file>