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9" r:id="rId13"/>
    <p:sldId id="274" r:id="rId14"/>
    <p:sldId id="275" r:id="rId15"/>
    <p:sldId id="268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09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6492-5819-4E93-90FD-40E103E9C27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D640-F526-4DF7-8D10-DCC679F4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ter_(higher-order_function)" TargetMode="External"/><Relationship Id="rId2" Type="http://schemas.openxmlformats.org/officeDocument/2006/relationships/hyperlink" Target="http://en.wikipedia.org/wiki/Map_(higher-order_function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Fold_(higher-order_function)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functions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Division method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 == Key</a:t>
            </a:r>
          </a:p>
          <a:p>
            <a:r>
              <a:rPr lang="en-US" dirty="0"/>
              <a:t>m</a:t>
            </a:r>
            <a:r>
              <a:rPr lang="en-US" dirty="0" smtClean="0"/>
              <a:t> = table size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Key     mod      table size</a:t>
            </a:r>
          </a:p>
          <a:p>
            <a:r>
              <a:rPr lang="en-US" dirty="0" smtClean="0"/>
              <a:t>       h(k) = k mod 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     Especially bad if M has common factors with K</a:t>
            </a:r>
          </a:p>
          <a:p>
            <a:r>
              <a:rPr lang="en-US" dirty="0" smtClean="0"/>
              <a:t>       maybe ok If M is prime and not close to power of 2 or 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common, often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taccato222 BT" pitchFamily="66" charset="0"/>
                <a:cs typeface="Adobe Naskh Medium" pitchFamily="50" charset="-78"/>
              </a:rPr>
              <a:t>Rehashing</a:t>
            </a:r>
            <a:r>
              <a:rPr lang="en-US" dirty="0" smtClean="0">
                <a:latin typeface="Westwood LET" pitchFamily="2" charset="0"/>
              </a:rPr>
              <a:t> </a:t>
            </a:r>
            <a:endParaRPr lang="en-US" dirty="0">
              <a:latin typeface="Westwood LE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133600"/>
            <a:ext cx="47842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H(k) collides,  try G(k), 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Or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If H(k) collides,  try</a:t>
            </a:r>
          </a:p>
          <a:p>
            <a:endParaRPr lang="en-US" sz="2400" dirty="0"/>
          </a:p>
          <a:p>
            <a:r>
              <a:rPr lang="en-US" sz="2400" dirty="0" smtClean="0"/>
              <a:t>G(H(k))  where G may or may not = 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6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63035"/>
              </p:ext>
            </p:extLst>
          </p:nvPr>
        </p:nvGraphicFramePr>
        <p:xfrm>
          <a:off x="1060477" y="1600200"/>
          <a:ext cx="7023045" cy="4876927"/>
        </p:xfrm>
        <a:graphic>
          <a:graphicData uri="http://schemas.openxmlformats.org/drawingml/2006/table">
            <a:tbl>
              <a:tblPr/>
              <a:tblGrid>
                <a:gridCol w="2341015"/>
                <a:gridCol w="2341015"/>
                <a:gridCol w="2341015"/>
              </a:tblGrid>
              <a:tr h="31213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University Roman Alts LET" pitchFamily="2" charset="0"/>
                        </a:rPr>
                        <a:t>Organization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University Roman Alts LET" pitchFamily="2" charset="0"/>
                        </a:rPr>
                        <a:t>Advantages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University Roman Alts LET" pitchFamily="2" charset="0"/>
                        </a:rPr>
                        <a:t>Disadvantages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854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University Roman Alts LET" pitchFamily="2" charset="0"/>
                        </a:rPr>
                        <a:t>Chaining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600" dirty="0">
                          <a:latin typeface="University Roman Alts LET" pitchFamily="2" charset="0"/>
                        </a:rPr>
                        <a:t>Unlimited number of elements</a:t>
                      </a:r>
                      <a:br>
                        <a:rPr lang="en-US" sz="1600" dirty="0">
                          <a:latin typeface="University Roman Alts LET" pitchFamily="2" charset="0"/>
                        </a:rPr>
                      </a:br>
                      <a:endParaRPr lang="en-US" sz="1600" dirty="0">
                        <a:latin typeface="University Roman Alts LET" pitchFamily="2" charset="0"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600" dirty="0">
                          <a:latin typeface="University Roman Alts LET" pitchFamily="2" charset="0"/>
                        </a:rPr>
                        <a:t>Unlimited number of collisions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600" dirty="0">
                          <a:latin typeface="University Roman Alts LET" pitchFamily="2" charset="0"/>
                        </a:rPr>
                        <a:t>Overhead of multiple linked lists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674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University Roman Alts LET" pitchFamily="2" charset="0"/>
                        </a:rPr>
                        <a:t>Re-hashing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600">
                          <a:latin typeface="University Roman Alts LET" pitchFamily="2" charset="0"/>
                        </a:rPr>
                        <a:t>Fast re-hashing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600">
                          <a:latin typeface="University Roman Alts LET" pitchFamily="2" charset="0"/>
                        </a:rPr>
                        <a:t>Fast access through use</a:t>
                      </a:r>
                      <a:br>
                        <a:rPr lang="en-US" sz="1600">
                          <a:latin typeface="University Roman Alts LET" pitchFamily="2" charset="0"/>
                        </a:rPr>
                      </a:br>
                      <a:r>
                        <a:rPr lang="en-US" sz="1600">
                          <a:latin typeface="University Roman Alts LET" pitchFamily="2" charset="0"/>
                        </a:rPr>
                        <a:t>of main table space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endParaRPr lang="en-US" sz="1600" dirty="0">
                        <a:latin typeface="University Roman Alts LET" pitchFamily="2" charset="0"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600" dirty="0">
                          <a:latin typeface="University Roman Alts LET" pitchFamily="2" charset="0"/>
                        </a:rPr>
                        <a:t>Multiple collisions may </a:t>
                      </a:r>
                      <a:r>
                        <a:rPr lang="en-US" sz="1600" dirty="0" smtClean="0">
                          <a:latin typeface="University Roman Alts LET" pitchFamily="2" charset="0"/>
                        </a:rPr>
                        <a:t>become probable</a:t>
                      </a:r>
                      <a:r>
                        <a:rPr lang="en-US" sz="1600" dirty="0">
                          <a:latin typeface="University Roman Alts LET" pitchFamily="2" charset="0"/>
                        </a:rPr>
                        <a:t/>
                      </a:r>
                      <a:br>
                        <a:rPr lang="en-US" sz="1600" dirty="0">
                          <a:latin typeface="University Roman Alts LET" pitchFamily="2" charset="0"/>
                        </a:rPr>
                      </a:br>
                      <a:endParaRPr lang="en-US" sz="1600" dirty="0">
                        <a:latin typeface="University Roman Alts LET" pitchFamily="2" charset="0"/>
                      </a:endParaRP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8542">
                <a:tc>
                  <a:txBody>
                    <a:bodyPr/>
                    <a:lstStyle/>
                    <a:p>
                      <a:r>
                        <a:rPr lang="en-US" sz="1600">
                          <a:latin typeface="University Roman Alts LET" pitchFamily="2" charset="0"/>
                        </a:rPr>
                        <a:t>Overflow area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600" dirty="0">
                          <a:latin typeface="University Roman Alts LET" pitchFamily="2" charset="0"/>
                        </a:rPr>
                        <a:t>Fast access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600" dirty="0">
                          <a:latin typeface="University Roman Alts LET" pitchFamily="2" charset="0"/>
                        </a:rPr>
                        <a:t>Collisions don't use primary table space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endParaRPr lang="en-US" sz="1600" b="0" i="0" dirty="0" smtClean="0">
                        <a:solidFill>
                          <a:srgbClr val="000000"/>
                        </a:solidFill>
                        <a:effectLst/>
                        <a:latin typeface="University Roman Alts LET" pitchFamily="2" charset="0"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University Roman Alts LET" pitchFamily="2" charset="0"/>
                        </a:rPr>
                        <a:t>Two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University Roman Alts LET" pitchFamily="2" charset="0"/>
                        </a:rPr>
                        <a:t>parameters which govern performance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University Roman Alts LET" pitchFamily="2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University Roman Alts LET" pitchFamily="2" charset="0"/>
                        </a:rPr>
                        <a:t>need to be estimated</a:t>
                      </a:r>
                    </a:p>
                    <a:p>
                      <a:r>
                        <a:rPr lang="en-US" sz="1600" dirty="0">
                          <a:latin typeface="University Roman Alts LET" pitchFamily="2" charset="0"/>
                        </a:rPr>
                        <a:t/>
                      </a:r>
                      <a:br>
                        <a:rPr lang="en-US" sz="1600" dirty="0">
                          <a:latin typeface="University Roman Alts LET" pitchFamily="2" charset="0"/>
                        </a:rPr>
                      </a:br>
                      <a:endParaRPr lang="en-US" sz="1600" dirty="0">
                        <a:latin typeface="University Roman Alts LET" pitchFamily="2" charset="0"/>
                      </a:endParaRP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52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89882"/>
              </p:ext>
            </p:extLst>
          </p:nvPr>
        </p:nvGraphicFramePr>
        <p:xfrm>
          <a:off x="1060477" y="1600200"/>
          <a:ext cx="7023045" cy="4727056"/>
        </p:xfrm>
        <a:graphic>
          <a:graphicData uri="http://schemas.openxmlformats.org/drawingml/2006/table">
            <a:tbl>
              <a:tblPr/>
              <a:tblGrid>
                <a:gridCol w="2341015"/>
                <a:gridCol w="2341015"/>
                <a:gridCol w="2341015"/>
              </a:tblGrid>
              <a:tr h="312135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Organization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Advantages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Disadvantages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8542">
                <a:tc>
                  <a:txBody>
                    <a:bodyPr/>
                    <a:lstStyle/>
                    <a:p>
                      <a:r>
                        <a:rPr lang="en-US" sz="1500" dirty="0"/>
                        <a:t>Chaining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500" dirty="0"/>
                        <a:t>Unlimited number of elements</a:t>
                      </a:r>
                      <a:br>
                        <a:rPr lang="en-US" sz="1500" dirty="0"/>
                      </a:br>
                      <a:endParaRPr lang="en-US" sz="1500" dirty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500" dirty="0"/>
                        <a:t>Unlimited number of collisions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500" dirty="0"/>
                        <a:t>Overhead of multiple linked lists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6745">
                <a:tc>
                  <a:txBody>
                    <a:bodyPr/>
                    <a:lstStyle/>
                    <a:p>
                      <a:r>
                        <a:rPr lang="en-US" sz="1500" dirty="0"/>
                        <a:t>Re-hashing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500"/>
                        <a:t>Fast re-hashing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500"/>
                        <a:t>Fast access through use</a:t>
                      </a:r>
                      <a:br>
                        <a:rPr lang="en-US" sz="1500"/>
                      </a:br>
                      <a:r>
                        <a:rPr lang="en-US" sz="1500"/>
                        <a:t>of main table space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endParaRPr lang="en-US" sz="1500" dirty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500" dirty="0"/>
                        <a:t>Multiple collisions may </a:t>
                      </a:r>
                      <a:r>
                        <a:rPr lang="en-US" sz="1500" dirty="0" smtClean="0"/>
                        <a:t>become probable</a:t>
                      </a:r>
                      <a:r>
                        <a:rPr lang="en-US" sz="1500" dirty="0"/>
                        <a:t/>
                      </a:r>
                      <a:br>
                        <a:rPr lang="en-US" sz="1500" dirty="0"/>
                      </a:br>
                      <a:endParaRPr lang="en-US" sz="1500" dirty="0"/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8542">
                <a:tc>
                  <a:txBody>
                    <a:bodyPr/>
                    <a:lstStyle/>
                    <a:p>
                      <a:r>
                        <a:rPr lang="en-US" sz="1500"/>
                        <a:t>Overflow area</a:t>
                      </a:r>
                    </a:p>
                  </a:txBody>
                  <a:tcPr marL="78034" marR="78034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500" dirty="0"/>
                        <a:t>Fast access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500" dirty="0"/>
                        <a:t>Collisions don't use primary table space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endParaRPr lang="en-US" sz="1500" b="0" i="0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500" b="0" i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Two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parameters which govern performance</a:t>
                      </a:r>
                      <a:b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need to be estimated</a:t>
                      </a:r>
                    </a:p>
                    <a:p>
                      <a:r>
                        <a:rPr lang="en-US" sz="1500" dirty="0"/>
                        <a:t/>
                      </a:r>
                      <a:br>
                        <a:rPr lang="en-US" sz="1500" dirty="0"/>
                      </a:br>
                      <a:endParaRPr lang="en-US" sz="1500" dirty="0"/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7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3000" y="1688068"/>
            <a:ext cx="6626814" cy="40626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unsigned long hash(unsigned char *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unsigned long hash = 5381;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c;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while (c = *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++)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hash = ((hash &lt;&lt; 5) + hash) + c;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return hash;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497" y="545068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djb2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3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1304310"/>
            <a:ext cx="864371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nsigned long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sdbm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char *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unsigned long hash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c;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while (c = *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++)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hash = c + (hash &lt;&lt; 6) + (hash &lt;&lt; 16) - hash;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return hash;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4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709"/>
            <a:ext cx="8069436" cy="484938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Core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operations: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union(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 -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combine S &amp; T, toss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intersection(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):  a set which has only elements in both S &amp;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difference(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):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 a set with elements in S, but not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subset(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):   are all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+mj-lt"/>
                <a:cs typeface="Arial" pitchFamily="34" charset="0"/>
              </a:rPr>
              <a:t> elements of T also elements of S?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348734"/>
            <a:ext cx="60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914554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a group of unique,   unordered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0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8734"/>
            <a:ext cx="60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87849"/>
            <a:ext cx="7114046" cy="401839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element_of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smtClean="0">
                <a:solidFill>
                  <a:srgbClr val="252525"/>
                </a:solidFill>
                <a:latin typeface="Courier New" pitchFamily="49" charset="0"/>
                <a:cs typeface="Courier New" pitchFamily="49" charset="0"/>
              </a:rPr>
              <a:t>S, 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is x an element in 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empty(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is S ‘element-less’?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card(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:  how many elements are in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solidFill>
                  <a:srgbClr val="0B008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Courier New" pitchFamily="49" charset="0"/>
                <a:cs typeface="Courier New" pitchFamily="49" charset="0"/>
              </a:rPr>
              <a:t>oop(S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iterate over 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create(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,…,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2400" b="0" i="1" u="none" strike="noStrike" cap="none" normalizeH="0" baseline="-3000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create a set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containing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the given </a:t>
            </a:r>
            <a:r>
              <a:rPr lang="en-US" sz="2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elements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7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8734"/>
            <a:ext cx="60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172796"/>
            <a:ext cx="7763904" cy="466472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create()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creates a new, empty 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solidFill>
                <a:srgbClr val="252525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create(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 create a new, empty set and take my hint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 about internal storage allocation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add(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 if (!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element_of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S,x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))   add </a:t>
            </a:r>
            <a:r>
              <a:rPr kumimoji="0" lang="en-US" sz="2400" b="1" i="1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to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capacity(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returns the maximum 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of values that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 can 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remove(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if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element_of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S,x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))  not any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4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348734"/>
            <a:ext cx="60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8976" y="901244"/>
            <a:ext cx="7802568" cy="558805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Courier New" pitchFamily="49" charset="0"/>
                <a:cs typeface="Courier New" pitchFamily="49" charset="0"/>
                <a:hlinkClick r:id="rId2" tooltip="Map (higher-order function)"/>
              </a:rPr>
              <a:t>map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 apply the function F to 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Element of S and return a set of the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Courier New" pitchFamily="49" charset="0"/>
                <a:cs typeface="Courier New" pitchFamily="49" charset="0"/>
                <a:hlinkClick r:id="rId3" tooltip="Filter (higher-order function)"/>
              </a:rPr>
              <a:t>filter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apply the predicate P to each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of S, return a set of those which pass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solidFill>
                <a:srgbClr val="252525"/>
              </a:solidFill>
              <a:latin typeface="Arial" pitchFamily="34" charset="0"/>
              <a:cs typeface="Arial" pitchFamily="34" charset="0"/>
              <a:hlinkClick r:id="rId4" tooltip="Fold (higher-order functio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Courier New" pitchFamily="49" charset="0"/>
                <a:cs typeface="Courier New" pitchFamily="49" charset="0"/>
                <a:hlinkClick r:id="rId4" tooltip="Fold (higher-order function)"/>
              </a:rPr>
              <a:t>fold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2400" b="0" i="1" u="none" strike="noStrike" cap="none" normalizeH="0" baseline="-3000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map, where F operates in situ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clear(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 delete all elements of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equal(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1" u="none" strike="noStrike" cap="none" normalizeH="0" baseline="-3000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2400" b="0" i="1" u="none" strike="noStrike" cap="none" normalizeH="0" baseline="-3000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itchFamily="34" charset="0"/>
                <a:cs typeface="Arial" pitchFamily="34" charset="0"/>
              </a:rPr>
              <a:t> true if both sets contain exactly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252525"/>
                </a:solidFill>
                <a:latin typeface="Arial" pitchFamily="34" charset="0"/>
                <a:cs typeface="Arial" pitchFamily="34" charset="0"/>
              </a:rPr>
              <a:t> the same elements</a:t>
            </a:r>
            <a:endParaRPr lang="en-US" sz="1000" dirty="0">
              <a:solidFill>
                <a:srgbClr val="252525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000" dirty="0">
              <a:solidFill>
                <a:srgbClr val="252525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4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6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04800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Multiplication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731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H(k)   =   [(a*k)    mod   2**w]  &gt;&gt; (w-r)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  -  the word width of your machine in bits,  i.e. a w-bit machine</a:t>
            </a:r>
          </a:p>
          <a:p>
            <a:r>
              <a:rPr lang="en-US" dirty="0" smtClean="0"/>
              <a:t>a   -   a constant, picked randomly, odd, between 2**r and 2**(r-1)</a:t>
            </a:r>
          </a:p>
          <a:p>
            <a:r>
              <a:rPr lang="en-US" dirty="0"/>
              <a:t>r</a:t>
            </a:r>
            <a:r>
              <a:rPr lang="en-US" dirty="0" smtClean="0"/>
              <a:t>  -  how many bits I want in key, i.e.  Log2 (m)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 =      0 1 1 0 0 1 0 0 0 0 1 0 1 0 0 1 0 0 1 0 </a:t>
            </a:r>
          </a:p>
          <a:p>
            <a:r>
              <a:rPr lang="en-US" dirty="0" smtClean="0"/>
              <a:t>A =      0 0 0 0 1 0 0 0 1 1 0 1 0 0 0 0 0 1 0 0</a:t>
            </a:r>
          </a:p>
          <a:p>
            <a:r>
              <a:rPr lang="en-US" dirty="0" smtClean="0"/>
              <a:t>-----------------------------------------------------------------</a:t>
            </a:r>
          </a:p>
          <a:p>
            <a:endParaRPr lang="en-US" dirty="0"/>
          </a:p>
          <a:p>
            <a:r>
              <a:rPr lang="en-US" dirty="0" smtClean="0"/>
              <a:t>Multiply</a:t>
            </a:r>
          </a:p>
          <a:p>
            <a:endParaRPr lang="en-US" dirty="0"/>
          </a:p>
          <a:p>
            <a:r>
              <a:rPr lang="en-US" dirty="0" smtClean="0"/>
              <a:t>Now 2 words long</a:t>
            </a:r>
          </a:p>
          <a:p>
            <a:r>
              <a:rPr lang="en-US" dirty="0" smtClean="0"/>
              <a:t>mod chooses the low word</a:t>
            </a:r>
          </a:p>
          <a:p>
            <a:r>
              <a:rPr lang="en-US" dirty="0" smtClean="0"/>
              <a:t>Right shift (w-r)  chooses the r high bits of the low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9939" y="304800"/>
            <a:ext cx="2747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Universal hashing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83956" y="1371600"/>
            <a:ext cx="670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H(k) = [ (</a:t>
            </a:r>
            <a:r>
              <a:rPr lang="en-US" sz="2800" dirty="0" err="1" smtClean="0"/>
              <a:t>ak+b</a:t>
            </a:r>
            <a:r>
              <a:rPr lang="en-US" sz="2800" dirty="0" smtClean="0"/>
              <a:t>) mod p] mod m</a:t>
            </a:r>
          </a:p>
          <a:p>
            <a:endParaRPr lang="en-US" sz="2800" dirty="0"/>
          </a:p>
          <a:p>
            <a:r>
              <a:rPr lang="en-US" sz="2800" dirty="0" err="1"/>
              <a:t>a</a:t>
            </a:r>
            <a:r>
              <a:rPr lang="en-US" sz="2800" dirty="0" err="1" smtClean="0"/>
              <a:t>,b</a:t>
            </a:r>
            <a:r>
              <a:rPr lang="en-US" sz="2800" dirty="0" smtClean="0"/>
              <a:t> random numbers between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0 and (p-1)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p – a prime number &gt; |U|</a:t>
            </a:r>
          </a:p>
          <a:p>
            <a:endParaRPr lang="en-US" sz="2800" dirty="0"/>
          </a:p>
          <a:p>
            <a:r>
              <a:rPr lang="en-US" sz="2800" dirty="0" smtClean="0"/>
              <a:t>Probability </a:t>
            </a:r>
            <a:r>
              <a:rPr lang="en-US" sz="2800" smtClean="0"/>
              <a:t>of collision   1/m</a:t>
            </a:r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3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7239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0000"/>
                </a:solidFill>
                <a:latin typeface="Arial" charset="0"/>
                <a:cs typeface="Arial" charset="0"/>
              </a:rPr>
              <a:t>Handling the </a:t>
            </a:r>
            <a:r>
              <a:rPr lang="en-US" sz="4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collisions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latin typeface="Arial" charset="0"/>
                <a:cs typeface="Arial" charset="0"/>
              </a:rPr>
              <a:t>:</a:t>
            </a:r>
            <a:endParaRPr lang="en-US" sz="4800" dirty="0">
              <a:latin typeface="Arial" charset="0"/>
              <a:cs typeface="Arial" charset="0"/>
            </a:endParaRPr>
          </a:p>
          <a:p>
            <a:pPr marL="914400" lvl="0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800" dirty="0" smtClean="0">
                <a:latin typeface="Arial" charset="0"/>
                <a:cs typeface="Arial" charset="0"/>
              </a:rPr>
              <a:t>chaining</a:t>
            </a:r>
            <a:endParaRPr lang="en-US" sz="4800" dirty="0">
              <a:latin typeface="Arial" charset="0"/>
              <a:cs typeface="Arial" charset="0"/>
            </a:endParaRPr>
          </a:p>
          <a:p>
            <a:pPr marL="914400" lvl="0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800" dirty="0" smtClean="0">
                <a:latin typeface="Arial" charset="0"/>
                <a:cs typeface="Arial" charset="0"/>
              </a:rPr>
              <a:t>linear probing</a:t>
            </a:r>
            <a:endParaRPr lang="en-US" sz="4800" dirty="0">
              <a:latin typeface="Arial" charset="0"/>
              <a:cs typeface="Arial" charset="0"/>
            </a:endParaRPr>
          </a:p>
          <a:p>
            <a:pPr marL="914400" lvl="0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800" dirty="0">
                <a:latin typeface="Arial" charset="0"/>
                <a:cs typeface="Arial" charset="0"/>
              </a:rPr>
              <a:t>quadratic </a:t>
            </a:r>
            <a:r>
              <a:rPr lang="en-US" sz="4800" dirty="0" smtClean="0">
                <a:latin typeface="Arial" charset="0"/>
                <a:cs typeface="Arial" charset="0"/>
              </a:rPr>
              <a:t>probing</a:t>
            </a:r>
          </a:p>
          <a:p>
            <a:pPr marL="914400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800" dirty="0">
                <a:latin typeface="Arial" charset="0"/>
                <a:cs typeface="Arial" charset="0"/>
              </a:rPr>
              <a:t>overflow </a:t>
            </a:r>
            <a:r>
              <a:rPr lang="en-US" sz="4800" dirty="0" smtClean="0">
                <a:latin typeface="Arial" charset="0"/>
                <a:cs typeface="Arial" charset="0"/>
              </a:rPr>
              <a:t>areas</a:t>
            </a:r>
          </a:p>
          <a:p>
            <a:pPr marL="914400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800" dirty="0">
                <a:latin typeface="Arial" charset="0"/>
                <a:cs typeface="Arial" charset="0"/>
              </a:rPr>
              <a:t>r</a:t>
            </a:r>
            <a:r>
              <a:rPr lang="en-US" sz="4800" dirty="0" smtClean="0">
                <a:latin typeface="Arial" charset="0"/>
                <a:cs typeface="Arial" charset="0"/>
              </a:rPr>
              <a:t>e-hashing</a:t>
            </a:r>
          </a:p>
          <a:p>
            <a:pPr marL="914400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4800" dirty="0"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0999" y="457200"/>
            <a:ext cx="7404591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linked list approach.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unlimited number of collisions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priori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knowledge of how many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clear.rice.edu/comp221/html/laboratories/lab06/hashtabl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90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720840"/>
            <a:ext cx="8382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Linear </a:t>
            </a:r>
            <a:r>
              <a:rPr lang="en-US" sz="2000" b="1" dirty="0" smtClean="0">
                <a:solidFill>
                  <a:srgbClr val="FF0000"/>
                </a:solidFill>
              </a:rPr>
              <a:t>probing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/>
              <a:t>In case of collision, use the slot above/below</a:t>
            </a:r>
          </a:p>
          <a:p>
            <a:endParaRPr lang="en-US" dirty="0"/>
          </a:p>
          <a:p>
            <a:r>
              <a:rPr lang="en-US" dirty="0" smtClean="0"/>
              <a:t>Keep going until you find an open slot</a:t>
            </a:r>
          </a:p>
          <a:p>
            <a:endParaRPr lang="en-US" dirty="0"/>
          </a:p>
          <a:p>
            <a:r>
              <a:rPr lang="en-US" dirty="0" smtClean="0"/>
              <a:t>Key has to be stored as well as the value so you know when</a:t>
            </a:r>
          </a:p>
          <a:p>
            <a:r>
              <a:rPr lang="en-US" dirty="0" smtClean="0"/>
              <a:t> you’ve found it when you come looking for it later on</a:t>
            </a:r>
          </a:p>
          <a:p>
            <a:endParaRPr lang="en-US" dirty="0"/>
          </a:p>
          <a:p>
            <a:r>
              <a:rPr lang="en-US" dirty="0" smtClean="0"/>
              <a:t>Very fast since ++, --  is a single instruction </a:t>
            </a:r>
          </a:p>
          <a:p>
            <a:r>
              <a:rPr lang="en-US" dirty="0"/>
              <a:t> </a:t>
            </a:r>
            <a:r>
              <a:rPr lang="en-US" dirty="0" smtClean="0"/>
              <a:t>  and due to caching on modern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8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3398" y="1119742"/>
            <a:ext cx="752969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lackoak Std" pitchFamily="82" charset="0"/>
                <a:cs typeface="Times New Roman" pitchFamily="18" charset="0"/>
              </a:rPr>
              <a:t>Quadratic Probing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Blackoak Std" pitchFamily="82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lackoak Std" pitchFamily="82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Hash index + successive </a:t>
            </a:r>
            <a:r>
              <a:rPr lang="en-US" dirty="0"/>
              <a:t>values of </a:t>
            </a:r>
            <a:r>
              <a:rPr lang="en-US" dirty="0" smtClean="0"/>
              <a:t>a </a:t>
            </a:r>
            <a:r>
              <a:rPr lang="en-US" dirty="0"/>
              <a:t> quadratic polynomial </a:t>
            </a:r>
            <a:r>
              <a:rPr lang="en-US" dirty="0" smtClean="0"/>
              <a:t>until you find a spot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 descr="h(k,i) = ( h(k) + c_1 i + c_2 i^2 )  \pmod{m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51816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327660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form: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457200"/>
            <a:ext cx="2975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oper Std Black" pitchFamily="18" charset="0"/>
              </a:rPr>
              <a:t>Overflow area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3" name="AutoShape 2" descr="https://www.cs.auckland.ac.nz/software/AlgAnim/fig/hash_oflow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095999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867400"/>
            <a:ext cx="492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chaining, but maybe better due to locality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7691" y="5029200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- University of Auckland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501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728</Words>
  <Application>Microsoft Office PowerPoint</Application>
  <PresentationFormat>On-screen Show (4:3)</PresentationFormat>
  <Paragraphs>213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Landmark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Joyce</dc:creator>
  <cp:lastModifiedBy>Rick Joyce</cp:lastModifiedBy>
  <cp:revision>13</cp:revision>
  <dcterms:created xsi:type="dcterms:W3CDTF">2014-04-17T18:55:28Z</dcterms:created>
  <dcterms:modified xsi:type="dcterms:W3CDTF">2015-04-15T16:34:21Z</dcterms:modified>
</cp:coreProperties>
</file>