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3" r:id="rId4"/>
    <p:sldId id="266" r:id="rId5"/>
    <p:sldId id="269" r:id="rId6"/>
    <p:sldId id="267" r:id="rId7"/>
    <p:sldId id="268" r:id="rId8"/>
    <p:sldId id="271" r:id="rId9"/>
    <p:sldId id="274" r:id="rId10"/>
    <p:sldId id="275" r:id="rId11"/>
    <p:sldId id="270" r:id="rId12"/>
    <p:sldId id="272" r:id="rId13"/>
    <p:sldId id="273" r:id="rId14"/>
    <p:sldId id="276" r:id="rId15"/>
    <p:sldId id="277" r:id="rId16"/>
    <p:sldId id="279" r:id="rId17"/>
    <p:sldId id="280" r:id="rId18"/>
    <p:sldId id="281" r:id="rId19"/>
    <p:sldId id="282" r:id="rId20"/>
    <p:sldId id="278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BE8-38A0-410F-A810-C8DA8CBF4210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55E-56B3-498C-953F-0A48F9D1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3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BE8-38A0-410F-A810-C8DA8CBF4210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55E-56B3-498C-953F-0A48F9D1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1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BE8-38A0-410F-A810-C8DA8CBF4210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55E-56B3-498C-953F-0A48F9D1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3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BE8-38A0-410F-A810-C8DA8CBF4210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55E-56B3-498C-953F-0A48F9D1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7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BE8-38A0-410F-A810-C8DA8CBF4210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55E-56B3-498C-953F-0A48F9D1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2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BE8-38A0-410F-A810-C8DA8CBF4210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55E-56B3-498C-953F-0A48F9D1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7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BE8-38A0-410F-A810-C8DA8CBF4210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55E-56B3-498C-953F-0A48F9D1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BE8-38A0-410F-A810-C8DA8CBF4210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55E-56B3-498C-953F-0A48F9D1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5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BE8-38A0-410F-A810-C8DA8CBF4210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55E-56B3-498C-953F-0A48F9D1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1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BE8-38A0-410F-A810-C8DA8CBF4210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55E-56B3-498C-953F-0A48F9D1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7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4BE8-38A0-410F-A810-C8DA8CBF4210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8D55E-56B3-498C-953F-0A48F9D1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0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E4BE8-38A0-410F-A810-C8DA8CBF4210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8D55E-56B3-498C-953F-0A48F9D1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4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68580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438400"/>
            <a:ext cx="47281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Think of the unsorted list as a queue of numbers</a:t>
            </a:r>
          </a:p>
          <a:p>
            <a:endParaRPr lang="en-US" dirty="0"/>
          </a:p>
          <a:p>
            <a:r>
              <a:rPr lang="en-US" dirty="0" smtClean="0"/>
              <a:t>And the sorted list as an empty linked list</a:t>
            </a:r>
          </a:p>
          <a:p>
            <a:endParaRPr lang="en-US" dirty="0"/>
          </a:p>
          <a:p>
            <a:r>
              <a:rPr lang="en-US" dirty="0" smtClean="0"/>
              <a:t>Q = </a:t>
            </a:r>
            <a:r>
              <a:rPr lang="en-US" dirty="0" err="1" smtClean="0"/>
              <a:t>dequeue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/>
              <a:t>Add Q to the linked list in the correct place</a:t>
            </a:r>
          </a:p>
          <a:p>
            <a:endParaRPr lang="en-US" dirty="0"/>
          </a:p>
          <a:p>
            <a:r>
              <a:rPr lang="en-US" dirty="0" smtClean="0"/>
              <a:t>Repeat until queue is empty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9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Quicksort partitio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54" y="990600"/>
            <a:ext cx="7848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08156" y="304800"/>
            <a:ext cx="15972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Quicksort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7400" y="6400800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- Princeton.edu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0492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842987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Quicksort</a:t>
            </a:r>
          </a:p>
          <a:p>
            <a:endParaRPr lang="en-US" dirty="0"/>
          </a:p>
          <a:p>
            <a:r>
              <a:rPr lang="en-US" sz="2400" dirty="0" smtClean="0"/>
              <a:t> </a:t>
            </a:r>
            <a:r>
              <a:rPr lang="en-US" sz="2400" dirty="0"/>
              <a:t>function quicksort(array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/>
              <a:t>     if length(array) ≤ </a:t>
            </a:r>
            <a:r>
              <a:rPr lang="en-US" sz="2400" dirty="0" smtClean="0"/>
              <a:t>1  return(array)    //base case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select </a:t>
            </a:r>
            <a:r>
              <a:rPr lang="en-US" sz="2400" dirty="0"/>
              <a:t>and remove a pivot element pivot from 'array</a:t>
            </a:r>
            <a:r>
              <a:rPr lang="en-US" sz="2400" dirty="0" smtClean="0"/>
              <a:t>'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smtClean="0"/>
              <a:t>create </a:t>
            </a:r>
            <a:r>
              <a:rPr lang="en-US" sz="2400" dirty="0"/>
              <a:t>empty lists </a:t>
            </a:r>
            <a:r>
              <a:rPr lang="en-US" sz="2400" b="1" dirty="0"/>
              <a:t>less</a:t>
            </a:r>
            <a:r>
              <a:rPr lang="en-US" sz="2400" dirty="0"/>
              <a:t> and </a:t>
            </a:r>
            <a:r>
              <a:rPr lang="en-US" sz="2400" b="1" dirty="0" smtClean="0"/>
              <a:t>greater</a:t>
            </a:r>
          </a:p>
          <a:p>
            <a:endParaRPr lang="en-US" sz="2400" b="1" dirty="0"/>
          </a:p>
          <a:p>
            <a:r>
              <a:rPr lang="en-US" sz="2400" dirty="0"/>
              <a:t>     for each x in array</a:t>
            </a:r>
          </a:p>
          <a:p>
            <a:r>
              <a:rPr lang="en-US" sz="2400" dirty="0"/>
              <a:t>         if x ≤ pivot </a:t>
            </a:r>
          </a:p>
          <a:p>
            <a:r>
              <a:rPr lang="en-US" sz="2400" dirty="0" smtClean="0"/>
              <a:t>            append </a:t>
            </a:r>
            <a:r>
              <a:rPr lang="en-US" sz="2400" dirty="0"/>
              <a:t>x to less</a:t>
            </a:r>
          </a:p>
          <a:p>
            <a:r>
              <a:rPr lang="en-US" sz="2400" dirty="0"/>
              <a:t>         else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append </a:t>
            </a:r>
            <a:r>
              <a:rPr lang="en-US" sz="2400" dirty="0"/>
              <a:t>x to greater</a:t>
            </a:r>
          </a:p>
          <a:p>
            <a:r>
              <a:rPr lang="en-US" sz="2400" dirty="0"/>
              <a:t>     return concatenate(quicksort(less),  </a:t>
            </a:r>
            <a:r>
              <a:rPr lang="en-US" sz="2400" dirty="0" smtClean="0"/>
              <a:t> pivot,   quicksort(greater</a:t>
            </a:r>
            <a:r>
              <a:rPr lang="en-US" sz="2400" dirty="0"/>
              <a:t>))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3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3733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(left + right)/2</a:t>
            </a:r>
            <a:r>
              <a:rPr lang="en-US" dirty="0"/>
              <a:t>, </a:t>
            </a:r>
            <a:r>
              <a:rPr lang="en-US" dirty="0" smtClean="0"/>
              <a:t>can cause overflow</a:t>
            </a:r>
          </a:p>
          <a:p>
            <a:endParaRPr lang="en-US" i="1" dirty="0"/>
          </a:p>
          <a:p>
            <a:r>
              <a:rPr lang="en-US" i="1" dirty="0" smtClean="0"/>
              <a:t>Use left </a:t>
            </a:r>
            <a:r>
              <a:rPr lang="en-US" i="1" dirty="0"/>
              <a:t>+ (right-left)/2</a:t>
            </a:r>
            <a:r>
              <a:rPr lang="en-US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599" y="990600"/>
            <a:ext cx="27644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Choosing the pivot</a:t>
            </a:r>
          </a:p>
          <a:p>
            <a:endParaRPr lang="en-US" dirty="0"/>
          </a:p>
          <a:p>
            <a:r>
              <a:rPr lang="en-US" dirty="0" smtClean="0"/>
              <a:t>First</a:t>
            </a:r>
          </a:p>
          <a:p>
            <a:r>
              <a:rPr lang="en-US" dirty="0" smtClean="0"/>
              <a:t>Random</a:t>
            </a:r>
          </a:p>
          <a:p>
            <a:r>
              <a:rPr lang="en-US" dirty="0" smtClean="0"/>
              <a:t>Middle</a:t>
            </a:r>
          </a:p>
          <a:p>
            <a:r>
              <a:rPr lang="en-US" dirty="0" smtClean="0"/>
              <a:t>Median of first, middle, last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8156" y="304800"/>
            <a:ext cx="15972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Quicksort</a:t>
            </a:r>
          </a:p>
        </p:txBody>
      </p:sp>
    </p:spTree>
    <p:extLst>
      <p:ext uri="{BB962C8B-B14F-4D97-AF65-F5344CB8AC3E}">
        <p14:creationId xmlns:p14="http://schemas.microsoft.com/office/powerpoint/2010/main" val="14839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143000"/>
            <a:ext cx="757252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  O(n log n)</a:t>
            </a:r>
          </a:p>
          <a:p>
            <a:r>
              <a:rPr lang="en-US" sz="2400" dirty="0" smtClean="0"/>
              <a:t>Average  O(n log n)</a:t>
            </a:r>
          </a:p>
          <a:p>
            <a:r>
              <a:rPr lang="en-US" sz="2400" dirty="0" smtClean="0"/>
              <a:t>Worst  O(n**2)  -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because of this, some implementations randomize first </a:t>
            </a:r>
          </a:p>
          <a:p>
            <a:endParaRPr lang="en-US" sz="2400" dirty="0"/>
          </a:p>
          <a:p>
            <a:r>
              <a:rPr lang="en-US" sz="2400" dirty="0" smtClean="0"/>
              <a:t>Space  O(n), or O(log n)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Most efficient implementations tend to not be stable.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08156" y="304800"/>
            <a:ext cx="15972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Quicksort</a:t>
            </a:r>
          </a:p>
        </p:txBody>
      </p:sp>
    </p:spTree>
    <p:extLst>
      <p:ext uri="{BB962C8B-B14F-4D97-AF65-F5344CB8AC3E}">
        <p14:creationId xmlns:p14="http://schemas.microsoft.com/office/powerpoint/2010/main" val="350677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2274838"/>
            <a:ext cx="670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standard deviation of the running time is about .65 N, so the running time tends to the average as N grows and is unlikely to be far from the average.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probability that quicksort will use a quadratic number of compares when sorting a large array on your computer is much less than the probability that your computer will be struck by lightning!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8156" y="304800"/>
            <a:ext cx="15972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Quicksort</a:t>
            </a:r>
          </a:p>
        </p:txBody>
      </p:sp>
    </p:spTree>
    <p:extLst>
      <p:ext uri="{BB962C8B-B14F-4D97-AF65-F5344CB8AC3E}">
        <p14:creationId xmlns:p14="http://schemas.microsoft.com/office/powerpoint/2010/main" val="1706206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219200"/>
            <a:ext cx="776635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Improvements:</a:t>
            </a:r>
          </a:p>
          <a:p>
            <a:endParaRPr lang="en-US" sz="2800" i="1" dirty="0"/>
          </a:p>
          <a:p>
            <a:r>
              <a:rPr lang="en-US" sz="2800" i="1" dirty="0" smtClean="0"/>
              <a:t>Cutoff </a:t>
            </a:r>
            <a:r>
              <a:rPr lang="en-US" sz="2800" i="1" dirty="0"/>
              <a:t>to insertion sort.</a:t>
            </a:r>
            <a:r>
              <a:rPr lang="en-US" sz="2800" dirty="0"/>
              <a:t> </a:t>
            </a:r>
            <a:endParaRPr lang="en-US" sz="2800" dirty="0" smtClean="0"/>
          </a:p>
          <a:p>
            <a:r>
              <a:rPr lang="en-US" sz="2800" dirty="0" smtClean="0"/>
              <a:t>for </a:t>
            </a:r>
            <a:r>
              <a:rPr lang="en-US" sz="2800" dirty="0"/>
              <a:t>tiny </a:t>
            </a:r>
            <a:r>
              <a:rPr lang="en-US" sz="2800" dirty="0" smtClean="0"/>
              <a:t>arrays</a:t>
            </a:r>
            <a:r>
              <a:rPr lang="en-US" sz="2800" dirty="0"/>
              <a:t> </a:t>
            </a:r>
            <a:r>
              <a:rPr lang="en-US" sz="2800" dirty="0" smtClean="0"/>
              <a:t>(5-15) during the process, it </a:t>
            </a:r>
          </a:p>
          <a:p>
            <a:r>
              <a:rPr lang="en-US" sz="2800" dirty="0" smtClean="0"/>
              <a:t>Is often better to switch to insertion sort </a:t>
            </a:r>
          </a:p>
          <a:p>
            <a:r>
              <a:rPr lang="en-US" sz="2800" dirty="0" smtClean="0"/>
              <a:t>(java does this an n==7)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i="1" dirty="0" smtClean="0"/>
              <a:t>Median-of-three </a:t>
            </a:r>
            <a:r>
              <a:rPr lang="en-US" sz="2800" i="1" dirty="0"/>
              <a:t>partitioning.</a:t>
            </a:r>
            <a:r>
              <a:rPr lang="en-US" sz="2800" dirty="0"/>
              <a:t> 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use </a:t>
            </a:r>
            <a:r>
              <a:rPr lang="en-US" sz="2800" dirty="0"/>
              <a:t>the median of a small </a:t>
            </a:r>
            <a:r>
              <a:rPr lang="en-US" sz="2800" dirty="0" smtClean="0"/>
              <a:t>sample (3) </a:t>
            </a:r>
            <a:r>
              <a:rPr lang="en-US" sz="2800" dirty="0"/>
              <a:t>of items taken </a:t>
            </a:r>
            <a:endParaRPr lang="en-US" sz="2800" dirty="0" smtClean="0"/>
          </a:p>
          <a:p>
            <a:r>
              <a:rPr lang="en-US" sz="2800" dirty="0" smtClean="0"/>
              <a:t>from </a:t>
            </a:r>
            <a:r>
              <a:rPr lang="en-US" sz="2800" dirty="0"/>
              <a:t>the array </a:t>
            </a:r>
            <a:r>
              <a:rPr lang="en-US" sz="2800" dirty="0" smtClean="0"/>
              <a:t>as </a:t>
            </a:r>
            <a:r>
              <a:rPr lang="en-US" sz="2800" dirty="0"/>
              <a:t>the partitioning </a:t>
            </a:r>
            <a:r>
              <a:rPr lang="en-US" sz="2800" dirty="0" smtClean="0"/>
              <a:t>item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508156" y="304800"/>
            <a:ext cx="15972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Quicksort</a:t>
            </a:r>
          </a:p>
        </p:txBody>
      </p:sp>
    </p:spTree>
    <p:extLst>
      <p:ext uri="{BB962C8B-B14F-4D97-AF65-F5344CB8AC3E}">
        <p14:creationId xmlns:p14="http://schemas.microsoft.com/office/powerpoint/2010/main" val="851040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762000"/>
            <a:ext cx="1900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Heapsort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8058" y="2209800"/>
            <a:ext cx="583512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 Build a min/max heap from </a:t>
            </a:r>
          </a:p>
          <a:p>
            <a:r>
              <a:rPr lang="en-US" sz="2800" dirty="0" smtClean="0"/>
              <a:t>the data to be sorted</a:t>
            </a:r>
          </a:p>
          <a:p>
            <a:endParaRPr lang="en-US" sz="2800" dirty="0"/>
          </a:p>
          <a:p>
            <a:r>
              <a:rPr lang="en-US" sz="2800" dirty="0" smtClean="0"/>
              <a:t>Create empty sorted array</a:t>
            </a:r>
            <a:endParaRPr lang="en-US" sz="2800" dirty="0"/>
          </a:p>
          <a:p>
            <a:r>
              <a:rPr lang="en-US" sz="2800" dirty="0" smtClean="0"/>
              <a:t>While heap not empty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remove top element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add to next free spot in sorted array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re-</a:t>
            </a:r>
            <a:r>
              <a:rPr lang="en-US" sz="2800" dirty="0" err="1" smtClean="0"/>
              <a:t>heapify</a:t>
            </a:r>
            <a:r>
              <a:rPr lang="en-US" sz="2800" dirty="0" smtClean="0"/>
              <a:t> the heap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3077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667000"/>
            <a:ext cx="518225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What’s a heap again?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A complete binary tree which </a:t>
            </a:r>
          </a:p>
          <a:p>
            <a:r>
              <a:rPr lang="en-US" sz="3200" dirty="0" smtClean="0"/>
              <a:t>satisfies the heap property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505200" y="762000"/>
            <a:ext cx="1900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Heapsort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64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762000"/>
            <a:ext cx="1900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Heapsort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0" y="2508069"/>
            <a:ext cx="639591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What’s a complete binary tree again?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…and what’s the heap property?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3119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762000"/>
            <a:ext cx="1900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Heapsort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1509" y="2819400"/>
            <a:ext cx="38082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 do we like to </a:t>
            </a:r>
          </a:p>
          <a:p>
            <a:r>
              <a:rPr lang="en-US" sz="3200" dirty="0" smtClean="0"/>
              <a:t>store them, and why?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356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68580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5000" y="2133600"/>
            <a:ext cx="482010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really we use an array and do it in-situ, thus: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 for (c = 1 ; c &lt;= n - 1; </a:t>
            </a:r>
            <a:r>
              <a:rPr lang="en-US" dirty="0" err="1"/>
              <a:t>c++</a:t>
            </a:r>
            <a:r>
              <a:rPr lang="en-US" dirty="0"/>
              <a:t>) {</a:t>
            </a:r>
          </a:p>
          <a:p>
            <a:r>
              <a:rPr lang="en-US" dirty="0"/>
              <a:t>                d = c;</a:t>
            </a:r>
          </a:p>
          <a:p>
            <a:endParaRPr lang="en-US" dirty="0"/>
          </a:p>
          <a:p>
            <a:r>
              <a:rPr lang="en-US" dirty="0"/>
              <a:t>                while ( d &gt; 0 &amp;&amp; (array[d] &lt; array[d-1])) {</a:t>
            </a:r>
          </a:p>
          <a:p>
            <a:r>
              <a:rPr lang="en-US" dirty="0"/>
              <a:t>                        t          = array[d];</a:t>
            </a:r>
          </a:p>
          <a:p>
            <a:r>
              <a:rPr lang="en-US" dirty="0"/>
              <a:t>                        array[d]   = array[d-1];</a:t>
            </a:r>
          </a:p>
          <a:p>
            <a:r>
              <a:rPr lang="en-US" dirty="0"/>
              <a:t>                        array[d-1] = t;</a:t>
            </a:r>
          </a:p>
          <a:p>
            <a:endParaRPr lang="en-US" dirty="0"/>
          </a:p>
          <a:p>
            <a:r>
              <a:rPr lang="en-US" dirty="0"/>
              <a:t>                        d--;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403419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762000"/>
            <a:ext cx="1900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Heapsort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95400" y="2819400"/>
            <a:ext cx="5815149" cy="2554545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For element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at inde</a:t>
            </a:r>
            <a:r>
              <a:rPr lang="en-US" sz="3200" dirty="0" smtClean="0">
                <a:solidFill>
                  <a:srgbClr val="000000"/>
                </a:solidFill>
                <a:cs typeface="Arial" pitchFamily="34" charset="0"/>
              </a:rPr>
              <a:t>x i: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>
              <a:solidFill>
                <a:srgbClr val="000000"/>
              </a:solidFill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iParent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= floor((i-1) / 2)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iLeftChild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= 2*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+ 1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iRightChild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= 2*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 + 2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9053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762000"/>
            <a:ext cx="1900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Heapsort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2438400"/>
            <a:ext cx="4485330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Worst case        O (n log n)</a:t>
            </a:r>
          </a:p>
          <a:p>
            <a:endParaRPr lang="en-US" sz="3200" dirty="0"/>
          </a:p>
          <a:p>
            <a:r>
              <a:rPr lang="en-US" sz="3200" dirty="0" smtClean="0"/>
              <a:t>Best case           O(n log n)</a:t>
            </a:r>
          </a:p>
          <a:p>
            <a:endParaRPr lang="en-US" sz="3200" dirty="0"/>
          </a:p>
          <a:p>
            <a:r>
              <a:rPr lang="en-US" sz="3200" dirty="0" smtClean="0"/>
              <a:t>Average case    O(n log n)</a:t>
            </a:r>
          </a:p>
          <a:p>
            <a:endParaRPr lang="en-US" sz="32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2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762000"/>
            <a:ext cx="1900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Heapsort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2514600"/>
            <a:ext cx="66149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 be done it-situ</a:t>
            </a:r>
          </a:p>
          <a:p>
            <a:endParaRPr lang="en-US" sz="2800" dirty="0"/>
          </a:p>
          <a:p>
            <a:r>
              <a:rPr lang="en-US" sz="2800" dirty="0" smtClean="0"/>
              <a:t>Array is divided at point P</a:t>
            </a:r>
          </a:p>
          <a:p>
            <a:endParaRPr lang="en-US" sz="2800" dirty="0"/>
          </a:p>
          <a:p>
            <a:r>
              <a:rPr lang="en-US" sz="2800" dirty="0" smtClean="0"/>
              <a:t>Everything to the right of P is the heap</a:t>
            </a:r>
          </a:p>
          <a:p>
            <a:r>
              <a:rPr lang="en-US" sz="2800" dirty="0" smtClean="0"/>
              <a:t>Everything to the left of P is the sorted array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1355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72405" y="2209800"/>
            <a:ext cx="3538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36    9   0   25   1   49   64   16   81   4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762000"/>
            <a:ext cx="204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Radix sort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42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18288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O(n) for k digit base b  numbers</a:t>
            </a:r>
          </a:p>
          <a:p>
            <a:endParaRPr lang="en-US" sz="2400" dirty="0"/>
          </a:p>
          <a:p>
            <a:r>
              <a:rPr lang="en-US" sz="2400" dirty="0"/>
              <a:t>But…</a:t>
            </a:r>
          </a:p>
          <a:p>
            <a:r>
              <a:rPr lang="en-US" sz="2400" dirty="0"/>
              <a:t>   it depends on K being constant</a:t>
            </a:r>
          </a:p>
          <a:p>
            <a:endParaRPr lang="en-US" sz="2400" dirty="0"/>
          </a:p>
          <a:p>
            <a:r>
              <a:rPr lang="en-US" sz="2400" dirty="0"/>
              <a:t>If k increases with n we are back to O (n log </a:t>
            </a:r>
            <a:r>
              <a:rPr lang="en-US" sz="2400" dirty="0" smtClean="0"/>
              <a:t>n)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505200" y="762000"/>
            <a:ext cx="204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Radix sort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128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5200" y="762000"/>
            <a:ext cx="220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Hash Table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2057400"/>
            <a:ext cx="372954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 array of “buckets”</a:t>
            </a:r>
          </a:p>
          <a:p>
            <a:endParaRPr lang="en-US" sz="3200" dirty="0"/>
          </a:p>
          <a:p>
            <a:r>
              <a:rPr lang="en-US" sz="3200" dirty="0" smtClean="0"/>
              <a:t>+</a:t>
            </a:r>
          </a:p>
          <a:p>
            <a:endParaRPr lang="en-US" sz="3200" dirty="0"/>
          </a:p>
          <a:p>
            <a:r>
              <a:rPr lang="en-US" sz="3200" dirty="0" smtClean="0"/>
              <a:t>A hash function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0829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762000"/>
            <a:ext cx="220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Hash Table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2590800"/>
            <a:ext cx="748916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Divide the data you want to store into two parts</a:t>
            </a:r>
          </a:p>
          <a:p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  a key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 and the data (which may also contain the key)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7437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762000"/>
            <a:ext cx="220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Hash Table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2209800"/>
            <a:ext cx="72741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job of the has function is </a:t>
            </a:r>
          </a:p>
          <a:p>
            <a:r>
              <a:rPr lang="en-US" sz="2800" dirty="0" smtClean="0"/>
              <a:t>to assign each key to a (hopefully unique) bucket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As always, hope is a poor strategy, </a:t>
            </a:r>
          </a:p>
          <a:p>
            <a:r>
              <a:rPr lang="en-US" sz="2800" dirty="0" smtClean="0"/>
              <a:t>so we must deal with collisions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9262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762000"/>
            <a:ext cx="220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Hash Table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2362200"/>
            <a:ext cx="614475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Open addressing + dynamic resizing (0.7)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linear probe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quadratic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double hashing</a:t>
            </a:r>
          </a:p>
          <a:p>
            <a:endParaRPr lang="en-US" sz="2800" dirty="0" smtClean="0"/>
          </a:p>
          <a:p>
            <a:r>
              <a:rPr lang="en-US" sz="2800" dirty="0" smtClean="0"/>
              <a:t>chaining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841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600200"/>
            <a:ext cx="7086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Simple implementation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 smtClean="0"/>
              <a:t>Efficient </a:t>
            </a:r>
            <a:r>
              <a:rPr lang="en-US" sz="2000" dirty="0"/>
              <a:t>for (quite) small data </a:t>
            </a:r>
            <a:r>
              <a:rPr lang="en-US" sz="2000" dirty="0" smtClean="0"/>
              <a:t>sets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efficient </a:t>
            </a:r>
            <a:r>
              <a:rPr lang="en-US" sz="2000" dirty="0"/>
              <a:t>for data sets that are already substantially sorted: the time complexity is O(</a:t>
            </a:r>
            <a:r>
              <a:rPr lang="en-US" sz="2000" i="1" dirty="0"/>
              <a:t>n</a:t>
            </a:r>
            <a:r>
              <a:rPr lang="en-US" sz="2000" dirty="0"/>
              <a:t> + </a:t>
            </a:r>
            <a:r>
              <a:rPr lang="en-US" sz="2000" i="1" dirty="0"/>
              <a:t>d</a:t>
            </a:r>
            <a:r>
              <a:rPr lang="en-US" sz="2000" dirty="0"/>
              <a:t>), where </a:t>
            </a:r>
            <a:r>
              <a:rPr lang="en-US" sz="2000" i="1" dirty="0"/>
              <a:t>d</a:t>
            </a:r>
            <a:r>
              <a:rPr lang="en-US" sz="2000" dirty="0"/>
              <a:t> is the number of </a:t>
            </a:r>
            <a:r>
              <a:rPr lang="en-US" sz="2000" dirty="0" smtClean="0"/>
              <a:t>inversions (this can happen a lot)</a:t>
            </a:r>
          </a:p>
          <a:p>
            <a:endParaRPr lang="en-US" sz="2000" dirty="0"/>
          </a:p>
          <a:p>
            <a:r>
              <a:rPr lang="en-US" sz="2000" dirty="0" smtClean="0"/>
              <a:t>-    Stable</a:t>
            </a:r>
            <a:r>
              <a:rPr lang="en-US" sz="2000" dirty="0"/>
              <a:t>, i.e. does not change the relative order of elements with equal keys</a:t>
            </a:r>
          </a:p>
          <a:p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In-situ, requires O(1</a:t>
            </a:r>
            <a:r>
              <a:rPr lang="en-US" sz="2000" dirty="0"/>
              <a:t>) of additional memory </a:t>
            </a:r>
            <a:r>
              <a:rPr lang="en-US" sz="2000" dirty="0" smtClean="0"/>
              <a:t>space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streaming/online</a:t>
            </a:r>
            <a:r>
              <a:rPr lang="en-US" sz="2000" dirty="0"/>
              <a:t>, i.e. can sort a list as it receives </a:t>
            </a:r>
            <a:r>
              <a:rPr lang="en-US" sz="2000" dirty="0" smtClean="0"/>
              <a:t>it</a:t>
            </a:r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r>
              <a:rPr lang="en-US" sz="2000" dirty="0" smtClean="0"/>
              <a:t>                                </a:t>
            </a:r>
            <a:r>
              <a:rPr lang="en-US" sz="2000" dirty="0" smtClean="0">
                <a:solidFill>
                  <a:srgbClr val="FF0000"/>
                </a:solidFill>
              </a:rPr>
              <a:t>What is the average/worst case  time/space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68580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4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914400"/>
            <a:ext cx="670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Selection sort</a:t>
            </a:r>
          </a:p>
          <a:p>
            <a:endParaRPr lang="en-US" dirty="0"/>
          </a:p>
          <a:p>
            <a:r>
              <a:rPr lang="en-US" dirty="0" err="1" smtClean="0"/>
              <a:t>i</a:t>
            </a:r>
            <a:r>
              <a:rPr lang="en-US" dirty="0" smtClean="0"/>
              <a:t>=0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 the smallest item in a list and swap it with what’s in location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err="1" smtClean="0"/>
              <a:t>i</a:t>
            </a:r>
            <a:r>
              <a:rPr lang="en-US" dirty="0" smtClean="0"/>
              <a:t>++</a:t>
            </a:r>
          </a:p>
          <a:p>
            <a:endParaRPr lang="en-US" dirty="0"/>
          </a:p>
          <a:p>
            <a:r>
              <a:rPr lang="en-US" dirty="0" smtClean="0"/>
              <a:t>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3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600200"/>
            <a:ext cx="7086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Simple implementation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Worst case O(n**2)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Average case ?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Best case ?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Streaming?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smtClean="0"/>
              <a:t>Worst case space complexity?</a:t>
            </a:r>
          </a:p>
          <a:p>
            <a:r>
              <a:rPr lang="en-US" sz="2000" dirty="0" smtClean="0"/>
              <a:t>                                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68580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Selection 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3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685800"/>
            <a:ext cx="58797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 sort</a:t>
            </a:r>
          </a:p>
          <a:p>
            <a:endParaRPr lang="en-US" dirty="0"/>
          </a:p>
          <a:p>
            <a:r>
              <a:rPr lang="en-US" dirty="0" smtClean="0"/>
              <a:t>Step 1- how to combine two sorted lists:</a:t>
            </a:r>
          </a:p>
          <a:p>
            <a:endParaRPr lang="en-US" dirty="0" smtClean="0"/>
          </a:p>
          <a:p>
            <a:r>
              <a:rPr lang="en-US" dirty="0" smtClean="0"/>
              <a:t>Say you have two queues, and they are both sorted:</a:t>
            </a:r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AutoNum type="arabicPlain"/>
            </a:pPr>
            <a:r>
              <a:rPr lang="en-US" dirty="0" smtClean="0"/>
              <a:t>4    11</a:t>
            </a:r>
          </a:p>
          <a:p>
            <a:endParaRPr lang="en-US" dirty="0"/>
          </a:p>
          <a:p>
            <a:pPr marL="342900" indent="-342900">
              <a:buAutoNum type="arabicPlain" startAt="7"/>
            </a:pPr>
            <a:r>
              <a:rPr lang="en-US" dirty="0" smtClean="0"/>
              <a:t>9     13</a:t>
            </a:r>
          </a:p>
          <a:p>
            <a:pPr marL="342900" indent="-342900">
              <a:buAutoNum type="arabicPlain" startAt="7"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Put them together into a single sorted list</a:t>
            </a:r>
          </a:p>
          <a:p>
            <a:endParaRPr lang="en-US" dirty="0"/>
          </a:p>
          <a:p>
            <a:r>
              <a:rPr lang="en-US" dirty="0" smtClean="0"/>
              <a:t>Repeatedly </a:t>
            </a:r>
            <a:r>
              <a:rPr lang="en-US" dirty="0" err="1" smtClean="0"/>
              <a:t>dequeue</a:t>
            </a:r>
            <a:r>
              <a:rPr lang="en-US" dirty="0" smtClean="0"/>
              <a:t> the smaller of head(list1)  &amp;  head(list2)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224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685800"/>
            <a:ext cx="6858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 sort</a:t>
            </a:r>
          </a:p>
          <a:p>
            <a:endParaRPr lang="en-US" dirty="0"/>
          </a:p>
          <a:p>
            <a:r>
              <a:rPr lang="en-US" dirty="0" smtClean="0"/>
              <a:t>Step 2</a:t>
            </a:r>
          </a:p>
          <a:p>
            <a:endParaRPr lang="en-US" dirty="0"/>
          </a:p>
          <a:p>
            <a:r>
              <a:rPr lang="en-US" dirty="0" smtClean="0"/>
              <a:t>Put each item in its own queue, all the queues are sorted</a:t>
            </a:r>
          </a:p>
          <a:p>
            <a:endParaRPr lang="en-US" dirty="0"/>
          </a:p>
          <a:p>
            <a:r>
              <a:rPr lang="en-US" dirty="0" smtClean="0"/>
              <a:t>Combine queue  0 and 1  using step 1 – gives us queue k</a:t>
            </a:r>
          </a:p>
          <a:p>
            <a:r>
              <a:rPr lang="en-US" dirty="0" smtClean="0"/>
              <a:t>Combine queue  2 and 3  using step 1 – queue k1</a:t>
            </a:r>
          </a:p>
          <a:p>
            <a:r>
              <a:rPr lang="en-US" dirty="0" smtClean="0"/>
              <a:t>Combine queues 4 and 5 using step 1  -  queue k2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Combine queues k and k1  using step 1      -  gives us queue  z</a:t>
            </a:r>
          </a:p>
          <a:p>
            <a:r>
              <a:rPr lang="en-US" dirty="0" smtClean="0"/>
              <a:t>Combine queues k2 and k3 using step 1     -  gives us queue z1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 smtClean="0"/>
              <a:t>Combine queues z and z1 using step 1</a:t>
            </a:r>
          </a:p>
          <a:p>
            <a:endParaRPr lang="en-US" dirty="0"/>
          </a:p>
          <a:p>
            <a:r>
              <a:rPr lang="en-US" dirty="0" smtClean="0"/>
              <a:t>and so on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987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066800"/>
            <a:ext cx="4672561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Merge Sort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O( n </a:t>
            </a:r>
            <a:r>
              <a:rPr lang="en-US" sz="2800" dirty="0" err="1" smtClean="0"/>
              <a:t>log</a:t>
            </a:r>
            <a:r>
              <a:rPr lang="en-US" sz="1600" dirty="0" err="1"/>
              <a:t>n</a:t>
            </a:r>
            <a:r>
              <a:rPr lang="en-US" sz="2800" dirty="0" smtClean="0"/>
              <a:t>)  - all the way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What about space complexity?</a:t>
            </a:r>
          </a:p>
          <a:p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8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6012" y="2370385"/>
            <a:ext cx="606820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  <a:cs typeface="Arial" pitchFamily="34" charset="0"/>
              </a:rPr>
              <a:t>The entry 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a[j]</a:t>
            </a:r>
            <a:r>
              <a:rPr lang="en-US" dirty="0">
                <a:solidFill>
                  <a:srgbClr val="000000"/>
                </a:solidFill>
                <a:latin typeface="Helvetica Neue"/>
                <a:cs typeface="Arial" pitchFamily="34" charset="0"/>
              </a:rPr>
              <a:t> is in its final place in the array, for some 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Helvetica Neue"/>
                <a:cs typeface="Arial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  <a:cs typeface="Arial" pitchFamily="34" charset="0"/>
              </a:rPr>
              <a:t>No entry in 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a[lo]</a:t>
            </a:r>
            <a:r>
              <a:rPr lang="en-US" dirty="0">
                <a:solidFill>
                  <a:srgbClr val="000000"/>
                </a:solidFill>
                <a:latin typeface="Helvetica Neue"/>
                <a:cs typeface="Arial" pitchFamily="34" charset="0"/>
              </a:rPr>
              <a:t> through 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a[j-1]</a:t>
            </a:r>
            <a:r>
              <a:rPr lang="en-US" dirty="0">
                <a:solidFill>
                  <a:srgbClr val="000000"/>
                </a:solidFill>
                <a:latin typeface="Helvetica Neue"/>
                <a:cs typeface="Arial" pitchFamily="34" charset="0"/>
              </a:rPr>
              <a:t> is greater than 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a[j]</a:t>
            </a:r>
            <a:r>
              <a:rPr lang="en-US" dirty="0">
                <a:solidFill>
                  <a:srgbClr val="000000"/>
                </a:solidFill>
                <a:latin typeface="Helvetica Neue"/>
                <a:cs typeface="Arial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  <a:cs typeface="Arial" pitchFamily="34" charset="0"/>
              </a:rPr>
              <a:t>No entry in 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a[j+1]</a:t>
            </a:r>
            <a:r>
              <a:rPr lang="en-US" dirty="0">
                <a:solidFill>
                  <a:srgbClr val="000000"/>
                </a:solidFill>
                <a:latin typeface="Helvetica Neue"/>
                <a:cs typeface="Arial" pitchFamily="34" charset="0"/>
              </a:rPr>
              <a:t> through 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a[hi]</a:t>
            </a:r>
            <a:r>
              <a:rPr lang="en-US" dirty="0">
                <a:solidFill>
                  <a:srgbClr val="000000"/>
                </a:solidFill>
                <a:latin typeface="Helvetica Neue"/>
                <a:cs typeface="Arial" pitchFamily="34" charset="0"/>
              </a:rPr>
              <a:t> is less than 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a[j]</a:t>
            </a:r>
            <a:r>
              <a:rPr lang="en-US" dirty="0">
                <a:solidFill>
                  <a:srgbClr val="000000"/>
                </a:solidFill>
                <a:latin typeface="Helvetica Neue"/>
                <a:cs typeface="Arial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8156" y="304800"/>
            <a:ext cx="15972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Quicksort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164380"/>
            <a:ext cx="210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Partitioning process: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2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920</Words>
  <Application>Microsoft Office PowerPoint</Application>
  <PresentationFormat>On-screen Show (4:3)</PresentationFormat>
  <Paragraphs>243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Landmark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Joyce</dc:creator>
  <cp:lastModifiedBy>Rick Joyce</cp:lastModifiedBy>
  <cp:revision>25</cp:revision>
  <dcterms:created xsi:type="dcterms:W3CDTF">2014-03-06T17:38:42Z</dcterms:created>
  <dcterms:modified xsi:type="dcterms:W3CDTF">2015-04-09T00:47:35Z</dcterms:modified>
</cp:coreProperties>
</file>