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6" r:id="rId27"/>
    <p:sldId id="287" r:id="rId28"/>
    <p:sldId id="281" r:id="rId29"/>
    <p:sldId id="282" r:id="rId30"/>
    <p:sldId id="283" r:id="rId31"/>
    <p:sldId id="284" r:id="rId32"/>
    <p:sldId id="285" r:id="rId33"/>
    <p:sldId id="291" r:id="rId34"/>
    <p:sldId id="289" r:id="rId35"/>
    <p:sldId id="290" r:id="rId36"/>
    <p:sldId id="292" r:id="rId37"/>
    <p:sldId id="294" r:id="rId38"/>
    <p:sldId id="293" r:id="rId39"/>
    <p:sldId id="307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9" r:id="rId54"/>
    <p:sldId id="310" r:id="rId55"/>
    <p:sldId id="311" r:id="rId56"/>
    <p:sldId id="313" r:id="rId57"/>
    <p:sldId id="314" r:id="rId58"/>
    <p:sldId id="312" r:id="rId59"/>
    <p:sldId id="315" r:id="rId60"/>
    <p:sldId id="316" r:id="rId61"/>
    <p:sldId id="317" r:id="rId62"/>
    <p:sldId id="326" r:id="rId63"/>
    <p:sldId id="318" r:id="rId64"/>
    <p:sldId id="319" r:id="rId65"/>
    <p:sldId id="321" r:id="rId66"/>
    <p:sldId id="322" r:id="rId67"/>
    <p:sldId id="323" r:id="rId68"/>
    <p:sldId id="324" r:id="rId69"/>
    <p:sldId id="327" r:id="rId70"/>
    <p:sldId id="333" r:id="rId71"/>
    <p:sldId id="328" r:id="rId72"/>
    <p:sldId id="329" r:id="rId73"/>
    <p:sldId id="330" r:id="rId74"/>
    <p:sldId id="331" r:id="rId75"/>
    <p:sldId id="332" r:id="rId76"/>
    <p:sldId id="325" r:id="rId77"/>
    <p:sldId id="336" r:id="rId78"/>
    <p:sldId id="334" r:id="rId79"/>
    <p:sldId id="335" r:id="rId80"/>
    <p:sldId id="340" r:id="rId81"/>
    <p:sldId id="338" r:id="rId82"/>
    <p:sldId id="339" r:id="rId83"/>
    <p:sldId id="337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9" r:id="rId94"/>
    <p:sldId id="360" r:id="rId95"/>
    <p:sldId id="350" r:id="rId96"/>
    <p:sldId id="351" r:id="rId97"/>
    <p:sldId id="352" r:id="rId98"/>
    <p:sldId id="353" r:id="rId99"/>
    <p:sldId id="361" r:id="rId100"/>
    <p:sldId id="354" r:id="rId101"/>
    <p:sldId id="355" r:id="rId102"/>
    <p:sldId id="356" r:id="rId103"/>
    <p:sldId id="357" r:id="rId104"/>
    <p:sldId id="358" r:id="rId105"/>
    <p:sldId id="362" r:id="rId106"/>
    <p:sldId id="363" r:id="rId107"/>
    <p:sldId id="364" r:id="rId108"/>
    <p:sldId id="365" r:id="rId109"/>
    <p:sldId id="368" r:id="rId110"/>
    <p:sldId id="366" r:id="rId111"/>
    <p:sldId id="367" r:id="rId112"/>
    <p:sldId id="369" r:id="rId113"/>
    <p:sldId id="370" r:id="rId114"/>
    <p:sldId id="371" r:id="rId115"/>
    <p:sldId id="372" r:id="rId1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2B99-BA29-4FB7-8840-E8BB8CF54E93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C616-11E2-4957-A3C6-606ACF942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2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2B99-BA29-4FB7-8840-E8BB8CF54E93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C616-11E2-4957-A3C6-606ACF942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5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2B99-BA29-4FB7-8840-E8BB8CF54E93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C616-11E2-4957-A3C6-606ACF942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6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2B99-BA29-4FB7-8840-E8BB8CF54E93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C616-11E2-4957-A3C6-606ACF942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0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2B99-BA29-4FB7-8840-E8BB8CF54E93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C616-11E2-4957-A3C6-606ACF942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1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2B99-BA29-4FB7-8840-E8BB8CF54E93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C616-11E2-4957-A3C6-606ACF942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3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2B99-BA29-4FB7-8840-E8BB8CF54E93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C616-11E2-4957-A3C6-606ACF942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2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2B99-BA29-4FB7-8840-E8BB8CF54E93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C616-11E2-4957-A3C6-606ACF942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2B99-BA29-4FB7-8840-E8BB8CF54E93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C616-11E2-4957-A3C6-606ACF942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2B99-BA29-4FB7-8840-E8BB8CF54E93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C616-11E2-4957-A3C6-606ACF942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2B99-BA29-4FB7-8840-E8BB8CF54E93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C616-11E2-4957-A3C6-606ACF942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32B99-BA29-4FB7-8840-E8BB8CF54E93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AC616-11E2-4957-A3C6-606ACF942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5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ueType" TargetMode="Externa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learnopengl.com/#!In-Practice/Text-Rendering" TargetMode="Externa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achpit.com/articles/article.aspx?p=1768310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9817"/>
            <a:ext cx="10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point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853543" y="2142309"/>
            <a:ext cx="2207623" cy="2050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80232" y="5617029"/>
            <a:ext cx="29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attributes does it have?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8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875212"/>
            <a:ext cx="736265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 we have a way to draw line segments, each</a:t>
            </a:r>
          </a:p>
          <a:p>
            <a:endParaRPr lang="en-US" sz="2800" dirty="0"/>
          </a:p>
          <a:p>
            <a:r>
              <a:rPr lang="en-US" sz="2800" dirty="0"/>
              <a:t>o</a:t>
            </a:r>
            <a:r>
              <a:rPr lang="en-US" sz="2800" dirty="0" smtClean="0"/>
              <a:t>f which can be represented by a pair of points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Instead of using  images, we can hold our image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s a set of lines segments which, when displayed,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how us the picture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765769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6263" y="809897"/>
            <a:ext cx="563199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Corresponder</a:t>
            </a:r>
            <a:r>
              <a:rPr lang="en-US" sz="2800" dirty="0" smtClean="0"/>
              <a:t> function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A level of indirection which allows for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Boundary conditions</a:t>
            </a:r>
          </a:p>
          <a:p>
            <a:r>
              <a:rPr lang="en-US" sz="2800" dirty="0" smtClean="0"/>
              <a:t>Anti-aliasing</a:t>
            </a:r>
          </a:p>
          <a:p>
            <a:r>
              <a:rPr lang="en-US" sz="2800" dirty="0" err="1" smtClean="0"/>
              <a:t>Mipmapping</a:t>
            </a:r>
            <a:endParaRPr lang="en-US" sz="28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897258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1131" y="692331"/>
            <a:ext cx="691323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Apply value transform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Replace or use blending function (alpha)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299781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5429" y="602957"/>
            <a:ext cx="84081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interpolation of texture coordinates</a:t>
            </a:r>
          </a:p>
          <a:p>
            <a:endParaRPr lang="en-US" sz="3200" dirty="0"/>
          </a:p>
          <a:p>
            <a:r>
              <a:rPr lang="en-US" sz="3200" dirty="0" smtClean="0"/>
              <a:t>With perspective projections, you must consider </a:t>
            </a:r>
            <a:r>
              <a:rPr lang="en-US" sz="3200" dirty="0"/>
              <a:t>the nonlinear transformation of the z-component from camera space to </a:t>
            </a:r>
            <a:r>
              <a:rPr lang="en-US" sz="3200" dirty="0" smtClean="0"/>
              <a:t>clip space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14371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623887"/>
            <a:ext cx="9115425" cy="56102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87336" y="100667"/>
            <a:ext cx="4952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Perspective correct interpolation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234372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2777" y="470263"/>
            <a:ext cx="2125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2D graphics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6023" y="1779687"/>
            <a:ext cx="1107123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Copy a given image to a specific location</a:t>
            </a:r>
          </a:p>
          <a:p>
            <a:r>
              <a:rPr lang="en-US" sz="3600" dirty="0"/>
              <a:t>	</a:t>
            </a:r>
            <a:r>
              <a:rPr lang="en-US" sz="3600" dirty="0" err="1" smtClean="0"/>
              <a:t>blit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Write a string of text in a specified font at a given location 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       following a specified angle(or nonlinear path)</a:t>
            </a:r>
          </a:p>
          <a:p>
            <a:endParaRPr lang="en-US" sz="3600" dirty="0" smtClean="0"/>
          </a:p>
          <a:p>
            <a:r>
              <a:rPr lang="en-US" sz="3600" dirty="0" smtClean="0"/>
              <a:t>Draw simple geometric shape, maybe filled</a:t>
            </a:r>
          </a:p>
          <a:p>
            <a:endParaRPr lang="en-US" sz="3600" dirty="0" smtClean="0"/>
          </a:p>
          <a:p>
            <a:r>
              <a:rPr lang="en-US" sz="3600" dirty="0" smtClean="0"/>
              <a:t>Draw a line segment or curve with a specified pen</a:t>
            </a:r>
          </a:p>
        </p:txBody>
      </p:sp>
    </p:spTree>
    <p:extLst>
      <p:ext uri="{BB962C8B-B14F-4D97-AF65-F5344CB8AC3E}">
        <p14:creationId xmlns:p14="http://schemas.microsoft.com/office/powerpoint/2010/main" val="245133566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of metrics of a Glyph as loaded by FreeTy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118" y="1657576"/>
            <a:ext cx="7512322" cy="520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10789" y="574766"/>
            <a:ext cx="5267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openGL</a:t>
            </a:r>
            <a:r>
              <a:rPr lang="en-US" dirty="0" smtClean="0"/>
              <a:t>,  </a:t>
            </a:r>
            <a:r>
              <a:rPr lang="en-US" dirty="0" err="1" smtClean="0"/>
              <a:t>freeType</a:t>
            </a:r>
            <a:r>
              <a:rPr lang="en-US" dirty="0" smtClean="0"/>
              <a:t>,  TrueType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en.wikipedia.org/wiki/TrueType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https://learnopengl.com/#!In-Practice/Text-Rendering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8587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794" y="796834"/>
            <a:ext cx="8801897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BitBLT</a:t>
            </a:r>
            <a:r>
              <a:rPr lang="en-US" sz="3200" dirty="0" smtClean="0"/>
              <a:t>   or  </a:t>
            </a:r>
            <a:r>
              <a:rPr lang="en-US" sz="3200" dirty="0" err="1" smtClean="0"/>
              <a:t>blit</a:t>
            </a:r>
            <a:endParaRPr lang="en-US" sz="3200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err="1" smtClean="0">
                <a:solidFill>
                  <a:srgbClr val="FF0000"/>
                </a:solidFill>
              </a:rPr>
              <a:t>CopyArea</a:t>
            </a:r>
            <a:r>
              <a:rPr lang="en-US" sz="2800" dirty="0" smtClean="0">
                <a:solidFill>
                  <a:srgbClr val="FF0000"/>
                </a:solidFill>
              </a:rPr>
              <a:t>()  </a:t>
            </a:r>
            <a:r>
              <a:rPr lang="en-US" sz="2800" dirty="0" smtClean="0"/>
              <a:t>and </a:t>
            </a:r>
            <a:r>
              <a:rPr lang="en-US" sz="2800" dirty="0" err="1" smtClean="0">
                <a:solidFill>
                  <a:srgbClr val="FF0000"/>
                </a:solidFill>
              </a:rPr>
              <a:t>DrawImage</a:t>
            </a:r>
            <a:r>
              <a:rPr lang="en-US" sz="2800" dirty="0" smtClean="0">
                <a:solidFill>
                  <a:srgbClr val="FF0000"/>
                </a:solidFill>
              </a:rPr>
              <a:t>()  </a:t>
            </a:r>
            <a:r>
              <a:rPr lang="en-US" sz="2800" dirty="0" smtClean="0"/>
              <a:t>in java Graphics class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err="1" smtClean="0"/>
              <a:t>opengl</a:t>
            </a:r>
            <a:endParaRPr lang="en-US" sz="2800" dirty="0" smtClean="0"/>
          </a:p>
          <a:p>
            <a:r>
              <a:rPr lang="en-US" sz="2800" dirty="0" smtClean="0"/>
              <a:t>framebuffer objects</a:t>
            </a:r>
          </a:p>
          <a:p>
            <a:r>
              <a:rPr lang="en-US" sz="2800" dirty="0" smtClean="0"/>
              <a:t>Get pointer to </a:t>
            </a:r>
            <a:r>
              <a:rPr lang="en-US" sz="2800" dirty="0" err="1" smtClean="0"/>
              <a:t>frambuffer</a:t>
            </a:r>
            <a:r>
              <a:rPr lang="en-US" sz="2800" dirty="0" smtClean="0"/>
              <a:t> via </a:t>
            </a:r>
            <a:r>
              <a:rPr lang="en-US" sz="2800" dirty="0" err="1" smtClean="0"/>
              <a:t>libSDL</a:t>
            </a:r>
            <a:r>
              <a:rPr lang="en-US" sz="2800" dirty="0" smtClean="0"/>
              <a:t> and do the work in </a:t>
            </a:r>
            <a:r>
              <a:rPr lang="en-US" sz="2800" dirty="0" err="1" smtClean="0"/>
              <a:t>cpu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9124372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9588" y="731520"/>
            <a:ext cx="7001691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Lines shapes arcs</a:t>
            </a:r>
          </a:p>
          <a:p>
            <a:endParaRPr lang="en-US" sz="2800" dirty="0"/>
          </a:p>
          <a:p>
            <a:r>
              <a:rPr lang="en-US" sz="2800" dirty="0" err="1" smtClean="0"/>
              <a:t>Bresenham</a:t>
            </a:r>
            <a:r>
              <a:rPr lang="en-US" sz="2800" dirty="0" smtClean="0"/>
              <a:t> line drawing</a:t>
            </a:r>
          </a:p>
          <a:p>
            <a:r>
              <a:rPr lang="en-US" sz="2800" dirty="0" smtClean="0"/>
              <a:t>Midpoint circle algorithm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3200" dirty="0" smtClean="0"/>
              <a:t>Flood fill algorithm(s)</a:t>
            </a:r>
          </a:p>
          <a:p>
            <a:endParaRPr lang="en-US" sz="3200" dirty="0"/>
          </a:p>
          <a:p>
            <a:r>
              <a:rPr lang="en-US" sz="3200" dirty="0"/>
              <a:t>https://en.wikipedia.org/wiki/Flood_fill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0941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54434" y="182879"/>
            <a:ext cx="320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Particle Systems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556" y="1247222"/>
            <a:ext cx="1140387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New </a:t>
            </a:r>
            <a:r>
              <a:rPr lang="en-US" sz="2800" dirty="0"/>
              <a:t>particles are generated into the system. </a:t>
            </a:r>
            <a:endParaRPr lang="en-US" sz="2800" dirty="0" smtClean="0"/>
          </a:p>
          <a:p>
            <a:pPr marL="342900" indent="-342900">
              <a:buAutoNum type="arabicPeriod"/>
            </a:pP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 smtClean="0"/>
              <a:t>Each </a:t>
            </a:r>
            <a:r>
              <a:rPr lang="en-US" sz="2800" dirty="0"/>
              <a:t>new particle is assigned its individual attributes</a:t>
            </a:r>
            <a:r>
              <a:rPr lang="en-US" sz="2800" dirty="0" smtClean="0"/>
              <a:t>.</a:t>
            </a:r>
          </a:p>
          <a:p>
            <a:pPr marL="342900" indent="-342900">
              <a:buAutoNum type="arabicPeriod"/>
            </a:pP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 smtClean="0"/>
              <a:t> </a:t>
            </a:r>
            <a:r>
              <a:rPr lang="en-US" sz="2800" dirty="0"/>
              <a:t>Any particles that have existed past their prescribed lifetime are </a:t>
            </a:r>
            <a:r>
              <a:rPr lang="en-US" sz="2800" dirty="0" smtClean="0"/>
              <a:t>extinguished.</a:t>
            </a:r>
          </a:p>
          <a:p>
            <a:pPr marL="342900" indent="-342900">
              <a:buAutoNum type="arabicPeriod"/>
            </a:pP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 smtClean="0"/>
              <a:t>The </a:t>
            </a:r>
            <a:r>
              <a:rPr lang="en-US" sz="2800" dirty="0"/>
              <a:t>remaining particles are moved and transformed according to their dynamic attributes. </a:t>
            </a:r>
          </a:p>
          <a:p>
            <a:pPr marL="342900" indent="-342900">
              <a:buAutoNum type="arabicPeriod"/>
            </a:pPr>
            <a:endParaRPr lang="en-US" sz="2800" dirty="0" smtClean="0"/>
          </a:p>
          <a:p>
            <a:pPr marL="342900" indent="-342900">
              <a:buAutoNum type="arabicPeriod"/>
            </a:pPr>
            <a:r>
              <a:rPr lang="en-US" sz="2800" dirty="0" smtClean="0"/>
              <a:t>An </a:t>
            </a:r>
            <a:r>
              <a:rPr lang="en-US" sz="2800" dirty="0"/>
              <a:t>image of the particles is rendered in the frame buffer, often using special purpose algorithms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601562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7680" y="627017"/>
            <a:ext cx="1991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generation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8839" y="1750423"/>
            <a:ext cx="756938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Some element of randomness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Fix  M + </a:t>
            </a:r>
            <a:r>
              <a:rPr lang="en-US" sz="2800" dirty="0" err="1" smtClean="0"/>
              <a:t>stdv</a:t>
            </a:r>
            <a:r>
              <a:rPr lang="en-US" sz="2800" dirty="0" smtClean="0"/>
              <a:t>  new particles / frame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Or  M + </a:t>
            </a:r>
            <a:r>
              <a:rPr lang="en-US" sz="2800" dirty="0" err="1" smtClean="0"/>
              <a:t>stdv</a:t>
            </a:r>
            <a:r>
              <a:rPr lang="en-US" sz="2800" dirty="0" smtClean="0"/>
              <a:t>  new particles / screen area 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Or M + </a:t>
            </a:r>
            <a:r>
              <a:rPr lang="en-US" sz="2800" dirty="0" err="1" smtClean="0"/>
              <a:t>stdv</a:t>
            </a:r>
            <a:r>
              <a:rPr lang="en-US" sz="2800" dirty="0" smtClean="0"/>
              <a:t> new particles / volume in model space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4476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2" y="2181225"/>
            <a:ext cx="5172075" cy="2495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8903" y="5525589"/>
            <a:ext cx="6026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is much more common though to construct the picture from</a:t>
            </a:r>
          </a:p>
          <a:p>
            <a:r>
              <a:rPr lang="en-US" dirty="0"/>
              <a:t>t</a:t>
            </a:r>
            <a:r>
              <a:rPr lang="en-US" dirty="0" smtClean="0"/>
              <a:t>he line segments up, than trying to change representations</a:t>
            </a:r>
          </a:p>
          <a:p>
            <a:r>
              <a:rPr lang="en-US" dirty="0"/>
              <a:t>v</a:t>
            </a:r>
            <a:r>
              <a:rPr lang="en-US" dirty="0" smtClean="0"/>
              <a:t>ia edge </a:t>
            </a:r>
            <a:r>
              <a:rPr lang="en-US" dirty="0" err="1" smtClean="0"/>
              <a:t>detecion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7441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006" y="1068030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Position </a:t>
            </a:r>
            <a:endParaRPr lang="en-US" sz="2800" dirty="0" smtClean="0"/>
          </a:p>
          <a:p>
            <a:r>
              <a:rPr lang="en-US" sz="2800" dirty="0" smtClean="0"/>
              <a:t>Velocity </a:t>
            </a:r>
          </a:p>
          <a:p>
            <a:r>
              <a:rPr lang="en-US" sz="2800" dirty="0" smtClean="0"/>
              <a:t>Mass</a:t>
            </a:r>
          </a:p>
          <a:p>
            <a:r>
              <a:rPr lang="en-US" sz="2800" dirty="0" smtClean="0"/>
              <a:t>Size</a:t>
            </a:r>
          </a:p>
          <a:p>
            <a:r>
              <a:rPr lang="en-US" sz="2800" dirty="0" smtClean="0"/>
              <a:t>Color</a:t>
            </a:r>
          </a:p>
          <a:p>
            <a:r>
              <a:rPr lang="en-US" sz="2800" dirty="0" smtClean="0"/>
              <a:t>Transparency </a:t>
            </a:r>
          </a:p>
          <a:p>
            <a:r>
              <a:rPr lang="en-US" sz="2800" dirty="0" smtClean="0"/>
              <a:t>Lifetime </a:t>
            </a:r>
          </a:p>
          <a:p>
            <a:r>
              <a:rPr lang="en-US" sz="2800" dirty="0" smtClean="0"/>
              <a:t>Shape</a:t>
            </a:r>
          </a:p>
          <a:p>
            <a:r>
              <a:rPr lang="en-US" sz="2800" dirty="0" smtClean="0"/>
              <a:t>Texture</a:t>
            </a:r>
          </a:p>
          <a:p>
            <a:r>
              <a:rPr lang="en-US" sz="2800" dirty="0" smtClean="0"/>
              <a:t>Orientation</a:t>
            </a:r>
          </a:p>
          <a:p>
            <a:r>
              <a:rPr lang="en-US" sz="2800" dirty="0" smtClean="0"/>
              <a:t>Material </a:t>
            </a:r>
            <a:r>
              <a:rPr lang="en-US" sz="2800" dirty="0"/>
              <a:t>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37760" y="169817"/>
            <a:ext cx="343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Typical Attributes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85265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6103" y="391885"/>
            <a:ext cx="8472961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Extinction</a:t>
            </a:r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IP TTL model</a:t>
            </a:r>
          </a:p>
          <a:p>
            <a:endParaRPr lang="en-US" sz="3600" dirty="0" smtClean="0"/>
          </a:p>
          <a:p>
            <a:r>
              <a:rPr lang="en-US" sz="3600" dirty="0" smtClean="0"/>
              <a:t>particle no longer contributes to</a:t>
            </a:r>
          </a:p>
          <a:p>
            <a:r>
              <a:rPr lang="en-US" sz="3600" dirty="0" smtClean="0"/>
              <a:t>Scene above some </a:t>
            </a:r>
            <a:r>
              <a:rPr lang="en-US" sz="3600" dirty="0" err="1" smtClean="0"/>
              <a:t>m+stdv</a:t>
            </a:r>
            <a:r>
              <a:rPr lang="en-US" sz="3600" dirty="0" smtClean="0"/>
              <a:t> threshold</a:t>
            </a:r>
          </a:p>
          <a:p>
            <a:endParaRPr lang="en-US" sz="3600" dirty="0" smtClean="0"/>
          </a:p>
          <a:p>
            <a:r>
              <a:rPr lang="en-US" sz="3600" dirty="0" smtClean="0"/>
              <a:t>Time</a:t>
            </a:r>
          </a:p>
          <a:p>
            <a:endParaRPr lang="en-US" sz="3600" dirty="0" smtClean="0"/>
          </a:p>
          <a:p>
            <a:r>
              <a:rPr lang="en-US" sz="3600" dirty="0" smtClean="0"/>
              <a:t>Randomness in motion or extinction or both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118015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" y="3495403"/>
            <a:ext cx="4933950" cy="4381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79695" y="365760"/>
            <a:ext cx="2243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Movement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0140" y="151167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particle’s position is found by simply adding its velocity vector to its position vector.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Modify by:</a:t>
            </a:r>
          </a:p>
          <a:p>
            <a:endParaRPr lang="en-US" sz="2400" dirty="0"/>
          </a:p>
          <a:p>
            <a:r>
              <a:rPr lang="en-US" sz="2400" dirty="0"/>
              <a:t>f</a:t>
            </a:r>
            <a:r>
              <a:rPr lang="en-US" sz="2400" dirty="0" smtClean="0"/>
              <a:t>orces which are a function of position, v, t</a:t>
            </a:r>
            <a:endParaRPr lang="en-US" sz="2400" dirty="0"/>
          </a:p>
          <a:p>
            <a:r>
              <a:rPr lang="en-US" sz="2400" dirty="0"/>
              <a:t>g</a:t>
            </a:r>
            <a:r>
              <a:rPr lang="en-US" sz="2400" dirty="0" smtClean="0"/>
              <a:t>ravity</a:t>
            </a:r>
          </a:p>
          <a:p>
            <a:r>
              <a:rPr lang="en-US" sz="2400" dirty="0"/>
              <a:t>m</a:t>
            </a:r>
            <a:r>
              <a:rPr lang="en-US" sz="2400" dirty="0" smtClean="0"/>
              <a:t>ass attraction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919120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7726" y="809897"/>
            <a:ext cx="399962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Eval</a:t>
            </a:r>
            <a:r>
              <a:rPr lang="en-US" sz="2800" dirty="0" smtClean="0"/>
              <a:t> loop</a:t>
            </a:r>
          </a:p>
          <a:p>
            <a:endParaRPr lang="en-US" sz="2800" dirty="0"/>
          </a:p>
          <a:p>
            <a:r>
              <a:rPr lang="en-US" sz="2800" dirty="0"/>
              <a:t>f</a:t>
            </a:r>
            <a:r>
              <a:rPr lang="en-US" sz="2800" dirty="0" smtClean="0"/>
              <a:t>or (</a:t>
            </a:r>
            <a:r>
              <a:rPr lang="en-US" sz="2800" dirty="0" err="1" smtClean="0"/>
              <a:t>i</a:t>
            </a:r>
            <a:r>
              <a:rPr lang="en-US" sz="2800" dirty="0" smtClean="0"/>
              <a:t>=0; </a:t>
            </a:r>
            <a:r>
              <a:rPr lang="en-US" sz="2800" dirty="0" err="1" smtClean="0"/>
              <a:t>i</a:t>
            </a:r>
            <a:r>
              <a:rPr lang="en-US" sz="2800" dirty="0" smtClean="0"/>
              <a:t>&lt;</a:t>
            </a:r>
            <a:r>
              <a:rPr lang="en-US" sz="2800" dirty="0" err="1" smtClean="0"/>
              <a:t>nparticles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++)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   clear force accumulators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solve force equations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sum all forces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update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684587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400175"/>
            <a:ext cx="65151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152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1223962"/>
            <a:ext cx="69913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98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line segment draw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5" y="96883"/>
            <a:ext cx="8034836" cy="396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25486" y="44643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u="sng" dirty="0" smtClean="0">
                <a:solidFill>
                  <a:srgbClr val="4D89C4"/>
                </a:solidFill>
                <a:effectLst/>
                <a:latin typeface="Open Sans"/>
                <a:hlinkClick r:id="rId3"/>
              </a:rPr>
              <a:t>The Non-Designer's Illustrator Book: Drawing with Shape and Line Tools</a:t>
            </a:r>
            <a:endParaRPr lang="en-US" b="1" i="0" dirty="0">
              <a:solidFill>
                <a:srgbClr val="000000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2586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612" y="2571750"/>
            <a:ext cx="1628775" cy="1714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6572" y="274320"/>
            <a:ext cx="6780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This may seem a primitive, or perhaps a bit pedantic,</a:t>
            </a:r>
          </a:p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but it is the basis of most CG today (not all)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931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1966" y="705394"/>
            <a:ext cx="761163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2d transformations</a:t>
            </a:r>
          </a:p>
          <a:p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Change both endpoints, the ‘free’ pixels change accordingly</a:t>
            </a:r>
          </a:p>
          <a:p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Scale</a:t>
            </a: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Rotate</a:t>
            </a: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Translate</a:t>
            </a:r>
          </a:p>
          <a:p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63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050869" y="1280160"/>
            <a:ext cx="13062" cy="3317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063931" y="4545874"/>
            <a:ext cx="3918858" cy="52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38250" y="4598126"/>
            <a:ext cx="13063" cy="169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69028" y="4593770"/>
            <a:ext cx="13063" cy="169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04162" y="4593770"/>
            <a:ext cx="13063" cy="169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65422" y="4593770"/>
            <a:ext cx="13063" cy="169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39745" y="4593770"/>
            <a:ext cx="13063" cy="169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87944" y="4593770"/>
            <a:ext cx="13063" cy="169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47005" y="4572000"/>
            <a:ext cx="13063" cy="169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920240" y="4297680"/>
            <a:ext cx="1436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915884" y="4032064"/>
            <a:ext cx="1436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915884" y="3783877"/>
            <a:ext cx="1436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915884" y="3522621"/>
            <a:ext cx="1436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18061" y="3261360"/>
            <a:ext cx="1436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931123" y="3017521"/>
            <a:ext cx="1436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063931" y="4032064"/>
            <a:ext cx="274320" cy="5617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72046" y="5191947"/>
            <a:ext cx="4310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0,0      ---      1,2</a:t>
            </a:r>
          </a:p>
          <a:p>
            <a:r>
              <a:rPr lang="en-US" dirty="0" smtClean="0"/>
              <a:t>1,2      ---       1,0    or        0,0  ---  1,2  ---  1,0</a:t>
            </a:r>
          </a:p>
          <a:p>
            <a:r>
              <a:rPr lang="en-US" dirty="0" smtClean="0"/>
              <a:t>1,0      ---       0,0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338251" y="4032064"/>
            <a:ext cx="0" cy="5617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63931" y="4593770"/>
            <a:ext cx="287382" cy="43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74702" y="3464171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37" name="TextBox 36"/>
          <p:cNvSpPr txBox="1"/>
          <p:nvPr/>
        </p:nvSpPr>
        <p:spPr>
          <a:xfrm>
            <a:off x="1904735" y="4011178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74702" y="4028061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39" name="TextBox 38"/>
          <p:cNvSpPr txBox="1"/>
          <p:nvPr/>
        </p:nvSpPr>
        <p:spPr>
          <a:xfrm>
            <a:off x="2946498" y="3398298"/>
            <a:ext cx="785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Vertex</a:t>
            </a:r>
          </a:p>
          <a:p>
            <a:endParaRPr lang="en-US" dirty="0"/>
          </a:p>
          <a:p>
            <a:r>
              <a:rPr lang="en-US" dirty="0" smtClean="0"/>
              <a:t>Edge 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418735" y="3598606"/>
            <a:ext cx="527763" cy="41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2391027" y="3675039"/>
            <a:ext cx="555471" cy="847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120534" y="3729540"/>
            <a:ext cx="782663" cy="81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351313" y="4143822"/>
            <a:ext cx="622893" cy="1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229801" y="4192852"/>
            <a:ext cx="835621" cy="65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2391027" y="4258487"/>
            <a:ext cx="687458" cy="33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487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2063931" y="4545874"/>
            <a:ext cx="3918858" cy="52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2338250" y="4598126"/>
            <a:ext cx="13063" cy="169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569028" y="4593770"/>
            <a:ext cx="13063" cy="169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804162" y="4593770"/>
            <a:ext cx="13063" cy="169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65422" y="4593770"/>
            <a:ext cx="13063" cy="169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39745" y="4593770"/>
            <a:ext cx="13063" cy="169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87944" y="4593770"/>
            <a:ext cx="13063" cy="169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47005" y="4572000"/>
            <a:ext cx="13063" cy="169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920240" y="4297680"/>
            <a:ext cx="1436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915884" y="4032064"/>
            <a:ext cx="1436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915884" y="3783877"/>
            <a:ext cx="1436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915884" y="3522621"/>
            <a:ext cx="1436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918061" y="3261360"/>
            <a:ext cx="1436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931123" y="3017521"/>
            <a:ext cx="1436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063931" y="3522621"/>
            <a:ext cx="490980" cy="107114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72046" y="5212080"/>
            <a:ext cx="4155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0,0      ---      1,2                        0,0    ---     2,4</a:t>
            </a:r>
          </a:p>
          <a:p>
            <a:r>
              <a:rPr lang="en-US" dirty="0" smtClean="0"/>
              <a:t>1,2      ---       1,0                       2,4    ---     2,0</a:t>
            </a:r>
          </a:p>
          <a:p>
            <a:r>
              <a:rPr lang="en-US" dirty="0" smtClean="0"/>
              <a:t>1,0      ---       0,0                       2,0    ---     0,0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554911" y="3522621"/>
            <a:ext cx="0" cy="10711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63931" y="4593770"/>
            <a:ext cx="5050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050869" y="1280160"/>
            <a:ext cx="13062" cy="3317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54013" y="2507226"/>
            <a:ext cx="64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96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4903" y="2809568"/>
            <a:ext cx="3855543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 = 0,0			p</a:t>
            </a:r>
            <a:r>
              <a:rPr lang="en-US" baseline="-25000" dirty="0" smtClean="0"/>
              <a:t>0</a:t>
            </a:r>
            <a:r>
              <a:rPr lang="en-US" dirty="0" smtClean="0"/>
              <a:t>’ = 0,0</a:t>
            </a:r>
          </a:p>
          <a:p>
            <a:endParaRPr lang="en-US" dirty="0"/>
          </a:p>
          <a:p>
            <a:r>
              <a:rPr lang="en-US" dirty="0" smtClean="0"/>
              <a:t>p</a:t>
            </a:r>
            <a:r>
              <a:rPr lang="en-US" baseline="-25000" dirty="0" smtClean="0"/>
              <a:t>1  </a:t>
            </a:r>
            <a:r>
              <a:rPr lang="en-US" dirty="0" smtClean="0"/>
              <a:t>= 1,2                                       p</a:t>
            </a:r>
            <a:r>
              <a:rPr lang="en-US" baseline="-25000" dirty="0" smtClean="0"/>
              <a:t>1</a:t>
            </a:r>
            <a:r>
              <a:rPr lang="en-US" dirty="0" smtClean="0"/>
              <a:t>’  =  2,4</a:t>
            </a:r>
          </a:p>
          <a:p>
            <a:endParaRPr lang="en-US" dirty="0"/>
          </a:p>
          <a:p>
            <a:r>
              <a:rPr lang="en-US" dirty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= 1,0                                       p</a:t>
            </a:r>
            <a:r>
              <a:rPr lang="en-US" baseline="-25000" dirty="0" smtClean="0"/>
              <a:t>2’  </a:t>
            </a:r>
            <a:r>
              <a:rPr lang="en-US" dirty="0" smtClean="0"/>
              <a:t>=  2,0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o</a:t>
            </a:r>
            <a:r>
              <a:rPr lang="en-US" dirty="0" smtClean="0"/>
              <a:t>r</a:t>
            </a:r>
          </a:p>
          <a:p>
            <a:endParaRPr lang="en-US" dirty="0"/>
          </a:p>
          <a:p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’  =  S * p</a:t>
            </a:r>
            <a:r>
              <a:rPr lang="en-US" baseline="-25000" dirty="0" smtClean="0"/>
              <a:t>i</a:t>
            </a:r>
          </a:p>
          <a:p>
            <a:endParaRPr lang="en-US" baseline="-25000" dirty="0"/>
          </a:p>
          <a:p>
            <a:r>
              <a:rPr lang="en-US" dirty="0"/>
              <a:t>S</a:t>
            </a:r>
            <a:r>
              <a:rPr lang="en-US" dirty="0" smtClean="0"/>
              <a:t> = scale factor =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332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willamette.edu/~gorr/classes/GeneralGraphics/Transforms/images/scale2Triang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51" y="1809594"/>
            <a:ext cx="2196793" cy="186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www.willamette.edu/~gorr/classes/GeneralGraphics/Transforms/images/scale2Hous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8" y="1710811"/>
            <a:ext cx="2634533" cy="20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0155" y="545690"/>
            <a:ext cx="307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Scaling </a:t>
            </a:r>
            <a:r>
              <a:rPr lang="en-US" dirty="0" err="1" smtClean="0"/>
              <a:t>x,y</a:t>
            </a:r>
            <a:r>
              <a:rPr lang="en-US" dirty="0" smtClean="0"/>
              <a:t> can be independent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8142" y="3487681"/>
            <a:ext cx="426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 smtClean="0"/>
              <a:t>i  </a:t>
            </a:r>
            <a:r>
              <a:rPr lang="en-US" dirty="0" smtClean="0"/>
              <a:t>=  x</a:t>
            </a:r>
            <a:r>
              <a:rPr lang="en-US" baseline="-25000" dirty="0" smtClean="0"/>
              <a:t>i,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                             p</a:t>
            </a:r>
            <a:r>
              <a:rPr lang="en-US" baseline="-25000" dirty="0" smtClean="0"/>
              <a:t>i</a:t>
            </a:r>
            <a:r>
              <a:rPr lang="en-US" dirty="0" smtClean="0"/>
              <a:t>’  = 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*</a:t>
            </a:r>
            <a:r>
              <a:rPr lang="en-US" dirty="0" smtClean="0"/>
              <a:t>x</a:t>
            </a:r>
            <a:r>
              <a:rPr lang="en-US" baseline="-25000" dirty="0" smtClean="0"/>
              <a:t>i,</a:t>
            </a:r>
            <a:r>
              <a:rPr lang="en-US" dirty="0" smtClean="0"/>
              <a:t>    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y</a:t>
            </a:r>
            <a:r>
              <a:rPr lang="en-US" dirty="0" smtClean="0"/>
              <a:t>*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35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willamette.edu/~gorr/classes/GeneralGraphics/Transforms/images/transTriang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427" y="732963"/>
            <a:ext cx="36957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84954" y="3701845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</a:t>
            </a:r>
            <a:r>
              <a:rPr lang="en-US" sz="800" dirty="0" smtClean="0"/>
              <a:t>illamette.edu</a:t>
            </a:r>
            <a:endParaRPr 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449826" y="287594"/>
            <a:ext cx="208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Translating (moving)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2217" y="4085303"/>
            <a:ext cx="4671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Again, possibly independent, here dx=3   </a:t>
            </a:r>
            <a:r>
              <a:rPr lang="en-US" dirty="0" err="1" smtClean="0"/>
              <a:t>dy</a:t>
            </a:r>
            <a:r>
              <a:rPr lang="en-US" dirty="0" smtClean="0"/>
              <a:t> = -5</a:t>
            </a:r>
          </a:p>
          <a:p>
            <a:endParaRPr lang="en-US" dirty="0"/>
          </a:p>
          <a:p>
            <a:r>
              <a:rPr lang="en-US" dirty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 =  x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               </a:t>
            </a:r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’  =  x</a:t>
            </a:r>
            <a:r>
              <a:rPr lang="en-US" baseline="-25000" dirty="0" smtClean="0"/>
              <a:t>i </a:t>
            </a:r>
            <a:r>
              <a:rPr lang="en-US" dirty="0" smtClean="0"/>
              <a:t>+ d</a:t>
            </a:r>
            <a:r>
              <a:rPr lang="en-US" baseline="-25000" dirty="0" smtClean="0"/>
              <a:t>x </a:t>
            </a:r>
            <a:r>
              <a:rPr lang="en-US" dirty="0" smtClean="0"/>
              <a:t>, 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 </a:t>
            </a:r>
            <a:r>
              <a:rPr lang="en-US" dirty="0" smtClean="0"/>
              <a:t>+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572" y="326571"/>
            <a:ext cx="844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now, we will assume a constant frame of reference </a:t>
            </a:r>
            <a:r>
              <a:rPr lang="en-US" sz="2400" dirty="0" err="1" smtClean="0"/>
              <a:t>wrt</a:t>
            </a:r>
            <a:r>
              <a:rPr lang="en-US" sz="2400" dirty="0" smtClean="0"/>
              <a:t> to time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45920" y="4049486"/>
            <a:ext cx="35958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.          .</a:t>
            </a:r>
            <a:endParaRPr lang="en-US" sz="9600" dirty="0"/>
          </a:p>
        </p:txBody>
      </p:sp>
      <p:sp>
        <p:nvSpPr>
          <p:cNvPr id="5" name="TextBox 4"/>
          <p:cNvSpPr txBox="1"/>
          <p:nvPr/>
        </p:nvSpPr>
        <p:spPr>
          <a:xfrm>
            <a:off x="992777" y="3944983"/>
            <a:ext cx="6357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Suppose we have two points?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0838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www.willamette.edu/~gorr/classes/GeneralGraphics/Transforms/images/scale1Hous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794" y="1109047"/>
            <a:ext cx="36957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6477" y="185717"/>
            <a:ext cx="4710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Scaling again, relative to a point</a:t>
            </a:r>
          </a:p>
          <a:p>
            <a:endParaRPr lang="en-US" dirty="0"/>
          </a:p>
          <a:p>
            <a:r>
              <a:rPr lang="en-US" dirty="0" smtClean="0"/>
              <a:t>      the house is running away</a:t>
            </a:r>
          </a:p>
          <a:p>
            <a:endParaRPr lang="en-US" dirty="0"/>
          </a:p>
          <a:p>
            <a:r>
              <a:rPr lang="en-US" dirty="0" smtClean="0"/>
              <a:t>            (because it is scaled relative to the origin)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6806" y="3694471"/>
            <a:ext cx="5302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want it to appear in-situ, scale </a:t>
            </a:r>
          </a:p>
          <a:p>
            <a:r>
              <a:rPr lang="en-US" dirty="0" smtClean="0"/>
              <a:t>relative to a meaningful fixed point (center/corner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30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586" y="408600"/>
            <a:ext cx="24461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translate to the origin</a:t>
            </a:r>
          </a:p>
          <a:p>
            <a:endParaRPr lang="en-US" dirty="0"/>
          </a:p>
          <a:p>
            <a:r>
              <a:rPr lang="en-US" dirty="0" smtClean="0"/>
              <a:t>    2. scale</a:t>
            </a:r>
          </a:p>
          <a:p>
            <a:endParaRPr lang="en-US" dirty="0"/>
          </a:p>
          <a:p>
            <a:r>
              <a:rPr lang="en-US" dirty="0" smtClean="0"/>
              <a:t>        3. translate back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7170" name="Picture 2" descr="Image result for cartesian ax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123" y="173192"/>
            <a:ext cx="38862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5294671" y="12831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42937" y="12887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82380" y="10569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34825" y="10569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6586" y="2993923"/>
            <a:ext cx="7086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1,1                                  -½ , -½                        -1, -1                                ½ , ½ </a:t>
            </a:r>
          </a:p>
          <a:p>
            <a:r>
              <a:rPr lang="en-US" dirty="0" smtClean="0"/>
              <a:t>1,2     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x</a:t>
            </a:r>
            <a:r>
              <a:rPr lang="en-US" dirty="0" smtClean="0"/>
              <a:t> = t</a:t>
            </a:r>
            <a:r>
              <a:rPr lang="en-US" baseline="-25000" dirty="0" smtClean="0"/>
              <a:t>y</a:t>
            </a:r>
            <a:r>
              <a:rPr lang="en-US" dirty="0" smtClean="0"/>
              <a:t> = -3/2       -½ , ½    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x</a:t>
            </a:r>
            <a:r>
              <a:rPr lang="en-US" dirty="0" smtClean="0"/>
              <a:t>=</a:t>
            </a:r>
            <a:r>
              <a:rPr lang="en-US" dirty="0" err="1" smtClean="0"/>
              <a:t>S</a:t>
            </a:r>
            <a:r>
              <a:rPr lang="en-US" baseline="-25000" dirty="0" err="1" smtClean="0"/>
              <a:t>y</a:t>
            </a:r>
            <a:r>
              <a:rPr lang="en-US" dirty="0" smtClean="0"/>
              <a:t>=2       -1,  1   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x</a:t>
            </a:r>
            <a:r>
              <a:rPr lang="en-US" dirty="0" smtClean="0"/>
              <a:t> = t</a:t>
            </a:r>
            <a:r>
              <a:rPr lang="en-US" baseline="-25000" dirty="0" smtClean="0"/>
              <a:t>y</a:t>
            </a:r>
            <a:r>
              <a:rPr lang="en-US" dirty="0" smtClean="0"/>
              <a:t> = 3/2        ½  , 5/2</a:t>
            </a:r>
          </a:p>
          <a:p>
            <a:r>
              <a:rPr lang="en-US" dirty="0" smtClean="0"/>
              <a:t>2,2                                   ½,  ½                           1,  1                               5/2, 5/2</a:t>
            </a:r>
          </a:p>
          <a:p>
            <a:r>
              <a:rPr lang="en-US" dirty="0" smtClean="0"/>
              <a:t>2,1                                   ½ , -½                          1, -1                               5/2, ½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146039" y="1393723"/>
            <a:ext cx="51619" cy="4571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54642" y="926691"/>
            <a:ext cx="51619" cy="4571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65839" y="929886"/>
            <a:ext cx="51619" cy="4571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54777" y="1386349"/>
            <a:ext cx="51619" cy="4571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92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716" y="405581"/>
            <a:ext cx="6157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Rotation</a:t>
            </a:r>
          </a:p>
          <a:p>
            <a:endParaRPr lang="en-US" dirty="0"/>
          </a:p>
          <a:p>
            <a:r>
              <a:rPr lang="en-US" dirty="0" smtClean="0"/>
              <a:t>We have a point p(</a:t>
            </a:r>
            <a:r>
              <a:rPr lang="en-US" dirty="0" err="1" smtClean="0"/>
              <a:t>x,y</a:t>
            </a:r>
            <a:r>
              <a:rPr lang="en-US" dirty="0" smtClean="0"/>
              <a:t>)  and wish to rotate it about the origin</a:t>
            </a:r>
          </a:p>
        </p:txBody>
      </p:sp>
      <p:sp>
        <p:nvSpPr>
          <p:cNvPr id="3" name="Oval 2"/>
          <p:cNvSpPr/>
          <p:nvPr/>
        </p:nvSpPr>
        <p:spPr>
          <a:xfrm>
            <a:off x="2182761" y="1946787"/>
            <a:ext cx="1725562" cy="16886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34581" y="2496164"/>
            <a:ext cx="73742" cy="77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14699" y="1946787"/>
            <a:ext cx="73742" cy="77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165123" y="2772696"/>
            <a:ext cx="3797709" cy="7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45542" y="1434280"/>
            <a:ext cx="58993" cy="2592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7316" y="2410738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75161" y="1693622"/>
            <a:ext cx="92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’(x’, y’)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075038" y="2573593"/>
            <a:ext cx="759543" cy="19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075038" y="2024216"/>
            <a:ext cx="239661" cy="75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22048" y="2334315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Ɵ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>
            <a:off x="3016045" y="2223319"/>
            <a:ext cx="674264" cy="56781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0658" y="4601497"/>
            <a:ext cx="253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p and           find p’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72453" y="464049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Ɵ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19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716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23" y="1853851"/>
            <a:ext cx="5036963" cy="19081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1770" y="801666"/>
            <a:ext cx="2242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transforms so far:</a:t>
            </a:r>
          </a:p>
          <a:p>
            <a:endParaRPr lang="en-US" dirty="0"/>
          </a:p>
          <a:p>
            <a:r>
              <a:rPr lang="en-US" dirty="0" smtClean="0"/>
              <a:t>  translation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9868" y="4421688"/>
            <a:ext cx="71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cale: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060" y="4882744"/>
            <a:ext cx="3996862" cy="15759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40460" y="2693096"/>
            <a:ext cx="28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reserves lengths and angles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85984" y="801666"/>
            <a:ext cx="383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(on the vertices, then redraw the lines)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39419" y="5348614"/>
            <a:ext cx="3505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oes not preserve lengths</a:t>
            </a:r>
          </a:p>
          <a:p>
            <a:r>
              <a:rPr lang="en-US" dirty="0"/>
              <a:t>p</a:t>
            </a:r>
            <a:r>
              <a:rPr lang="en-US" dirty="0" smtClean="0"/>
              <a:t>reserves angles </a:t>
            </a:r>
            <a:r>
              <a:rPr lang="en-US" dirty="0" err="1" smtClean="0"/>
              <a:t>iff</a:t>
            </a:r>
            <a:r>
              <a:rPr lang="en-US" dirty="0" smtClean="0"/>
              <a:t> scale is uniform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88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4816" y="764088"/>
            <a:ext cx="87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otate: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41" y="1133420"/>
            <a:ext cx="4576958" cy="19277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41" y="4574218"/>
            <a:ext cx="4847703" cy="22837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5441" y="395822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hear: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28767" y="2004164"/>
            <a:ext cx="28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reserves lengths and angles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96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44" y="381914"/>
            <a:ext cx="11022903" cy="647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802" y="526811"/>
            <a:ext cx="7523250" cy="444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08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619" y="977030"/>
            <a:ext cx="1997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some others</a:t>
            </a:r>
            <a:endParaRPr lang="en-US" sz="2800" dirty="0"/>
          </a:p>
        </p:txBody>
      </p:sp>
      <p:sp>
        <p:nvSpPr>
          <p:cNvPr id="3" name="AutoShape 2" descr="{\displaystyle {\begin{bmatrix}k&amp;0\\0&amp;1\end{bmatrix}}}"/>
          <p:cNvSpPr>
            <a:spLocks noChangeAspect="1" noChangeArrowheads="1"/>
          </p:cNvSpPr>
          <p:nvPr/>
        </p:nvSpPr>
        <p:spPr bwMode="auto">
          <a:xfrm>
            <a:off x="2836144" y="238579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0112" y="2465115"/>
            <a:ext cx="7136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  <a:r>
              <a:rPr lang="en-US" sz="2800" dirty="0" smtClean="0"/>
              <a:t>  0</a:t>
            </a:r>
          </a:p>
          <a:p>
            <a:r>
              <a:rPr lang="en-US" sz="2800" dirty="0" smtClean="0"/>
              <a:t>0  1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587808" y="2385795"/>
            <a:ext cx="7136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1  0</a:t>
            </a:r>
          </a:p>
          <a:p>
            <a:r>
              <a:rPr lang="en-US" sz="2800" dirty="0" smtClean="0"/>
              <a:t>0  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40285" y="1772618"/>
            <a:ext cx="8752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tretch-x         stretch-y    (how does this differ from shear?)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7041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049" y="801665"/>
            <a:ext cx="6676373" cy="580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3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949" y="483325"/>
            <a:ext cx="994785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We can have an implied connection between them</a:t>
            </a:r>
          </a:p>
          <a:p>
            <a:endParaRPr lang="en-US" sz="3600" dirty="0"/>
          </a:p>
          <a:p>
            <a:r>
              <a:rPr lang="en-US" sz="3600" dirty="0" smtClean="0"/>
              <a:t>If the nature of that connection is consistent, we get</a:t>
            </a:r>
          </a:p>
          <a:p>
            <a:r>
              <a:rPr lang="en-US" sz="3600" dirty="0"/>
              <a:t>q</a:t>
            </a:r>
            <a:r>
              <a:rPr lang="en-US" sz="3600" dirty="0" smtClean="0"/>
              <a:t>uite a lot of points for free   </a:t>
            </a:r>
          </a:p>
          <a:p>
            <a:endParaRPr lang="en-US" sz="3600" dirty="0"/>
          </a:p>
          <a:p>
            <a:r>
              <a:rPr lang="en-US" sz="3600" dirty="0" smtClean="0"/>
              <a:t>(in our rendered, discrete case of course)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22113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20" y="626040"/>
            <a:ext cx="6978824" cy="623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64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282" y="751562"/>
            <a:ext cx="7435763" cy="569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70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2735"/>
            <a:ext cx="9206630" cy="25981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54" y="2485372"/>
            <a:ext cx="11366000" cy="40814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65096" y="6325644"/>
            <a:ext cx="2008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- Wikipedia, Transformation Matrix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54953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09" y="1540703"/>
            <a:ext cx="3924170" cy="22069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5885" y="526093"/>
            <a:ext cx="233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Perspective projection: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84" y="4392975"/>
            <a:ext cx="3922995" cy="187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54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6717" y="350729"/>
            <a:ext cx="58445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With homogeneous coordinates, </a:t>
            </a:r>
          </a:p>
          <a:p>
            <a:r>
              <a:rPr lang="en-US" sz="3200" dirty="0"/>
              <a:t>t</a:t>
            </a:r>
            <a:r>
              <a:rPr lang="en-US" sz="3200" dirty="0" smtClean="0"/>
              <a:t>hese are called </a:t>
            </a:r>
            <a:r>
              <a:rPr lang="en-US" sz="3200" i="1" dirty="0" smtClean="0">
                <a:solidFill>
                  <a:srgbClr val="FF0000"/>
                </a:solidFill>
              </a:rPr>
              <a:t>Affine Transforms</a:t>
            </a:r>
            <a:endParaRPr lang="en-US" sz="3200" i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1742" y="2154477"/>
            <a:ext cx="598003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function between affine spaces which</a:t>
            </a:r>
          </a:p>
          <a:p>
            <a:r>
              <a:rPr lang="en-US" sz="2800" dirty="0"/>
              <a:t>p</a:t>
            </a:r>
            <a:r>
              <a:rPr lang="en-US" sz="2800" dirty="0" smtClean="0"/>
              <a:t>reserves points, straight lines, planes,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nd parallel-ness</a:t>
            </a:r>
          </a:p>
          <a:p>
            <a:endParaRPr lang="en-US" sz="2800" dirty="0"/>
          </a:p>
          <a:p>
            <a:r>
              <a:rPr lang="en-US" sz="2800" dirty="0" smtClean="0"/>
              <a:t>i.e. parallel lines remain parallel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148197"/>
            <a:ext cx="3508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 what’s an </a:t>
            </a:r>
            <a:r>
              <a:rPr lang="en-US" sz="2400" i="1" dirty="0" smtClean="0">
                <a:solidFill>
                  <a:srgbClr val="FF0000"/>
                </a:solidFill>
              </a:rPr>
              <a:t>Affine Space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668044" y="6125227"/>
            <a:ext cx="8807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Euclidean space independent of distance and angles… a vector space without the zero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72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729" y="513567"/>
            <a:ext cx="9866804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 a vector space without the zero vector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No vector has an origin nor can be uniquely associated with a point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We have displacement vectors (translations) between two points of the space</a:t>
            </a:r>
          </a:p>
          <a:p>
            <a:endParaRPr lang="en-US" sz="2400" dirty="0"/>
          </a:p>
          <a:p>
            <a:r>
              <a:rPr lang="en-US" sz="2400" dirty="0" smtClean="0"/>
              <a:t>If A,B are points in the space,   A – B  gives a translation</a:t>
            </a:r>
          </a:p>
          <a:p>
            <a:endParaRPr lang="en-US" sz="2400" dirty="0"/>
          </a:p>
          <a:p>
            <a:r>
              <a:rPr lang="en-US" sz="2400" dirty="0" smtClean="0"/>
              <a:t>Add a translation to a point to get a new point also in the space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60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7238" y="726510"/>
            <a:ext cx="90437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Matrix addition:</a:t>
            </a:r>
          </a:p>
          <a:p>
            <a:endParaRPr lang="en-US" sz="2400" dirty="0"/>
          </a:p>
          <a:p>
            <a:r>
              <a:rPr lang="en-US" sz="2400" dirty="0" smtClean="0"/>
              <a:t>Commutative                        A+B   =   B+A</a:t>
            </a:r>
          </a:p>
          <a:p>
            <a:r>
              <a:rPr lang="en-US" sz="2400" dirty="0" smtClean="0"/>
              <a:t>Associative                            (A  +  B) + C   =   A  +  (B  +  C)</a:t>
            </a:r>
          </a:p>
          <a:p>
            <a:r>
              <a:rPr lang="en-US" sz="2400" dirty="0" smtClean="0"/>
              <a:t>Identity                                  Ǝ M=0, ɛ A + 0  =  A  =  (0 + A),  for all A</a:t>
            </a:r>
          </a:p>
          <a:p>
            <a:r>
              <a:rPr lang="en-US" sz="2400" dirty="0" smtClean="0"/>
              <a:t>Inverse                                   for any A Ǝ  -A, ɛ   A  +  (-A)  = 0</a:t>
            </a:r>
          </a:p>
          <a:p>
            <a:r>
              <a:rPr lang="en-US" sz="2400" dirty="0" smtClean="0"/>
              <a:t>Distributive (matrix)            r(A  +  B)   =   </a:t>
            </a:r>
            <a:r>
              <a:rPr lang="en-US" sz="2400" dirty="0" err="1" smtClean="0"/>
              <a:t>rA</a:t>
            </a:r>
            <a:r>
              <a:rPr lang="en-US" sz="2400" dirty="0" smtClean="0"/>
              <a:t>  +  </a:t>
            </a:r>
            <a:r>
              <a:rPr lang="en-US" sz="2400" dirty="0" err="1" smtClean="0"/>
              <a:t>rB</a:t>
            </a:r>
            <a:endParaRPr lang="en-US" sz="2400" dirty="0" smtClean="0"/>
          </a:p>
          <a:p>
            <a:r>
              <a:rPr lang="en-US" sz="2400" dirty="0" smtClean="0"/>
              <a:t>Distributive (scalar)             (r + s)A   =   </a:t>
            </a:r>
            <a:r>
              <a:rPr lang="en-US" sz="2400" dirty="0" err="1" smtClean="0"/>
              <a:t>rA</a:t>
            </a:r>
            <a:r>
              <a:rPr lang="en-US" sz="2400" dirty="0" smtClean="0"/>
              <a:t>  +  </a:t>
            </a:r>
            <a:r>
              <a:rPr lang="en-US" sz="2400" dirty="0" err="1" smtClean="0"/>
              <a:t>sA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2436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462" y="513567"/>
            <a:ext cx="1136105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Matrix Multiplication</a:t>
            </a:r>
          </a:p>
          <a:p>
            <a:endParaRPr lang="en-US" sz="2800" dirty="0"/>
          </a:p>
          <a:p>
            <a:r>
              <a:rPr lang="en-US" sz="2800" dirty="0" smtClean="0"/>
              <a:t>Not commutative                                        AB  !=   BA</a:t>
            </a:r>
          </a:p>
          <a:p>
            <a:r>
              <a:rPr lang="en-US" sz="2800" dirty="0" smtClean="0"/>
              <a:t>Associative (matrix)                                     (AB)C   =   A(BC)</a:t>
            </a:r>
          </a:p>
          <a:p>
            <a:r>
              <a:rPr lang="en-US" sz="2800" dirty="0" smtClean="0"/>
              <a:t>Associative (scalar)                                      </a:t>
            </a:r>
            <a:r>
              <a:rPr lang="en-US" sz="2800" dirty="0" err="1" smtClean="0"/>
              <a:t>rs</a:t>
            </a:r>
            <a:r>
              <a:rPr lang="en-US" sz="2800" dirty="0" smtClean="0"/>
              <a:t>(A)    =  r(</a:t>
            </a:r>
            <a:r>
              <a:rPr lang="en-US" sz="2800" dirty="0" err="1" smtClean="0"/>
              <a:t>sA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Distributive (vector)                                    A(v + v’)   =   Av   + Av’</a:t>
            </a:r>
          </a:p>
          <a:p>
            <a:r>
              <a:rPr lang="en-US" sz="2800" dirty="0" smtClean="0"/>
              <a:t>Identity                                                          Ǝ  I ɛ  for all A,   AI  =  A =  IA</a:t>
            </a:r>
          </a:p>
          <a:p>
            <a:r>
              <a:rPr lang="en-US" sz="2800" dirty="0" smtClean="0"/>
              <a:t>Inverse                                                           for some A, Ǝ  A</a:t>
            </a:r>
            <a:r>
              <a:rPr lang="en-US" sz="2800" baseline="30000" dirty="0" smtClean="0"/>
              <a:t>-1</a:t>
            </a:r>
            <a:r>
              <a:rPr lang="en-US" sz="2800" dirty="0" smtClean="0"/>
              <a:t> ɛ   AA</a:t>
            </a:r>
            <a:r>
              <a:rPr lang="en-US" sz="2800" baseline="30000" dirty="0" smtClean="0"/>
              <a:t>-1</a:t>
            </a:r>
            <a:r>
              <a:rPr lang="en-US" sz="2800" dirty="0" smtClean="0"/>
              <a:t>  =  I  =  A</a:t>
            </a:r>
            <a:r>
              <a:rPr lang="en-US" sz="2800" baseline="30000" dirty="0" smtClean="0"/>
              <a:t>-1</a:t>
            </a:r>
            <a:r>
              <a:rPr lang="en-US" sz="2800" dirty="0" smtClean="0"/>
              <a:t>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7187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715" y="250522"/>
            <a:ext cx="4770394" cy="619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73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http://graphics.cs.brown.edu/research/exploratory/freeSoftware/repository/edu/brown/cs/exploratories/applets/transformationGame/transformation_game_guide.html</a:t>
            </a:r>
          </a:p>
        </p:txBody>
      </p:sp>
    </p:spTree>
    <p:extLst>
      <p:ext uri="{BB962C8B-B14F-4D97-AF65-F5344CB8AC3E}">
        <p14:creationId xmlns:p14="http://schemas.microsoft.com/office/powerpoint/2010/main" val="85138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36747" y="-253607"/>
            <a:ext cx="4956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.</a:t>
            </a:r>
            <a:endParaRPr lang="en-US" sz="96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638697" y="836023"/>
            <a:ext cx="4545874" cy="180267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0872" y="1537063"/>
            <a:ext cx="4956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.</a:t>
            </a:r>
            <a:endParaRPr lang="en-US" sz="9600" dirty="0"/>
          </a:p>
        </p:txBody>
      </p:sp>
      <p:sp>
        <p:nvSpPr>
          <p:cNvPr id="6" name="TextBox 5"/>
          <p:cNvSpPr txBox="1"/>
          <p:nvPr/>
        </p:nvSpPr>
        <p:spPr>
          <a:xfrm>
            <a:off x="2091271" y="232189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32396" y="62701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552" y="3931921"/>
            <a:ext cx="1535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1 = x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, y</a:t>
            </a:r>
            <a:r>
              <a:rPr lang="en-US" sz="2400" baseline="-25000" dirty="0" smtClean="0"/>
              <a:t>1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2 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, y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55489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978" y="496712"/>
            <a:ext cx="2520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Vectors and vector space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1511" y="1772356"/>
            <a:ext cx="761638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vector space V  is closed under finite vector addition and scalar multiplication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</a:t>
            </a:r>
            <a:r>
              <a:rPr lang="en-US" baseline="30000" dirty="0" smtClean="0"/>
              <a:t>n</a:t>
            </a:r>
            <a:r>
              <a:rPr lang="en-US" dirty="0" smtClean="0"/>
              <a:t>   is a space where every element is represented by a list of n real numbers</a:t>
            </a:r>
          </a:p>
          <a:p>
            <a:endParaRPr lang="en-US" dirty="0"/>
          </a:p>
          <a:p>
            <a:r>
              <a:rPr lang="en-US" dirty="0" smtClean="0"/>
              <a:t>[a1  a2  a3  …  an-1  an]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Scalars are real numbers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Addition is component-wise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Scalar multiplication is on each term separately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386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622" y="293511"/>
            <a:ext cx="6825458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 X,Y,Z  </a:t>
            </a:r>
            <a:r>
              <a:rPr lang="el-GR" dirty="0" smtClean="0"/>
              <a:t>ϵ</a:t>
            </a:r>
            <a:r>
              <a:rPr lang="en-US" dirty="0" smtClean="0"/>
              <a:t>  V  and scalars  </a:t>
            </a:r>
            <a:r>
              <a:rPr lang="en-US" dirty="0" err="1" smtClean="0"/>
              <a:t>r,s</a:t>
            </a:r>
            <a:r>
              <a:rPr lang="en-US" dirty="0" smtClean="0"/>
              <a:t> </a:t>
            </a:r>
            <a:r>
              <a:rPr lang="el-GR" dirty="0" smtClean="0"/>
              <a:t>ϵ</a:t>
            </a:r>
            <a:r>
              <a:rPr lang="en-US" dirty="0" smtClean="0"/>
              <a:t>  F  </a:t>
            </a:r>
          </a:p>
          <a:p>
            <a:endParaRPr lang="en-US" dirty="0"/>
          </a:p>
          <a:p>
            <a:r>
              <a:rPr lang="en-US" dirty="0" smtClean="0"/>
              <a:t>Commutative:  X + Y  =  Y + X</a:t>
            </a:r>
          </a:p>
          <a:p>
            <a:endParaRPr lang="en-US" dirty="0"/>
          </a:p>
          <a:p>
            <a:r>
              <a:rPr lang="en-US" dirty="0" smtClean="0"/>
              <a:t>Associative vector addition:   (X + Y) + Z   =   X + (Y + Z)</a:t>
            </a:r>
          </a:p>
          <a:p>
            <a:endParaRPr lang="en-US" dirty="0"/>
          </a:p>
          <a:p>
            <a:r>
              <a:rPr lang="en-US" dirty="0" smtClean="0"/>
              <a:t>Additive Identity:  For all X,    0 + X  =  X + 0  =   X</a:t>
            </a:r>
          </a:p>
          <a:p>
            <a:endParaRPr lang="en-US" dirty="0"/>
          </a:p>
          <a:p>
            <a:r>
              <a:rPr lang="en-US" dirty="0" smtClean="0"/>
              <a:t>Additive inverse.   For any X  there exists  a  -X such that:    X  +  (-X)  = 0</a:t>
            </a:r>
          </a:p>
          <a:p>
            <a:endParaRPr lang="en-US" dirty="0"/>
          </a:p>
          <a:p>
            <a:r>
              <a:rPr lang="en-US" dirty="0" smtClean="0"/>
              <a:t>Associativity of scalar multiplication:    r(</a:t>
            </a:r>
            <a:r>
              <a:rPr lang="en-US" dirty="0" err="1" smtClean="0"/>
              <a:t>sX</a:t>
            </a:r>
            <a:r>
              <a:rPr lang="en-US" dirty="0" smtClean="0"/>
              <a:t>)  =  (</a:t>
            </a:r>
            <a:r>
              <a:rPr lang="en-US" dirty="0" err="1" smtClean="0"/>
              <a:t>rs</a:t>
            </a:r>
            <a:r>
              <a:rPr lang="en-US" dirty="0" smtClean="0"/>
              <a:t>) X</a:t>
            </a:r>
          </a:p>
          <a:p>
            <a:endParaRPr lang="en-US" dirty="0"/>
          </a:p>
          <a:p>
            <a:r>
              <a:rPr lang="en-US" dirty="0" err="1" smtClean="0"/>
              <a:t>Distributivity</a:t>
            </a:r>
            <a:r>
              <a:rPr lang="en-US" dirty="0" smtClean="0"/>
              <a:t> of scalar sums:    r (X + Y)  =  </a:t>
            </a:r>
            <a:r>
              <a:rPr lang="en-US" dirty="0" err="1" smtClean="0"/>
              <a:t>rX</a:t>
            </a:r>
            <a:r>
              <a:rPr lang="en-US" dirty="0" smtClean="0"/>
              <a:t>  +  </a:t>
            </a:r>
            <a:r>
              <a:rPr lang="en-US" dirty="0" err="1" smtClean="0"/>
              <a:t>rY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Scalar multiplication identity:    1 X  =  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62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2844" y="191911"/>
                <a:ext cx="8202630" cy="7232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and has a vector basis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There exists a subset of  vectors,   v1, v2, v3, … </a:t>
                </a:r>
                <a:r>
                  <a:rPr lang="en-US" sz="2400" dirty="0" err="1" smtClean="0"/>
                  <a:t>vn</a:t>
                </a:r>
                <a:endParaRPr lang="en-US" sz="2400" dirty="0" smtClean="0"/>
              </a:p>
              <a:p>
                <a:r>
                  <a:rPr lang="en-US" sz="2400" dirty="0"/>
                  <a:t>w</a:t>
                </a:r>
                <a:r>
                  <a:rPr lang="en-US" sz="2400" dirty="0" smtClean="0"/>
                  <a:t>hich are linearly independent and which span V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(two vectors are dependent when one is a multiple of the other)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The unit vectors on the x and y axis are considered the</a:t>
                </a:r>
              </a:p>
              <a:p>
                <a:r>
                  <a:rPr lang="en-US" sz="2400" dirty="0"/>
                  <a:t>s</a:t>
                </a:r>
                <a:r>
                  <a:rPr lang="en-US" sz="2400" dirty="0" smtClean="0"/>
                  <a:t>tandard basis vectors for R</a:t>
                </a:r>
                <a:r>
                  <a:rPr lang="en-US" sz="2400" baseline="30000" dirty="0" smtClean="0"/>
                  <a:t>2</a:t>
                </a:r>
              </a:p>
              <a:p>
                <a:endParaRPr lang="en-US" sz="2800" baseline="30000" dirty="0"/>
              </a:p>
              <a:p>
                <a:r>
                  <a:rPr lang="en-US" sz="2800" baseline="30000" dirty="0" smtClean="0"/>
                  <a:t>   all scalar multiples of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i="1" baseline="3000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0" i="1" baseline="30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800" b="0" i="1" baseline="30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2800" baseline="30000" dirty="0" smtClean="0"/>
                  <a:t>    give one axis, </a:t>
                </a:r>
              </a:p>
              <a:p>
                <a:endParaRPr lang="en-US" sz="2800" baseline="30000" dirty="0" smtClean="0"/>
              </a:p>
              <a:p>
                <a:r>
                  <a:rPr lang="en-US" sz="2800" baseline="30000" dirty="0"/>
                  <a:t> </a:t>
                </a:r>
                <a:r>
                  <a:rPr lang="en-US" sz="2800" baseline="30000" dirty="0" smtClean="0"/>
                  <a:t>  all scalar multiples of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i="1" baseline="3000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0" i="1" baseline="30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2800" b="0" i="1" baseline="30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2800" baseline="30000" dirty="0" smtClean="0"/>
                  <a:t>     give the other axis</a:t>
                </a:r>
              </a:p>
              <a:p>
                <a:endParaRPr lang="en-US" sz="2400" baseline="30000" dirty="0" smtClean="0"/>
              </a:p>
              <a:p>
                <a:r>
                  <a:rPr lang="en-US" sz="2400" baseline="30000" dirty="0" smtClean="0"/>
                  <a:t>Any vector can be expressed as the sum of scalar multiples of the basis :</a:t>
                </a:r>
                <a:r>
                  <a:rPr lang="en-US" sz="2400" dirty="0" smtClean="0"/>
                  <a:t>   </a:t>
                </a:r>
                <a:endParaRPr lang="en-US" sz="2400" baseline="30000" dirty="0"/>
              </a:p>
              <a:p>
                <a:endParaRPr lang="en-US" sz="2400" baseline="30000" dirty="0" smtClean="0"/>
              </a:p>
              <a:p>
                <a:r>
                  <a:rPr lang="en-US" sz="2400" baseline="30000" dirty="0" smtClean="0"/>
                  <a:t>  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44" y="191911"/>
                <a:ext cx="8202630" cy="7232301"/>
              </a:xfrm>
              <a:prstGeom prst="rect">
                <a:avLst/>
              </a:prstGeom>
              <a:blipFill rotWithShape="0">
                <a:blip r:embed="rId2"/>
                <a:stretch>
                  <a:fillRect l="-1189" t="-674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00" y="5878159"/>
            <a:ext cx="22860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796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244" y="382853"/>
            <a:ext cx="834613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vector tells you which direction (using the origin),  and how far, </a:t>
            </a:r>
          </a:p>
          <a:p>
            <a:r>
              <a:rPr lang="en-US" sz="2400" dirty="0"/>
              <a:t>b</a:t>
            </a:r>
            <a:r>
              <a:rPr lang="en-US" sz="2400" dirty="0" smtClean="0"/>
              <a:t>ut not where to start/stop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65" y="2261481"/>
            <a:ext cx="3705225" cy="1228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2" y="4097867"/>
            <a:ext cx="8030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use them to </a:t>
            </a:r>
          </a:p>
          <a:p>
            <a:r>
              <a:rPr lang="en-US" dirty="0" smtClean="0"/>
              <a:t>    state an orientation (surface normal)</a:t>
            </a:r>
          </a:p>
          <a:p>
            <a:r>
              <a:rPr lang="en-US" dirty="0"/>
              <a:t> </a:t>
            </a:r>
            <a:r>
              <a:rPr lang="en-US" dirty="0" smtClean="0"/>
              <a:t>   represent relative distances and orientations in 3space of</a:t>
            </a:r>
          </a:p>
          <a:p>
            <a:r>
              <a:rPr lang="en-US" dirty="0"/>
              <a:t> </a:t>
            </a:r>
            <a:r>
              <a:rPr lang="en-US" dirty="0" smtClean="0"/>
              <a:t>       lights</a:t>
            </a:r>
          </a:p>
          <a:p>
            <a:r>
              <a:rPr lang="en-US" dirty="0"/>
              <a:t> </a:t>
            </a:r>
            <a:r>
              <a:rPr lang="en-US" dirty="0" smtClean="0"/>
              <a:t>       objects</a:t>
            </a:r>
          </a:p>
          <a:p>
            <a:r>
              <a:rPr lang="en-US" dirty="0"/>
              <a:t> </a:t>
            </a:r>
            <a:r>
              <a:rPr lang="en-US" dirty="0" smtClean="0"/>
              <a:t>       viewers </a:t>
            </a:r>
          </a:p>
          <a:p>
            <a:r>
              <a:rPr lang="en-US" dirty="0"/>
              <a:t> </a:t>
            </a:r>
            <a:r>
              <a:rPr lang="en-US" dirty="0" smtClean="0"/>
              <a:t>   represent positions of vertices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615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622" y="688622"/>
            <a:ext cx="35875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 addition in R</a:t>
            </a:r>
            <a:r>
              <a:rPr lang="en-US" baseline="30000" dirty="0" smtClean="0"/>
              <a:t>1   </a:t>
            </a:r>
            <a:r>
              <a:rPr lang="en-US" dirty="0" smtClean="0"/>
              <a:t>is just addition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R</a:t>
            </a:r>
            <a:r>
              <a:rPr lang="en-US" baseline="30000" dirty="0" smtClean="0"/>
              <a:t>2    </a:t>
            </a:r>
            <a:r>
              <a:rPr lang="en-US" dirty="0" smtClean="0"/>
              <a:t>[a b]  +  [c d]   =   [</a:t>
            </a:r>
            <a:r>
              <a:rPr lang="en-US" dirty="0" err="1" smtClean="0"/>
              <a:t>a+c</a:t>
            </a:r>
            <a:r>
              <a:rPr lang="en-US" dirty="0" smtClean="0"/>
              <a:t>  </a:t>
            </a:r>
            <a:r>
              <a:rPr lang="en-US" dirty="0" err="1" smtClean="0"/>
              <a:t>b+d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3074" name="Picture 2" descr="ParallelogramL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552" y="2442948"/>
            <a:ext cx="26670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1443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7644" y="496711"/>
            <a:ext cx="31413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Scalar multiplication of a vector</a:t>
            </a:r>
          </a:p>
          <a:p>
            <a:endParaRPr lang="en-US" dirty="0"/>
          </a:p>
          <a:p>
            <a:r>
              <a:rPr lang="en-US" dirty="0" smtClean="0"/>
              <a:t>In R</a:t>
            </a:r>
            <a:r>
              <a:rPr lang="en-US" baseline="30000" dirty="0" smtClean="0"/>
              <a:t>1  </a:t>
            </a:r>
            <a:r>
              <a:rPr lang="en-US" dirty="0" smtClean="0"/>
              <a:t>just multiplication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R</a:t>
            </a:r>
            <a:r>
              <a:rPr lang="en-US" baseline="30000" dirty="0" smtClean="0"/>
              <a:t>2  </a:t>
            </a:r>
            <a:r>
              <a:rPr lang="en-US" dirty="0" smtClean="0"/>
              <a:t> 2 *  [3 4]    =   [6  8]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103" y="3761493"/>
            <a:ext cx="44005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19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45067"/>
            <a:ext cx="43470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 multiplication is not uniquely defined</a:t>
            </a:r>
          </a:p>
          <a:p>
            <a:endParaRPr lang="en-US" dirty="0"/>
          </a:p>
          <a:p>
            <a:r>
              <a:rPr lang="en-US" dirty="0" smtClean="0"/>
              <a:t>But some useful types are: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Dot product   - yields scalar</a:t>
            </a:r>
          </a:p>
          <a:p>
            <a:endParaRPr lang="en-US" dirty="0"/>
          </a:p>
          <a:p>
            <a:r>
              <a:rPr lang="en-US" dirty="0" smtClean="0"/>
              <a:t>Cross product  - yields pseudo vector</a:t>
            </a:r>
          </a:p>
          <a:p>
            <a:endParaRPr lang="en-US" dirty="0"/>
          </a:p>
          <a:p>
            <a:r>
              <a:rPr lang="en-US" dirty="0" smtClean="0"/>
              <a:t>Vector direct product  - yields tensor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434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9911" y="553156"/>
            <a:ext cx="61052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Dot product</a:t>
            </a:r>
          </a:p>
          <a:p>
            <a:endParaRPr lang="en-US" sz="2400" dirty="0"/>
          </a:p>
          <a:p>
            <a:r>
              <a:rPr lang="en-US" sz="2400" dirty="0" smtClean="0"/>
              <a:t>Find the length of a vector</a:t>
            </a:r>
          </a:p>
          <a:p>
            <a:r>
              <a:rPr lang="en-US" sz="2400" dirty="0" smtClean="0"/>
              <a:t>Normalize vectors</a:t>
            </a:r>
          </a:p>
          <a:p>
            <a:r>
              <a:rPr lang="en-US" sz="2400" dirty="0" smtClean="0"/>
              <a:t>Measure angle between vectors</a:t>
            </a:r>
          </a:p>
          <a:p>
            <a:r>
              <a:rPr lang="en-US" sz="2400" dirty="0" smtClean="0"/>
              <a:t>Determine if vectors are normal to one another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57956" y="3386667"/>
            <a:ext cx="4672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Sum of the pair-wise multiplications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410" y="4061641"/>
            <a:ext cx="5603856" cy="14443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1156" y="6141156"/>
            <a:ext cx="838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= [1  3  -5]    b = [4  -2  -1]        = 4 -6 +5  =    3   = a dot 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76200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7289" y="666044"/>
            <a:ext cx="59509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dot product of a vector with itself is the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quare of the length of the vector,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s</a:t>
            </a:r>
            <a:r>
              <a:rPr lang="en-US" sz="2400" dirty="0" smtClean="0"/>
              <a:t>o the length of a vector,  called the ‘norm’  is: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978" y="3048001"/>
            <a:ext cx="2531181" cy="8983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4608" y="4752622"/>
            <a:ext cx="60963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‘normalize’ a vector, turn it into a unit vector</a:t>
            </a:r>
          </a:p>
          <a:p>
            <a:r>
              <a:rPr lang="en-US" sz="2400" dirty="0"/>
              <a:t>b</a:t>
            </a:r>
            <a:r>
              <a:rPr lang="en-US" sz="2400" dirty="0" smtClean="0"/>
              <a:t>y dividing by its length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568" y="5537452"/>
            <a:ext cx="2208389" cy="104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474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2533" y="733778"/>
            <a:ext cx="51912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Geometric interpretation of dot product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77" y="1907822"/>
            <a:ext cx="2548114" cy="915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9912" y="3702756"/>
            <a:ext cx="174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(proof on board)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8222" y="4730044"/>
            <a:ext cx="648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length of the vectors times the cosine of the angle between them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7911" y="5978852"/>
            <a:ext cx="7154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Perpendicular vectors always have a dot product of zero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604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y=mx+b equation of a line rise run slo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67" y="-221116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692" y="-405782"/>
            <a:ext cx="598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Representation </a:t>
            </a:r>
            <a:r>
              <a:rPr lang="en-US" dirty="0" err="1" smtClean="0"/>
              <a:t>wrt</a:t>
            </a:r>
            <a:r>
              <a:rPr lang="en-US" dirty="0" smtClean="0"/>
              <a:t> to a standard Cartesian coordinate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90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8934" y="304799"/>
            <a:ext cx="60813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Cross product</a:t>
            </a:r>
          </a:p>
          <a:p>
            <a:endParaRPr lang="en-US" sz="2400" dirty="0"/>
          </a:p>
          <a:p>
            <a:r>
              <a:rPr lang="en-US" sz="2400" dirty="0" smtClean="0"/>
              <a:t>Normal to the plane containing the two vectors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484" y="2257601"/>
            <a:ext cx="4083227" cy="15354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244" y="5023556"/>
            <a:ext cx="296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I,j,k</a:t>
            </a:r>
            <a:r>
              <a:rPr lang="en-US" dirty="0" smtClean="0"/>
              <a:t>  are the unit basis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499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0929" y="1580827"/>
            <a:ext cx="4052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The ‘pipeline’ notion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735092" y="3301139"/>
            <a:ext cx="28571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MVP </a:t>
            </a:r>
          </a:p>
          <a:p>
            <a:r>
              <a:rPr lang="en-US" dirty="0"/>
              <a:t>	</a:t>
            </a:r>
            <a:r>
              <a:rPr lang="en-US" dirty="0" smtClean="0"/>
              <a:t>model</a:t>
            </a:r>
          </a:p>
          <a:p>
            <a:r>
              <a:rPr lang="en-US" dirty="0"/>
              <a:t>	</a:t>
            </a:r>
            <a:r>
              <a:rPr lang="en-US" dirty="0" smtClean="0"/>
              <a:t>	translate</a:t>
            </a:r>
          </a:p>
          <a:p>
            <a:r>
              <a:rPr lang="en-US" dirty="0"/>
              <a:t>	</a:t>
            </a:r>
            <a:r>
              <a:rPr lang="en-US" dirty="0" smtClean="0"/>
              <a:t>	rotate</a:t>
            </a:r>
          </a:p>
          <a:p>
            <a:r>
              <a:rPr lang="en-US" dirty="0"/>
              <a:t>	</a:t>
            </a:r>
            <a:r>
              <a:rPr lang="en-US" dirty="0" smtClean="0"/>
              <a:t>	scale</a:t>
            </a:r>
          </a:p>
          <a:p>
            <a:r>
              <a:rPr lang="en-US" dirty="0"/>
              <a:t>	</a:t>
            </a:r>
            <a:r>
              <a:rPr lang="en-US" dirty="0" smtClean="0"/>
              <a:t>view</a:t>
            </a:r>
          </a:p>
          <a:p>
            <a:r>
              <a:rPr lang="en-US" dirty="0"/>
              <a:t>	</a:t>
            </a:r>
            <a:r>
              <a:rPr lang="en-US" dirty="0" smtClean="0"/>
              <a:t>projection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550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phics pip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934" y="418266"/>
            <a:ext cx="7748561" cy="277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5920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graphics pip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0515600"/>
            <a:ext cx="18097500" cy="2190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3897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graphics pip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300" y="1179727"/>
            <a:ext cx="106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graphics pipe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253" y="2106855"/>
            <a:ext cx="20955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5455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hip-architect.com/3D_PIP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63344" y="1112578"/>
            <a:ext cx="6896154" cy="479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2332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opengl graphics pip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260" y="0"/>
            <a:ext cx="4857750" cy="755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8284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graphics pip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68" y="976770"/>
            <a:ext cx="10582275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55363" y="495946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openGL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899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04815" y="309967"/>
            <a:ext cx="4204356" cy="8402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MVP 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model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	translate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	rotate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	scale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view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projection</a:t>
            </a:r>
          </a:p>
          <a:p>
            <a:endParaRPr lang="en-US" sz="3600" dirty="0"/>
          </a:p>
          <a:p>
            <a:r>
              <a:rPr lang="en-US" sz="3600" dirty="0" smtClean="0"/>
              <a:t>	clipping</a:t>
            </a:r>
          </a:p>
          <a:p>
            <a:r>
              <a:rPr lang="en-US" sz="3600" dirty="0" smtClean="0"/>
              <a:t>	lighting</a:t>
            </a:r>
          </a:p>
          <a:p>
            <a:r>
              <a:rPr lang="en-US" sz="3600" dirty="0" smtClean="0"/>
              <a:t>	texture mapping</a:t>
            </a:r>
          </a:p>
          <a:p>
            <a:r>
              <a:rPr lang="en-US" sz="3600" dirty="0" smtClean="0"/>
              <a:t>	depth testing</a:t>
            </a:r>
          </a:p>
          <a:p>
            <a:r>
              <a:rPr lang="en-US" sz="3600" dirty="0"/>
              <a:t>	</a:t>
            </a:r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81541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484" y="1153048"/>
            <a:ext cx="118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  <a:r>
              <a:rPr lang="en-US" sz="3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var</a:t>
            </a:r>
            <a:r>
              <a:rPr lang="en-US" sz="3200" dirty="0">
                <a:solidFill>
                  <a:prstClr val="black"/>
                </a:solidFill>
                <a:latin typeface="Lucida Console" panose="020B0609040504020204" pitchFamily="49" charset="0"/>
              </a:rPr>
              <a:t>/www/Explorer/home/</a:t>
            </a:r>
            <a:r>
              <a:rPr lang="en-US" sz="3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lvr</a:t>
            </a:r>
            <a:r>
              <a:rPr lang="en-US" sz="3200" dirty="0">
                <a:solidFill>
                  <a:prstClr val="black"/>
                </a:solidFill>
                <a:latin typeface="Lucida Console" panose="020B0609040504020204" pitchFamily="49" charset="0"/>
              </a:rPr>
              <a:t>/engine/</a:t>
            </a:r>
            <a:r>
              <a:rPr lang="en-US" sz="3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src</a:t>
            </a:r>
            <a:r>
              <a:rPr lang="en-US" sz="3200" dirty="0">
                <a:solidFill>
                  <a:prstClr val="black"/>
                </a:solidFill>
                <a:latin typeface="Lucida Console" panose="020B0609040504020204" pitchFamily="49" charset="0"/>
              </a:rPr>
              <a:t>/lvr.cpp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064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1863" y="979714"/>
            <a:ext cx="852983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Except we can’t draw lines, not really</a:t>
            </a:r>
          </a:p>
          <a:p>
            <a:r>
              <a:rPr lang="en-US" sz="2800" dirty="0"/>
              <a:t>f</a:t>
            </a:r>
            <a:r>
              <a:rPr lang="en-US" sz="2800" dirty="0" smtClean="0"/>
              <a:t>undamentally, we need to decide which pixels to turn on</a:t>
            </a:r>
          </a:p>
          <a:p>
            <a:r>
              <a:rPr lang="en-US" sz="2800" dirty="0" smtClean="0"/>
              <a:t>to resemble a line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3600" dirty="0" smtClean="0"/>
              <a:t>We could program this using  y=</a:t>
            </a:r>
            <a:r>
              <a:rPr lang="en-US" sz="3600" dirty="0" err="1" smtClean="0"/>
              <a:t>mx+b</a:t>
            </a:r>
            <a:endParaRPr lang="en-US" sz="3600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46199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1892" y="2634712"/>
            <a:ext cx="974401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 3d graphics, the fundamental issue is:</a:t>
            </a:r>
          </a:p>
          <a:p>
            <a:endParaRPr lang="en-US" sz="3200" dirty="0"/>
          </a:p>
          <a:p>
            <a:r>
              <a:rPr lang="en-US" sz="3200" dirty="0" smtClean="0"/>
              <a:t>How do I convert  (x, y, z)  to  (x’, y’)  for display</a:t>
            </a:r>
          </a:p>
          <a:p>
            <a:r>
              <a:rPr lang="en-US" sz="3200" dirty="0"/>
              <a:t>s</a:t>
            </a:r>
            <a:r>
              <a:rPr lang="en-US" sz="3200" dirty="0" smtClean="0"/>
              <a:t>uch that I can fool the user into believing the z still exists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67029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6875" y="759417"/>
            <a:ext cx="5946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act of 3d -&gt; 2d  is called   </a:t>
            </a:r>
            <a:r>
              <a:rPr lang="en-US" sz="2800" i="1" dirty="0" smtClean="0">
                <a:solidFill>
                  <a:srgbClr val="FF0000"/>
                </a:solidFill>
              </a:rPr>
              <a:t>projection</a:t>
            </a:r>
            <a:endParaRPr lang="en-US" sz="2800" i="1" dirty="0">
              <a:solidFill>
                <a:srgbClr val="FF0000"/>
              </a:solidFill>
            </a:endParaRPr>
          </a:p>
        </p:txBody>
      </p:sp>
      <p:pic>
        <p:nvPicPr>
          <p:cNvPr id="4" name="Picture 2" descr="Image result for projection pla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815" y="3050299"/>
            <a:ext cx="7361103" cy="364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62827" y="1996872"/>
            <a:ext cx="17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Projection plane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21941" y="2366204"/>
            <a:ext cx="1086967" cy="149046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2900" y="1812206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 notion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919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5329" y="1379349"/>
            <a:ext cx="492102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Parallel</a:t>
            </a:r>
          </a:p>
          <a:p>
            <a:endParaRPr lang="en-US" sz="4800" dirty="0">
              <a:solidFill>
                <a:srgbClr val="FF0000"/>
              </a:solidFill>
            </a:endParaRPr>
          </a:p>
          <a:p>
            <a:endParaRPr lang="en-US" sz="4800" dirty="0" smtClean="0">
              <a:solidFill>
                <a:srgbClr val="FF0000"/>
              </a:solidFill>
            </a:endParaRPr>
          </a:p>
          <a:p>
            <a:r>
              <a:rPr lang="en-US" sz="4800" dirty="0">
                <a:solidFill>
                  <a:srgbClr val="FF0000"/>
                </a:solidFill>
              </a:rPr>
              <a:t>	</a:t>
            </a:r>
            <a:r>
              <a:rPr lang="en-US" sz="4800" dirty="0" smtClean="0">
                <a:solidFill>
                  <a:srgbClr val="FF0000"/>
                </a:solidFill>
              </a:rPr>
              <a:t>vs</a:t>
            </a:r>
          </a:p>
          <a:p>
            <a:endParaRPr lang="en-US" sz="4800" dirty="0">
              <a:solidFill>
                <a:srgbClr val="FF0000"/>
              </a:solidFill>
            </a:endParaRPr>
          </a:p>
          <a:p>
            <a:r>
              <a:rPr lang="en-US" sz="4800" dirty="0" smtClean="0">
                <a:solidFill>
                  <a:srgbClr val="FF0000"/>
                </a:solidFill>
              </a:rPr>
              <a:t>		perspective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835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computer graphics projection parall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867178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9767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0381" y="743919"/>
            <a:ext cx="37581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Parallel projections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 smtClean="0">
                <a:solidFill>
                  <a:srgbClr val="FF0000"/>
                </a:solidFill>
              </a:rPr>
              <a:t>	orthographic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 smtClean="0">
                <a:solidFill>
                  <a:srgbClr val="FF0000"/>
                </a:solidFill>
              </a:rPr>
              <a:t>	oblique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086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1275" y="914400"/>
            <a:ext cx="891763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Parallel orthographic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Projection lines/rays  are parallel to each other</a:t>
            </a:r>
          </a:p>
          <a:p>
            <a:endParaRPr lang="en-US" sz="3600" dirty="0"/>
          </a:p>
          <a:p>
            <a:r>
              <a:rPr lang="en-US" sz="3600" dirty="0" smtClean="0"/>
              <a:t>   and normal to the projection plane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025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2339" y="1022888"/>
            <a:ext cx="995214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Normal to the projection plane  means the projection lines</a:t>
            </a:r>
          </a:p>
          <a:p>
            <a:r>
              <a:rPr lang="en-US" sz="3200" dirty="0"/>
              <a:t>a</a:t>
            </a:r>
            <a:r>
              <a:rPr lang="en-US" sz="3200" dirty="0" smtClean="0"/>
              <a:t>re all really just the z axis (or whichever)</a:t>
            </a:r>
          </a:p>
          <a:p>
            <a:endParaRPr lang="en-US" sz="3200" dirty="0"/>
          </a:p>
          <a:p>
            <a:r>
              <a:rPr lang="en-US" sz="3200" dirty="0" smtClean="0"/>
              <a:t>Therefore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P = (x, y, z)</a:t>
            </a:r>
          </a:p>
          <a:p>
            <a:endParaRPr lang="en-US" sz="3200" dirty="0"/>
          </a:p>
          <a:p>
            <a:r>
              <a:rPr lang="en-US" sz="3200" dirty="0" smtClean="0"/>
              <a:t>P’ = (x’, y’)     x’ = x,    y’ = 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4056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8935" y="821410"/>
            <a:ext cx="283782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Parallel oblique</a:t>
            </a:r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Or just   oblique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230" y="921749"/>
            <a:ext cx="5627580" cy="45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404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42" y="697424"/>
            <a:ext cx="4024878" cy="17951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820" y="3225747"/>
            <a:ext cx="4200040" cy="22761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6942" y="6014554"/>
            <a:ext cx="2986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Cabinet, cavalier, and </a:t>
            </a:r>
          </a:p>
          <a:p>
            <a:r>
              <a:rPr lang="en-US" dirty="0" smtClean="0"/>
              <a:t>not of too much interest to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10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6427" y="2828836"/>
            <a:ext cx="84775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distance 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from the center of projection to 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projection 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plane is finite </a:t>
            </a:r>
            <a:endParaRPr lang="en-US" sz="2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size of the object varies inversely with 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distance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131376" y="650929"/>
            <a:ext cx="3573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Perspective Projections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491" y="216264"/>
            <a:ext cx="85387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Iterate over successive x values, use the equation and floating point numbers to calculate the corresponding y values, then round to quantize to our coordinate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417" y="2090057"/>
            <a:ext cx="21691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Consider:</a:t>
            </a:r>
          </a:p>
          <a:p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Y = X + 2</a:t>
            </a:r>
          </a:p>
          <a:p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Y = X/2 + 1</a:t>
            </a:r>
          </a:p>
          <a:p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Y = 2X + 1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794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 result for computer graphics projection perspec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62803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8388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976312"/>
            <a:ext cx="75819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528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098" y="1079770"/>
            <a:ext cx="6079787" cy="3406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1701" y="1079770"/>
            <a:ext cx="2129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inear transforms</a:t>
            </a:r>
          </a:p>
          <a:p>
            <a:r>
              <a:rPr lang="en-US" dirty="0"/>
              <a:t>l</a:t>
            </a:r>
            <a:r>
              <a:rPr lang="en-US" dirty="0" smtClean="0"/>
              <a:t>ocal scale, shear</a:t>
            </a:r>
          </a:p>
          <a:p>
            <a:r>
              <a:rPr lang="en-US" dirty="0"/>
              <a:t>r</a:t>
            </a:r>
            <a:r>
              <a:rPr lang="en-US" dirty="0" smtClean="0"/>
              <a:t>otations, reflections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82791" y="4613564"/>
            <a:ext cx="13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verall scale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35582" y="4163109"/>
            <a:ext cx="1852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ranslations along</a:t>
            </a:r>
          </a:p>
          <a:p>
            <a:r>
              <a:rPr lang="en-US" dirty="0" err="1"/>
              <a:t>x</a:t>
            </a:r>
            <a:r>
              <a:rPr lang="en-US" dirty="0" err="1" smtClean="0"/>
              <a:t>,y,z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19109" y="1849582"/>
            <a:ext cx="1270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erspective</a:t>
            </a:r>
          </a:p>
          <a:p>
            <a:r>
              <a:rPr lang="en-US" dirty="0" smtClean="0"/>
              <a:t>transforms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555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609725"/>
            <a:ext cx="67341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708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www.siggraph.org/education/materials/HyperGraph/viewing/view3d/images/3dproj1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284" y="1326139"/>
            <a:ext cx="3495675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30959" y="2466968"/>
            <a:ext cx="243528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by similar triangles: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x / (</a:t>
            </a:r>
            <a:r>
              <a:rPr lang="en-US" altLang="en-US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z+d</a:t>
            </a: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)    ==     </a:t>
            </a:r>
            <a:r>
              <a:rPr lang="en-US" altLang="en-US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xp</a:t>
            </a: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 / 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xp</a:t>
            </a: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 ==  (d * x) / (z + 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r>
              <a:rPr lang="en-US" altLang="en-US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p</a:t>
            </a: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  == x / (z/d + 1)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yp</a:t>
            </a: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  ==  y / (z/d + 1)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6847" y="19283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202" y="3965430"/>
            <a:ext cx="4032106" cy="182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836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81" y="-1255601"/>
            <a:ext cx="14363700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8909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parallel projection ortho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45" y="387458"/>
            <a:ext cx="9809835" cy="663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368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view frust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66" y="1229710"/>
            <a:ext cx="6256282" cy="33202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1545" y="483476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View Frustum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415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3925" y="237086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73737"/>
                </a:solidFill>
                <a:latin typeface="Helvetica Neue"/>
              </a:rPr>
              <a:t>The view matrix </a:t>
            </a:r>
            <a:r>
              <a:rPr lang="en-US" dirty="0" smtClean="0">
                <a:solidFill>
                  <a:srgbClr val="373737"/>
                </a:solidFill>
                <a:latin typeface="Helvetica Neue"/>
              </a:rPr>
              <a:t>is </a:t>
            </a:r>
            <a:r>
              <a:rPr lang="en-US" dirty="0">
                <a:solidFill>
                  <a:srgbClr val="373737"/>
                </a:solidFill>
                <a:latin typeface="Helvetica Neue"/>
              </a:rPr>
              <a:t>used to transform vertices from world-space to view-space.  </a:t>
            </a:r>
            <a:endParaRPr lang="en-US" dirty="0" smtClean="0">
              <a:solidFill>
                <a:srgbClr val="373737"/>
              </a:solidFill>
              <a:latin typeface="Helvetica Neue"/>
            </a:endParaRPr>
          </a:p>
          <a:p>
            <a:endParaRPr lang="en-US" dirty="0">
              <a:solidFill>
                <a:srgbClr val="373737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373737"/>
                </a:solidFill>
                <a:latin typeface="Helvetica Neue"/>
              </a:rPr>
              <a:t>Typically concatenated with </a:t>
            </a:r>
            <a:r>
              <a:rPr lang="en-US" dirty="0">
                <a:solidFill>
                  <a:srgbClr val="373737"/>
                </a:solidFill>
                <a:latin typeface="Helvetica Neue"/>
              </a:rPr>
              <a:t>the object’s world </a:t>
            </a:r>
            <a:r>
              <a:rPr lang="en-US" dirty="0" smtClean="0">
                <a:solidFill>
                  <a:srgbClr val="373737"/>
                </a:solidFill>
                <a:latin typeface="Helvetica Neue"/>
              </a:rPr>
              <a:t>and projection </a:t>
            </a:r>
            <a:r>
              <a:rPr lang="en-US" dirty="0" err="1" smtClean="0">
                <a:solidFill>
                  <a:srgbClr val="373737"/>
                </a:solidFill>
                <a:latin typeface="Helvetica Neue"/>
              </a:rPr>
              <a:t>matricies</a:t>
            </a:r>
            <a:r>
              <a:rPr lang="en-US" dirty="0" smtClean="0">
                <a:solidFill>
                  <a:srgbClr val="373737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373737"/>
                </a:solidFill>
                <a:latin typeface="Helvetica Neue"/>
              </a:rPr>
              <a:t>so that vertices can be transformed from object-space directly to clip-space in the vertex program.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28700" y="857250"/>
            <a:ext cx="447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space  </a:t>
            </a:r>
            <a:r>
              <a:rPr lang="en-US" dirty="0" smtClean="0">
                <a:sym typeface="Wingdings" panose="05000000000000000000" pitchFamily="2" charset="2"/>
              </a:rPr>
              <a:t>  world space     view space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7825" y="4943475"/>
            <a:ext cx="442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hand the </a:t>
            </a:r>
            <a:r>
              <a:rPr lang="en-US" dirty="0" err="1" smtClean="0"/>
              <a:t>mvp</a:t>
            </a:r>
            <a:r>
              <a:rPr lang="en-US" dirty="0" smtClean="0"/>
              <a:t> matrix to the vertex </a:t>
            </a:r>
            <a:r>
              <a:rPr lang="en-US" dirty="0" err="1" smtClean="0"/>
              <a:t>shader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315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2950" y="1190625"/>
            <a:ext cx="3897221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MVP  ==  P  *  V   *   M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M  ==   T  *  R  *  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’  =   MVP  * 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4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149" y="692331"/>
            <a:ext cx="77762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Not to mention zero or undefined slopes</a:t>
            </a:r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The basic problem though, is to decide:  </a:t>
            </a: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			up? 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r over?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3394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776287"/>
            <a:ext cx="90582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359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glasnost.itcarlow.ie/~powerk/GeneralGraphicsNotes/texturemapping/texture_mapp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43" y="1927407"/>
            <a:ext cx="10203271" cy="469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59429" y="640080"/>
            <a:ext cx="176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Texture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106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54" y="1638299"/>
            <a:ext cx="10463349" cy="566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350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exture ma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555" y="1972493"/>
            <a:ext cx="98493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6767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1" y="640080"/>
            <a:ext cx="11130098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High frequency detail,</a:t>
            </a:r>
          </a:p>
          <a:p>
            <a:endParaRPr lang="en-US" sz="2800" dirty="0"/>
          </a:p>
          <a:p>
            <a:r>
              <a:rPr lang="en-US" sz="2800" dirty="0" smtClean="0"/>
              <a:t>Wrap and map  pixels to object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height mapping   -  a 2d map of  delta’s from the height origin</a:t>
            </a:r>
          </a:p>
          <a:p>
            <a:r>
              <a:rPr lang="en-US" sz="2800" dirty="0" smtClean="0"/>
              <a:t>bump mapping  -   perturb surface </a:t>
            </a:r>
            <a:r>
              <a:rPr lang="en-US" sz="2800" dirty="0" err="1" smtClean="0"/>
              <a:t>normals</a:t>
            </a:r>
            <a:endParaRPr lang="en-US" sz="2800" dirty="0" smtClean="0"/>
          </a:p>
          <a:p>
            <a:r>
              <a:rPr lang="en-US" sz="2800" dirty="0" smtClean="0"/>
              <a:t>normal mapping – an implementation of bump mapping</a:t>
            </a:r>
          </a:p>
          <a:p>
            <a:r>
              <a:rPr lang="en-US" sz="2800" dirty="0" smtClean="0"/>
              <a:t>displacement mapping  - displace the actual point </a:t>
            </a:r>
            <a:endParaRPr lang="en-US" sz="2800" dirty="0"/>
          </a:p>
          <a:p>
            <a:r>
              <a:rPr lang="en-US" sz="2800" dirty="0" smtClean="0"/>
              <a:t>reflection mapping – image of local environment for faster reflections</a:t>
            </a:r>
          </a:p>
          <a:p>
            <a:r>
              <a:rPr lang="en-US" sz="2800" dirty="0" smtClean="0"/>
              <a:t>specular mapping – 2d map of reflectivity deltas</a:t>
            </a:r>
          </a:p>
          <a:p>
            <a:r>
              <a:rPr lang="en-US" sz="2800" dirty="0"/>
              <a:t>o</a:t>
            </a:r>
            <a:r>
              <a:rPr lang="en-US" sz="2800" dirty="0" smtClean="0"/>
              <a:t>cclusion mapping – pre-calculate – how exposed to ambient lighting am I?</a:t>
            </a:r>
          </a:p>
          <a:p>
            <a:r>
              <a:rPr lang="en-US" sz="2800" dirty="0" err="1" smtClean="0"/>
              <a:t>mipmaps</a:t>
            </a: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75501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upload.wikimedia.org/wikipedia/commons/thumb/5/57/Heightmap.png/200px-Height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757646"/>
            <a:ext cx="3371396" cy="27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upload.wikimedia.org/wikipedia/commons/thumb/2/2f/Heightmap_rendered.png/200px-Heightmap_rende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483" y="1177698"/>
            <a:ext cx="3867785" cy="314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05044" y="365760"/>
            <a:ext cx="250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Height mapping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8109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bump ma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256" y="1864723"/>
            <a:ext cx="8125097" cy="479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47256" y="483327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Bump Mapping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1621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93623" y="86214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Normal Mapping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122" name="Picture 2" descr="Image result for normal ma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322" y="1959429"/>
            <a:ext cx="9158243" cy="615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2364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displacement ma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15" y="2664823"/>
            <a:ext cx="57054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65269" y="901337"/>
            <a:ext cx="4960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Displacement mapping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090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7314" y="862149"/>
            <a:ext cx="3440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Reflection Mapping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7170" name="Picture 2" descr="Image result for reflection ma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96" y="1600517"/>
            <a:ext cx="6005014" cy="564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5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6103" y="875211"/>
            <a:ext cx="83780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Bresenham’s</a:t>
            </a:r>
            <a:r>
              <a:rPr lang="en-US" sz="3200" dirty="0" smtClean="0"/>
              <a:t> line drawing algorithm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https://www.youtube.com/watch?v=vlZFSzCIwoc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611189" y="4950823"/>
            <a:ext cx="14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antialiasing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2686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specular ma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272" y="2674937"/>
            <a:ext cx="194310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83549" y="627017"/>
            <a:ext cx="3536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Specular mapping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36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07132" y="130629"/>
            <a:ext cx="1912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mipmaps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91" y="1611085"/>
            <a:ext cx="10097589" cy="56518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496" y="3559853"/>
            <a:ext cx="116513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Say you have a 1024x1024 image texture mapped to a square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Now back the camera away until the entire square fits in a 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single pixel.  What color should that pixel be??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42530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7257" y="1293223"/>
            <a:ext cx="690612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Compute object space location  (</a:t>
            </a:r>
            <a:r>
              <a:rPr lang="en-US" sz="2800" dirty="0" err="1" smtClean="0"/>
              <a:t>x,y,z</a:t>
            </a:r>
            <a:r>
              <a:rPr lang="en-US" sz="2800" dirty="0" smtClean="0"/>
              <a:t>)</a:t>
            </a:r>
          </a:p>
          <a:p>
            <a:endParaRPr lang="en-US" sz="2800" dirty="0"/>
          </a:p>
          <a:p>
            <a:r>
              <a:rPr lang="en-US" sz="2800" dirty="0" smtClean="0"/>
              <a:t>Use a mapping function to find (</a:t>
            </a:r>
            <a:r>
              <a:rPr lang="en-US" sz="2800" dirty="0" err="1" smtClean="0"/>
              <a:t>u,v</a:t>
            </a:r>
            <a:r>
              <a:rPr lang="en-US" sz="2800" dirty="0" smtClean="0"/>
              <a:t>)</a:t>
            </a:r>
          </a:p>
          <a:p>
            <a:endParaRPr lang="en-US" sz="2800" dirty="0"/>
          </a:p>
          <a:p>
            <a:r>
              <a:rPr lang="en-US" sz="2800" dirty="0" smtClean="0"/>
              <a:t>Use </a:t>
            </a:r>
            <a:r>
              <a:rPr lang="en-US" sz="2800" dirty="0" err="1" smtClean="0"/>
              <a:t>corresponder</a:t>
            </a:r>
            <a:r>
              <a:rPr lang="en-US" sz="2800" dirty="0" smtClean="0"/>
              <a:t> functions to compute </a:t>
            </a:r>
            <a:r>
              <a:rPr lang="en-US" sz="2800" dirty="0" err="1" smtClean="0"/>
              <a:t>texels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Apply value transform</a:t>
            </a:r>
          </a:p>
          <a:p>
            <a:endParaRPr lang="en-US" sz="2800" dirty="0"/>
          </a:p>
          <a:p>
            <a:r>
              <a:rPr lang="en-US" sz="2800" dirty="0" smtClean="0"/>
              <a:t>Modify illumination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287812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1014412"/>
            <a:ext cx="78771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630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1357312"/>
            <a:ext cx="60007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83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0971" y="914400"/>
            <a:ext cx="892128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Associate a texture map coordinate (</a:t>
            </a:r>
            <a:r>
              <a:rPr lang="en-US" sz="2400" dirty="0" err="1" smtClean="0"/>
              <a:t>u,v</a:t>
            </a:r>
            <a:r>
              <a:rPr lang="en-US" sz="2400" dirty="0" smtClean="0"/>
              <a:t>) with each vertex of the mesh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f</a:t>
            </a:r>
            <a:r>
              <a:rPr lang="en-US" sz="2400" dirty="0" smtClean="0"/>
              <a:t>(</a:t>
            </a:r>
            <a:r>
              <a:rPr lang="en-US" sz="2400" dirty="0" err="1" smtClean="0"/>
              <a:t>x,y,z</a:t>
            </a:r>
            <a:r>
              <a:rPr lang="en-US" sz="2400" dirty="0" smtClean="0"/>
              <a:t>)   =    (</a:t>
            </a:r>
            <a:r>
              <a:rPr lang="en-US" sz="2400" dirty="0" err="1" smtClean="0"/>
              <a:t>u,v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Cylindrical mapping function</a:t>
            </a:r>
          </a:p>
          <a:p>
            <a:r>
              <a:rPr lang="en-US" sz="2400" dirty="0" smtClean="0"/>
              <a:t>Spherical mapping function</a:t>
            </a:r>
          </a:p>
          <a:p>
            <a:r>
              <a:rPr lang="en-US" sz="2400" dirty="0" smtClean="0"/>
              <a:t>Box mapping function</a:t>
            </a:r>
          </a:p>
          <a:p>
            <a:r>
              <a:rPr lang="en-US" sz="2400" dirty="0" smtClean="0"/>
              <a:t>Planar projection</a:t>
            </a:r>
          </a:p>
          <a:p>
            <a:r>
              <a:rPr lang="en-US" sz="2400" dirty="0"/>
              <a:t>User specified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317016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1234" y="744583"/>
            <a:ext cx="564654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Spherical mapping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u</a:t>
            </a:r>
            <a:r>
              <a:rPr lang="en-US" sz="2800" dirty="0" smtClean="0"/>
              <a:t>   =   atan2(</a:t>
            </a:r>
            <a:r>
              <a:rPr lang="en-US" sz="2800" dirty="0" err="1" smtClean="0"/>
              <a:t>n.x</a:t>
            </a:r>
            <a:r>
              <a:rPr lang="en-US" sz="2800" dirty="0"/>
              <a:t> </a:t>
            </a:r>
            <a:r>
              <a:rPr lang="en-US" sz="2800" dirty="0" smtClean="0"/>
              <a:t> ,  </a:t>
            </a:r>
            <a:r>
              <a:rPr lang="en-US" sz="2800" dirty="0" err="1" smtClean="0"/>
              <a:t>n.z</a:t>
            </a:r>
            <a:r>
              <a:rPr lang="en-US" sz="2800" dirty="0" smtClean="0"/>
              <a:t>) / (2*pi)   +   0.5</a:t>
            </a:r>
          </a:p>
          <a:p>
            <a:endParaRPr lang="en-US" sz="2800" dirty="0"/>
          </a:p>
          <a:p>
            <a:r>
              <a:rPr lang="en-US" sz="2800" dirty="0"/>
              <a:t>v</a:t>
            </a:r>
            <a:r>
              <a:rPr lang="en-US" sz="2800" dirty="0" smtClean="0"/>
              <a:t> = (</a:t>
            </a:r>
            <a:r>
              <a:rPr lang="en-US" sz="2800" dirty="0" err="1" smtClean="0"/>
              <a:t>n.y</a:t>
            </a:r>
            <a:r>
              <a:rPr lang="en-US" sz="2800" dirty="0" smtClean="0"/>
              <a:t> * 0.5)  + 0.5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662838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1497" y="901337"/>
            <a:ext cx="303961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Cylindrical</a:t>
            </a:r>
          </a:p>
          <a:p>
            <a:endParaRPr lang="en-US" sz="2400" dirty="0"/>
          </a:p>
          <a:p>
            <a:r>
              <a:rPr lang="en-US" sz="2400" dirty="0"/>
              <a:t>r</a:t>
            </a:r>
            <a:r>
              <a:rPr lang="en-US" sz="2400" dirty="0" smtClean="0"/>
              <a:t>*cos a,   r*sin a,   </a:t>
            </a:r>
            <a:r>
              <a:rPr lang="en-US" sz="2400" dirty="0" err="1" smtClean="0"/>
              <a:t>hz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0  &lt; a  &lt; 2*pi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0  &lt; z  &lt; 1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u,v</a:t>
            </a:r>
            <a:r>
              <a:rPr lang="en-US" sz="2400" dirty="0" smtClean="0"/>
              <a:t>)  =   (a / (2*pi),    z)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553245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2674" y="940526"/>
            <a:ext cx="366286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Planar</a:t>
            </a:r>
          </a:p>
          <a:p>
            <a:endParaRPr lang="en-US" sz="2800" dirty="0"/>
          </a:p>
          <a:p>
            <a:r>
              <a:rPr lang="en-US" sz="2800" dirty="0" smtClean="0"/>
              <a:t>Put texture on a plane</a:t>
            </a:r>
          </a:p>
          <a:p>
            <a:r>
              <a:rPr lang="en-US" sz="2800" dirty="0" smtClean="0"/>
              <a:t>Cover the object</a:t>
            </a:r>
          </a:p>
          <a:p>
            <a:endParaRPr lang="en-US" sz="2800" dirty="0"/>
          </a:p>
          <a:p>
            <a:r>
              <a:rPr lang="en-US" sz="2800" dirty="0" smtClean="0"/>
              <a:t>P = (</a:t>
            </a:r>
            <a:r>
              <a:rPr lang="en-US" sz="2800" dirty="0" err="1" smtClean="0"/>
              <a:t>x,y,z</a:t>
            </a:r>
            <a:r>
              <a:rPr lang="en-US" sz="2800" dirty="0" smtClean="0"/>
              <a:t>) </a:t>
            </a:r>
          </a:p>
          <a:p>
            <a:endParaRPr lang="en-US" sz="2800" dirty="0"/>
          </a:p>
          <a:p>
            <a:r>
              <a:rPr lang="en-US" sz="2800" dirty="0" smtClean="0"/>
              <a:t>(</a:t>
            </a:r>
            <a:r>
              <a:rPr lang="en-US" sz="2800" dirty="0" err="1" smtClean="0"/>
              <a:t>u,v</a:t>
            </a:r>
            <a:r>
              <a:rPr lang="en-US" sz="2800" dirty="0" smtClean="0"/>
              <a:t>)  =  (</a:t>
            </a:r>
            <a:r>
              <a:rPr lang="en-US" sz="2800" dirty="0" err="1" smtClean="0"/>
              <a:t>x,y</a:t>
            </a:r>
            <a:r>
              <a:rPr lang="en-US" sz="2800" dirty="0" smtClean="0"/>
              <a:t>)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err="1" smtClean="0"/>
              <a:t>Ie</a:t>
            </a:r>
            <a:r>
              <a:rPr lang="en-US" sz="2800" dirty="0" smtClean="0"/>
              <a:t>. parallel orthographic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905389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813" y="1358537"/>
            <a:ext cx="6426382" cy="416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5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7294</TotalTime>
  <Words>2237</Words>
  <Application>Microsoft Office PowerPoint</Application>
  <PresentationFormat>Widescreen</PresentationFormat>
  <Paragraphs>594</Paragraphs>
  <Slides>115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25" baseType="lpstr">
      <vt:lpstr>Arial</vt:lpstr>
      <vt:lpstr>Calibri</vt:lpstr>
      <vt:lpstr>Calibri Light</vt:lpstr>
      <vt:lpstr>Cambria Math</vt:lpstr>
      <vt:lpstr>Helvetica Neue</vt:lpstr>
      <vt:lpstr>Lucida Console</vt:lpstr>
      <vt:lpstr>Open Sans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Landmark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Landmark</dc:creator>
  <cp:lastModifiedBy>Landmark</cp:lastModifiedBy>
  <cp:revision>91</cp:revision>
  <dcterms:created xsi:type="dcterms:W3CDTF">2017-02-06T15:17:03Z</dcterms:created>
  <dcterms:modified xsi:type="dcterms:W3CDTF">2018-02-15T20:33:48Z</dcterms:modified>
</cp:coreProperties>
</file>