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62" r:id="rId4"/>
    <p:sldId id="271" r:id="rId5"/>
    <p:sldId id="272" r:id="rId6"/>
    <p:sldId id="268" r:id="rId7"/>
    <p:sldId id="273" r:id="rId8"/>
    <p:sldId id="274" r:id="rId9"/>
    <p:sldId id="275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71" d="100"/>
          <a:sy n="71" d="100"/>
        </p:scale>
        <p:origin x="-15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4A87B-D4AF-4E84-B07A-B6442F014BDE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8C250-A4D3-40C5-BA0A-86954B17A1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C250-A4D3-40C5-BA0A-86954B17A1B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C250-A4D3-40C5-BA0A-86954B17A1BE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C250-A4D3-40C5-BA0A-86954B17A1B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C250-A4D3-40C5-BA0A-86954B17A1B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C250-A4D3-40C5-BA0A-86954B17A1B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C250-A4D3-40C5-BA0A-86954B17A1BE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C250-A4D3-40C5-BA0A-86954B17A1B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C250-A4D3-40C5-BA0A-86954B17A1BE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C250-A4D3-40C5-BA0A-86954B17A1BE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C250-A4D3-40C5-BA0A-86954B17A1BE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A51F12-C1B0-4465-9BA7-DC9E7586A074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C230EC-C47D-4B40-AE16-D63E729F7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A51F12-C1B0-4465-9BA7-DC9E7586A074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C230EC-C47D-4B40-AE16-D63E729F7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A51F12-C1B0-4465-9BA7-DC9E7586A074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C230EC-C47D-4B40-AE16-D63E729F7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A51F12-C1B0-4465-9BA7-DC9E7586A074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C230EC-C47D-4B40-AE16-D63E729F7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A51F12-C1B0-4465-9BA7-DC9E7586A074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C230EC-C47D-4B40-AE16-D63E729F7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A51F12-C1B0-4465-9BA7-DC9E7586A074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C230EC-C47D-4B40-AE16-D63E729F7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A51F12-C1B0-4465-9BA7-DC9E7586A074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C230EC-C47D-4B40-AE16-D63E729F7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A51F12-C1B0-4465-9BA7-DC9E7586A074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C230EC-C47D-4B40-AE16-D63E729F7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A51F12-C1B0-4465-9BA7-DC9E7586A074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C230EC-C47D-4B40-AE16-D63E729F7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A51F12-C1B0-4465-9BA7-DC9E7586A074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C230EC-C47D-4B40-AE16-D63E729F7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3A51F12-C1B0-4465-9BA7-DC9E7586A074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26C230EC-C47D-4B40-AE16-D63E729F7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3A51F12-C1B0-4465-9BA7-DC9E7586A074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6C230EC-C47D-4B40-AE16-D63E729F7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2514600"/>
            <a:ext cx="5638800" cy="1600200"/>
          </a:xfrm>
        </p:spPr>
        <p:txBody>
          <a:bodyPr/>
          <a:lstStyle/>
          <a:p>
            <a:pPr algn="ctr"/>
            <a:r>
              <a:rPr lang="en-US" sz="5400" dirty="0" err="1" smtClean="0">
                <a:ln w="25400">
                  <a:solidFill>
                    <a:schemeClr val="accent1"/>
                  </a:solidFill>
                </a:ln>
                <a:solidFill>
                  <a:srgbClr val="FFFF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12700" stA="34000" endA="740" endPos="53000" dir="5400000" sy="-100000" algn="bl" rotWithShape="0"/>
                </a:effectLst>
                <a:latin typeface="BN Elements" pitchFamily="2" charset="0"/>
              </a:rPr>
              <a:t>Pentesting</a:t>
            </a:r>
            <a:r>
              <a:rPr lang="en-US" sz="5400" dirty="0" smtClean="0">
                <a:ln w="25400">
                  <a:solidFill>
                    <a:schemeClr val="accent1"/>
                  </a:solidFill>
                </a:ln>
                <a:solidFill>
                  <a:srgbClr val="FFFF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12700" stA="34000" endA="740" endPos="53000" dir="5400000" sy="-100000" algn="bl" rotWithShape="0"/>
                </a:effectLst>
                <a:latin typeface="BN Elements" pitchFamily="2" charset="0"/>
              </a:rPr>
              <a:t/>
            </a:r>
            <a:br>
              <a:rPr lang="en-US" sz="5400" dirty="0" smtClean="0">
                <a:ln w="25400">
                  <a:solidFill>
                    <a:schemeClr val="accent1"/>
                  </a:solidFill>
                </a:ln>
                <a:solidFill>
                  <a:srgbClr val="FFFF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12700" stA="34000" endA="740" endPos="53000" dir="5400000" sy="-100000" algn="bl" rotWithShape="0"/>
                </a:effectLst>
                <a:latin typeface="BN Elements" pitchFamily="2" charset="0"/>
              </a:rPr>
            </a:br>
            <a:r>
              <a:rPr lang="en-US" sz="5400" dirty="0" smtClean="0">
                <a:ln w="25400">
                  <a:solidFill>
                    <a:schemeClr val="accent1"/>
                  </a:solidFill>
                </a:ln>
                <a:solidFill>
                  <a:srgbClr val="FFFF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12700" stA="34000" endA="740" endPos="53000" dir="5400000" sy="-100000" algn="bl" rotWithShape="0"/>
                </a:effectLst>
                <a:latin typeface="BN Elements" pitchFamily="2" charset="0"/>
              </a:rPr>
              <a:t>career</a:t>
            </a:r>
            <a:endParaRPr lang="en-US" sz="5400" dirty="0">
              <a:ln w="25400">
                <a:solidFill>
                  <a:schemeClr val="accent1"/>
                </a:solidFill>
              </a:ln>
              <a:solidFill>
                <a:srgbClr val="FFFF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12700" stA="34000" endA="740" endPos="53000" dir="5400000" sy="-100000" algn="bl" rotWithShape="0"/>
              </a:effectLst>
              <a:latin typeface="BN Elements" pitchFamily="2" charset="0"/>
            </a:endParaRPr>
          </a:p>
        </p:txBody>
      </p:sp>
      <p:pic>
        <p:nvPicPr>
          <p:cNvPr id="5" name="Picture 4" descr="rwb-logo-transparent-web-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228600"/>
            <a:ext cx="5410200" cy="18276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7400" y="4953000"/>
            <a:ext cx="5354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n w="19050">
                  <a:solidFill>
                    <a:schemeClr val="accent1"/>
                  </a:solidFill>
                </a:ln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What to Expect</a:t>
            </a:r>
            <a:endParaRPr lang="en-US" sz="4800" dirty="0">
              <a:ln w="19050">
                <a:solidFill>
                  <a:schemeClr val="accent1"/>
                </a:solidFill>
              </a:ln>
              <a:solidFill>
                <a:srgbClr val="FFFF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38200" y="762000"/>
            <a:ext cx="5386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alibri" pitchFamily="34" charset="0"/>
              </a:rPr>
              <a:t>Compliance-Based</a:t>
            </a:r>
            <a:endParaRPr lang="en-US" sz="5400" dirty="0">
              <a:latin typeface="Calibr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76400"/>
            <a:ext cx="77724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2133600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 </a:t>
            </a:r>
            <a:r>
              <a:rPr lang="en-US" sz="3200" dirty="0" smtClean="0">
                <a:latin typeface="Calibri" pitchFamily="34" charset="0"/>
              </a:rPr>
              <a:t>PCI DSS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Calibri" pitchFamily="34" charset="0"/>
              </a:rPr>
              <a:t> HIPAA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Calibri" pitchFamily="34" charset="0"/>
              </a:rPr>
              <a:t> Retail Stores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Calibri" pitchFamily="34" charset="0"/>
              </a:rPr>
              <a:t> POS Systems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Calibri" pitchFamily="34" charset="0"/>
              </a:rPr>
              <a:t> Work with QSA</a:t>
            </a:r>
          </a:p>
        </p:txBody>
      </p:sp>
      <p:pic>
        <p:nvPicPr>
          <p:cNvPr id="9" name="Picture 8" descr="QS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9800" y="2362200"/>
            <a:ext cx="2246376" cy="1536192"/>
          </a:xfrm>
          <a:prstGeom prst="rect">
            <a:avLst/>
          </a:prstGeom>
        </p:spPr>
      </p:pic>
      <p:pic>
        <p:nvPicPr>
          <p:cNvPr id="10" name="Picture 9" descr="HIPA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2600" y="4800600"/>
            <a:ext cx="2517440" cy="1292245"/>
          </a:xfrm>
          <a:prstGeom prst="rect">
            <a:avLst/>
          </a:prstGeom>
        </p:spPr>
      </p:pic>
      <p:pic>
        <p:nvPicPr>
          <p:cNvPr id="12" name="Picture 11" descr="pci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5000" y="5029200"/>
            <a:ext cx="2628900" cy="1577340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914400"/>
          </a:xfrm>
        </p:spPr>
        <p:txBody>
          <a:bodyPr/>
          <a:lstStyle/>
          <a:p>
            <a:r>
              <a:rPr lang="en-US" sz="5400" dirty="0" smtClean="0">
                <a:latin typeface="Calibri" pitchFamily="34" charset="0"/>
              </a:rPr>
              <a:t>Career Paths</a:t>
            </a:r>
            <a:endParaRPr lang="en-US" sz="5400" dirty="0">
              <a:latin typeface="Calibr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84350"/>
          <a:ext cx="8534400" cy="2657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42545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Security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Pen-testing Consultant</a:t>
                      </a:r>
                      <a:endParaRPr lang="en-US" dirty="0"/>
                    </a:p>
                  </a:txBody>
                  <a:tcPr/>
                </a:tc>
              </a:tr>
              <a:tr h="2232025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 Perform vulnerability</a:t>
                      </a:r>
                      <a:r>
                        <a:rPr lang="en-US" sz="1800" baseline="0" dirty="0" smtClean="0"/>
                        <a:t> scans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1800" baseline="0" dirty="0" smtClean="0"/>
                        <a:t> Test internally developed web apps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aseline="0" dirty="0" smtClean="0"/>
                        <a:t> Same network all the time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aseline="0" dirty="0" smtClean="0"/>
                        <a:t> Could get boring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Different</a:t>
                      </a:r>
                      <a:r>
                        <a:rPr lang="en-US" baseline="0" dirty="0" smtClean="0"/>
                        <a:t> networks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No 2 assessments are the same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Need broader skill set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Time works against you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5800" y="533400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alibri" pitchFamily="34" charset="0"/>
              </a:rPr>
              <a:t>Types of Tests</a:t>
            </a:r>
            <a:r>
              <a:rPr lang="en-US" sz="3600" dirty="0" smtClean="0">
                <a:latin typeface="Calibri" pitchFamily="34" charset="0"/>
              </a:rPr>
              <a:t>	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981200"/>
            <a:ext cx="838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3200" dirty="0" smtClean="0">
                <a:latin typeface="Calibri" pitchFamily="34" charset="0"/>
              </a:rPr>
              <a:t>External Vulnerability Assessment/Pen-Test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Calibri" pitchFamily="34" charset="0"/>
              </a:rPr>
              <a:t> Internal Vulnerability Assessment/Pen-Test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Calibri" pitchFamily="34" charset="0"/>
              </a:rPr>
              <a:t> Web Application Assessment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Calibri" pitchFamily="34" charset="0"/>
              </a:rPr>
              <a:t> Wireless Security Assessment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Calibri" pitchFamily="34" charset="0"/>
              </a:rPr>
              <a:t> Firewall Configuration Review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Calibri" pitchFamily="34" charset="0"/>
              </a:rPr>
              <a:t> Social Engineering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Calibri" pitchFamily="34" charset="0"/>
              </a:rPr>
              <a:t> Compliance Based (PCI, HIPAA)</a:t>
            </a:r>
            <a:endParaRPr lang="en-US" sz="3200" dirty="0">
              <a:latin typeface="Calibri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1676400"/>
            <a:ext cx="78486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5800" y="1066800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alibri" pitchFamily="34" charset="0"/>
              </a:rPr>
              <a:t>External NVA/PT</a:t>
            </a:r>
            <a:r>
              <a:rPr lang="en-US" sz="3600" dirty="0" smtClean="0"/>
              <a:t>	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438400"/>
            <a:ext cx="838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 Customer gives range of external IP addresses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Use tools like </a:t>
            </a:r>
            <a:r>
              <a:rPr lang="en-US" sz="2800" dirty="0" err="1" smtClean="0"/>
              <a:t>Nessus</a:t>
            </a:r>
            <a:r>
              <a:rPr lang="en-US" sz="2800" dirty="0" smtClean="0"/>
              <a:t>, and </a:t>
            </a:r>
            <a:r>
              <a:rPr lang="en-US" sz="2800" dirty="0" err="1" smtClean="0"/>
              <a:t>Nmap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Try to gain access to internal network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2057400"/>
            <a:ext cx="78486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isco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1" y="4495800"/>
            <a:ext cx="2540000" cy="1428750"/>
          </a:xfrm>
          <a:prstGeom prst="rect">
            <a:avLst/>
          </a:prstGeom>
        </p:spPr>
      </p:pic>
      <p:pic>
        <p:nvPicPr>
          <p:cNvPr id="7" name="Picture 6" descr="Dell-SonicWALL-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29200" y="4724400"/>
            <a:ext cx="2986087" cy="1105308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  <a:latin typeface="Calibri" pitchFamily="34" charset="0"/>
              </a:rPr>
              <a:t>Internal NVA/PT</a:t>
            </a:r>
            <a:endParaRPr lang="en-US" sz="54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85800" y="1447800"/>
            <a:ext cx="8001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0" y="2151221"/>
            <a:ext cx="7543800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 </a:t>
            </a:r>
            <a:r>
              <a:rPr lang="en-US" sz="3200" dirty="0" smtClean="0">
                <a:latin typeface="Calibri" pitchFamily="34" charset="0"/>
              </a:rPr>
              <a:t>Could be hundreds of targets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Calibri" pitchFamily="34" charset="0"/>
              </a:rPr>
              <a:t> May be limited on tools you can use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Calibri" pitchFamily="34" charset="0"/>
              </a:rPr>
              <a:t> Prioritize your targets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Calibri" pitchFamily="34" charset="0"/>
              </a:rPr>
              <a:t> Understand your goals for the test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26" name="Picture 25" descr="serveradm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4343400"/>
            <a:ext cx="2895600" cy="2171700"/>
          </a:xfrm>
          <a:prstGeom prst="rect">
            <a:avLst/>
          </a:prstGeom>
        </p:spPr>
      </p:pic>
      <p:pic>
        <p:nvPicPr>
          <p:cNvPr id="32" name="Picture 31" descr="SQL-Server-201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0" y="4419600"/>
            <a:ext cx="2457597" cy="1690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38200" y="762000"/>
            <a:ext cx="6242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alibri" pitchFamily="34" charset="0"/>
              </a:rPr>
              <a:t>Web App Assessment</a:t>
            </a:r>
            <a:endParaRPr lang="en-US" sz="5400" dirty="0">
              <a:latin typeface="Calibr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76400"/>
            <a:ext cx="77724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21336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 Probably not a full code review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 Manually verify scanner results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 Auth </a:t>
            </a:r>
            <a:r>
              <a:rPr lang="en-US" sz="3200" dirty="0" err="1" smtClean="0"/>
              <a:t>vs</a:t>
            </a:r>
            <a:r>
              <a:rPr lang="en-US" sz="3200" dirty="0" smtClean="0"/>
              <a:t> Non-Auth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  <p:pic>
        <p:nvPicPr>
          <p:cNvPr id="7" name="Picture 6" descr="acunetix-big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4114800"/>
            <a:ext cx="2724150" cy="1089660"/>
          </a:xfrm>
          <a:prstGeom prst="rect">
            <a:avLst/>
          </a:prstGeom>
        </p:spPr>
      </p:pic>
      <p:pic>
        <p:nvPicPr>
          <p:cNvPr id="8" name="Picture 7" descr="burp-pr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6600" y="4953000"/>
            <a:ext cx="2986313" cy="1004247"/>
          </a:xfrm>
          <a:prstGeom prst="rect">
            <a:avLst/>
          </a:prstGeom>
        </p:spPr>
      </p:pic>
      <p:pic>
        <p:nvPicPr>
          <p:cNvPr id="9" name="Picture 8" descr="netspark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7400" y="3962400"/>
            <a:ext cx="2933700" cy="1058644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38200" y="762000"/>
            <a:ext cx="6055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alibri" pitchFamily="34" charset="0"/>
              </a:rPr>
              <a:t>Wireless Assessment</a:t>
            </a:r>
            <a:endParaRPr lang="en-US" sz="5400" dirty="0">
              <a:latin typeface="Calibr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76400"/>
            <a:ext cx="77724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21336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</a:t>
            </a:r>
            <a:r>
              <a:rPr lang="en-US" sz="3200" dirty="0" smtClean="0">
                <a:latin typeface="Calibri" pitchFamily="34" charset="0"/>
              </a:rPr>
              <a:t>Test security of access points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Calibri" pitchFamily="34" charset="0"/>
              </a:rPr>
              <a:t> Check for rogue </a:t>
            </a:r>
            <a:r>
              <a:rPr lang="en-US" sz="3200" dirty="0" err="1" smtClean="0">
                <a:latin typeface="Calibri" pitchFamily="34" charset="0"/>
              </a:rPr>
              <a:t>Aps</a:t>
            </a:r>
            <a:endParaRPr lang="en-US" sz="32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Calibri" pitchFamily="34" charset="0"/>
              </a:rPr>
              <a:t> Kali with Alfa wireless adapter</a:t>
            </a:r>
          </a:p>
          <a:p>
            <a:endParaRPr lang="en-US" sz="2400" dirty="0" smtClean="0"/>
          </a:p>
        </p:txBody>
      </p:sp>
      <p:pic>
        <p:nvPicPr>
          <p:cNvPr id="7" name="Picture 6" descr="071712_1553_WiFiHacking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400" y="3429000"/>
            <a:ext cx="1470660" cy="1470660"/>
          </a:xfrm>
          <a:prstGeom prst="rect">
            <a:avLst/>
          </a:prstGeom>
        </p:spPr>
      </p:pic>
      <p:pic>
        <p:nvPicPr>
          <p:cNvPr id="8" name="Picture 7" descr="kisme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4419600"/>
            <a:ext cx="3532708" cy="2128457"/>
          </a:xfrm>
          <a:prstGeom prst="rect">
            <a:avLst/>
          </a:prstGeom>
        </p:spPr>
      </p:pic>
      <p:pic>
        <p:nvPicPr>
          <p:cNvPr id="9" name="Picture 8" descr="downloa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91000" y="5181600"/>
            <a:ext cx="1714500" cy="838200"/>
          </a:xfrm>
          <a:prstGeom prst="rect">
            <a:avLst/>
          </a:prstGeom>
        </p:spPr>
      </p:pic>
      <p:pic>
        <p:nvPicPr>
          <p:cNvPr id="10" name="Picture 9" descr="wifit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48400" y="4953000"/>
            <a:ext cx="2568042" cy="1591012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38200" y="762000"/>
            <a:ext cx="6627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alibri" pitchFamily="34" charset="0"/>
              </a:rPr>
              <a:t>Firewall Configurations</a:t>
            </a:r>
            <a:endParaRPr lang="en-US" sz="5400" dirty="0">
              <a:latin typeface="Calibr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76400"/>
            <a:ext cx="77724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2133600"/>
            <a:ext cx="8382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</a:t>
            </a:r>
            <a:r>
              <a:rPr lang="en-US" sz="2800" dirty="0" smtClean="0"/>
              <a:t>Least favorite testing type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800" dirty="0" smtClean="0"/>
              <a:t>Tools like Nipper to help automate the process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Verify rule permissions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Check for weak SNMP community strings</a:t>
            </a:r>
          </a:p>
        </p:txBody>
      </p:sp>
      <p:pic>
        <p:nvPicPr>
          <p:cNvPr id="7" name="Picture 6" descr="Nipper Studio Logo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4648200"/>
            <a:ext cx="4572000" cy="981075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38200" y="762000"/>
            <a:ext cx="5296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alibri" pitchFamily="34" charset="0"/>
              </a:rPr>
              <a:t>Social Engineering</a:t>
            </a:r>
            <a:endParaRPr lang="en-US" sz="5400" dirty="0">
              <a:latin typeface="Calibr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76400"/>
            <a:ext cx="77724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2133600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 </a:t>
            </a:r>
            <a:r>
              <a:rPr lang="en-US" sz="3200" dirty="0" smtClean="0">
                <a:latin typeface="Calibri" pitchFamily="34" charset="0"/>
              </a:rPr>
              <a:t>Pre-Texting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Calibri" pitchFamily="34" charset="0"/>
              </a:rPr>
              <a:t> Phishing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Calibri" pitchFamily="34" charset="0"/>
              </a:rPr>
              <a:t> Baiting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Calibri" pitchFamily="34" charset="0"/>
              </a:rPr>
              <a:t> Physical Access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Calibri" pitchFamily="34" charset="0"/>
              </a:rPr>
              <a:t> Do Your Homework!!</a:t>
            </a:r>
          </a:p>
        </p:txBody>
      </p:sp>
      <p:pic>
        <p:nvPicPr>
          <p:cNvPr id="8" name="Picture 7" descr="socialengineer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9800" y="2286000"/>
            <a:ext cx="1981200" cy="2957015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246</Words>
  <Application>Microsoft Office PowerPoint</Application>
  <PresentationFormat>On-screen Show (4:3)</PresentationFormat>
  <Paragraphs>65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Metro</vt:lpstr>
      <vt:lpstr>Pentesting career</vt:lpstr>
      <vt:lpstr>Career Paths</vt:lpstr>
      <vt:lpstr>Slide 3</vt:lpstr>
      <vt:lpstr>Slide 4</vt:lpstr>
      <vt:lpstr>Internal NVA/PT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2017-03-24T21:33:33Z</dcterms:created>
  <dcterms:modified xsi:type="dcterms:W3CDTF">2017-03-24T21:33:38Z</dcterms:modified>
</cp:coreProperties>
</file>