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803C-62C4-4208-8039-20FA73C7CE5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1ED3921-C3F2-4418-BF06-6AE4A66F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803C-62C4-4208-8039-20FA73C7CE5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ED3921-C3F2-4418-BF06-6AE4A66F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6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803C-62C4-4208-8039-20FA73C7CE5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ED3921-C3F2-4418-BF06-6AE4A66F4B6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366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803C-62C4-4208-8039-20FA73C7CE5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ED3921-C3F2-4418-BF06-6AE4A66F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3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803C-62C4-4208-8039-20FA73C7CE5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ED3921-C3F2-4418-BF06-6AE4A66F4B6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650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803C-62C4-4208-8039-20FA73C7CE5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ED3921-C3F2-4418-BF06-6AE4A66F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33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803C-62C4-4208-8039-20FA73C7CE5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3921-C3F2-4418-BF06-6AE4A66F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12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803C-62C4-4208-8039-20FA73C7CE5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3921-C3F2-4418-BF06-6AE4A66F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1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803C-62C4-4208-8039-20FA73C7CE5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3921-C3F2-4418-BF06-6AE4A66F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3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803C-62C4-4208-8039-20FA73C7CE5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ED3921-C3F2-4418-BF06-6AE4A66F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803C-62C4-4208-8039-20FA73C7CE5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ED3921-C3F2-4418-BF06-6AE4A66F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9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803C-62C4-4208-8039-20FA73C7CE5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ED3921-C3F2-4418-BF06-6AE4A66F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803C-62C4-4208-8039-20FA73C7CE5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3921-C3F2-4418-BF06-6AE4A66F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803C-62C4-4208-8039-20FA73C7CE5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3921-C3F2-4418-BF06-6AE4A66F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803C-62C4-4208-8039-20FA73C7CE5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3921-C3F2-4418-BF06-6AE4A66F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9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803C-62C4-4208-8039-20FA73C7CE5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ED3921-C3F2-4418-BF06-6AE4A66F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8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9803C-62C4-4208-8039-20FA73C7CE5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1ED3921-C3F2-4418-BF06-6AE4A66F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6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A902-80AE-C32F-4349-0C5B4B03C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Big Mountain Resort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Ski Ticket Price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65CAA-0F64-7473-2DB7-B11E82A18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Wei Ruan </a:t>
            </a:r>
          </a:p>
          <a:p>
            <a:r>
              <a:rPr lang="en-US" dirty="0"/>
              <a:t>August 08, 2022</a:t>
            </a:r>
          </a:p>
        </p:txBody>
      </p:sp>
    </p:spTree>
    <p:extLst>
      <p:ext uri="{BB962C8B-B14F-4D97-AF65-F5344CB8AC3E}">
        <p14:creationId xmlns:p14="http://schemas.microsoft.com/office/powerpoint/2010/main" val="269212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AF8B-8CE2-5AF8-076F-0E3A6768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Identifying the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5F169-517D-F6BE-EAC8-97CC5BF1478C}"/>
              </a:ext>
            </a:extLst>
          </p:cNvPr>
          <p:cNvSpPr txBox="1"/>
          <p:nvPr/>
        </p:nvSpPr>
        <p:spPr>
          <a:xfrm>
            <a:off x="2592924" y="1801091"/>
            <a:ext cx="7396465" cy="253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Big Mountain Resort (BMR) added a new ski chair lift to better distribute visitors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extra operation cost of this new lift is $1,540,000 per season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are the prices of BMR’s tickets to cover the extra operation cost of the new chair lift and achieve $200,000 profit from this new chair lift in next ski season?</a:t>
            </a:r>
          </a:p>
        </p:txBody>
      </p:sp>
    </p:spTree>
    <p:extLst>
      <p:ext uri="{BB962C8B-B14F-4D97-AF65-F5344CB8AC3E}">
        <p14:creationId xmlns:p14="http://schemas.microsoft.com/office/powerpoint/2010/main" val="163243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AF8B-8CE2-5AF8-076F-0E3A6768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Solutions and Action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5F169-517D-F6BE-EAC8-97CC5BF1478C}"/>
              </a:ext>
            </a:extLst>
          </p:cNvPr>
          <p:cNvSpPr txBox="1"/>
          <p:nvPr/>
        </p:nvSpPr>
        <p:spPr>
          <a:xfrm>
            <a:off x="2592924" y="1801091"/>
            <a:ext cx="7819159" cy="419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Possible Solutions: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Reduce the operational costs in the Resort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Implement the new ticket prices to increase the revenue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Action Plan: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dirty="0"/>
              <a:t>Identify the key features for the ticket price model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dirty="0"/>
              <a:t>Calculate the new ticket prices based on the model and data of USA ski resorts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Source: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CSV files of the major ski resorts at the United States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CSV file of the information of the states of USA</a:t>
            </a:r>
          </a:p>
        </p:txBody>
      </p:sp>
    </p:spTree>
    <p:extLst>
      <p:ext uri="{BB962C8B-B14F-4D97-AF65-F5344CB8AC3E}">
        <p14:creationId xmlns:p14="http://schemas.microsoft.com/office/powerpoint/2010/main" val="265367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AF8B-8CE2-5AF8-076F-0E3A6768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Key Findings and 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5F169-517D-F6BE-EAC8-97CC5BF1478C}"/>
              </a:ext>
            </a:extLst>
          </p:cNvPr>
          <p:cNvSpPr txBox="1"/>
          <p:nvPr/>
        </p:nvSpPr>
        <p:spPr>
          <a:xfrm>
            <a:off x="2592924" y="1801091"/>
            <a:ext cx="7957182" cy="461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Key Findings: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Fair market ticket price of BMR is $95.87, which is 18% higher than the current price $81.00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top features affecting ticket prices are </a:t>
            </a:r>
            <a:r>
              <a:rPr lang="en-US" dirty="0" err="1"/>
              <a:t>fast_quads</a:t>
            </a:r>
            <a:r>
              <a:rPr lang="en-US" dirty="0"/>
              <a:t>, runs, vertical drop and snow making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new lift supports $8.61more than the fair market ticket price, meaning the new ticket price is $104 for the next season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Closing one run will not affect the ticket price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Recommendations: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dirty="0"/>
              <a:t>Implement the ticket price at $104 for the next season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Closing the least popular run to save the operational cost</a:t>
            </a:r>
          </a:p>
        </p:txBody>
      </p:sp>
    </p:spTree>
    <p:extLst>
      <p:ext uri="{BB962C8B-B14F-4D97-AF65-F5344CB8AC3E}">
        <p14:creationId xmlns:p14="http://schemas.microsoft.com/office/powerpoint/2010/main" val="283334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AF8B-8CE2-5AF8-076F-0E3A6768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385" y="580977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Modeling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5F169-517D-F6BE-EAC8-97CC5BF1478C}"/>
              </a:ext>
            </a:extLst>
          </p:cNvPr>
          <p:cNvSpPr txBox="1"/>
          <p:nvPr/>
        </p:nvSpPr>
        <p:spPr>
          <a:xfrm>
            <a:off x="1803286" y="1723454"/>
            <a:ext cx="5618203" cy="2948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Average Ticket Price by State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BMR ticket price is $81 at top 1 of Montana. Montana’s average ticket prices are between $50-$60, whereas Utah, Colorado and Vermont average prices are over $80.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Google Shape;109;p17">
            <a:extLst>
              <a:ext uri="{FF2B5EF4-FFF2-40B4-BE49-F238E27FC236}">
                <a16:creationId xmlns:a16="http://schemas.microsoft.com/office/drawing/2014/main" id="{11BDCA36-D167-B2A5-86C4-624292E34F0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0885" y="1861867"/>
            <a:ext cx="4337925" cy="376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972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AF8B-8CE2-5AF8-076F-0E3A6768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385" y="580977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Modeling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5F169-517D-F6BE-EAC8-97CC5BF1478C}"/>
              </a:ext>
            </a:extLst>
          </p:cNvPr>
          <p:cNvSpPr txBox="1"/>
          <p:nvPr/>
        </p:nvSpPr>
        <p:spPr>
          <a:xfrm>
            <a:off x="1803286" y="1723454"/>
            <a:ext cx="5618203" cy="212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Features weighted strongest for ticket price: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Fast quads (0.26)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Runs (0.25)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Snow making (0.11)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Vertical Drop (0.09)</a:t>
            </a:r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9C57980-D07E-A28A-E55F-5003E6D6D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582" y="1684542"/>
            <a:ext cx="5010368" cy="402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1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AF8B-8CE2-5AF8-076F-0E3A6768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385" y="580977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Modeling and Analysis</a:t>
            </a:r>
          </a:p>
        </p:txBody>
      </p:sp>
      <p:sp>
        <p:nvSpPr>
          <p:cNvPr id="7" name="Google Shape;124;p19">
            <a:extLst>
              <a:ext uri="{FF2B5EF4-FFF2-40B4-BE49-F238E27FC236}">
                <a16:creationId xmlns:a16="http://schemas.microsoft.com/office/drawing/2014/main" id="{9657905C-129C-2ACF-8AF2-64EA0835608B}"/>
              </a:ext>
            </a:extLst>
          </p:cNvPr>
          <p:cNvSpPr txBox="1"/>
          <p:nvPr/>
        </p:nvSpPr>
        <p:spPr>
          <a:xfrm>
            <a:off x="2457369" y="3338792"/>
            <a:ext cx="2378400" cy="8004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Linear Regression Model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125;p19">
            <a:extLst>
              <a:ext uri="{FF2B5EF4-FFF2-40B4-BE49-F238E27FC236}">
                <a16:creationId xmlns:a16="http://schemas.microsoft.com/office/drawing/2014/main" id="{12E5373D-1DA5-E7BD-C93B-79DD1E9A86BA}"/>
              </a:ext>
            </a:extLst>
          </p:cNvPr>
          <p:cNvSpPr txBox="1"/>
          <p:nvPr/>
        </p:nvSpPr>
        <p:spPr>
          <a:xfrm>
            <a:off x="6136144" y="3338792"/>
            <a:ext cx="1753800" cy="8004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Random Forest Model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" name="Google Shape;126;p19">
            <a:extLst>
              <a:ext uri="{FF2B5EF4-FFF2-40B4-BE49-F238E27FC236}">
                <a16:creationId xmlns:a16="http://schemas.microsoft.com/office/drawing/2014/main" id="{C578818B-92A3-A71F-B2F4-CFD560A6F10C}"/>
              </a:ext>
            </a:extLst>
          </p:cNvPr>
          <p:cNvGrpSpPr/>
          <p:nvPr/>
        </p:nvGrpSpPr>
        <p:grpSpPr>
          <a:xfrm>
            <a:off x="5721994" y="1861867"/>
            <a:ext cx="4258550" cy="2923575"/>
            <a:chOff x="4805650" y="694625"/>
            <a:chExt cx="4258550" cy="2923575"/>
          </a:xfrm>
        </p:grpSpPr>
        <p:sp>
          <p:nvSpPr>
            <p:cNvPr id="13" name="Google Shape;127;p19">
              <a:extLst>
                <a:ext uri="{FF2B5EF4-FFF2-40B4-BE49-F238E27FC236}">
                  <a16:creationId xmlns:a16="http://schemas.microsoft.com/office/drawing/2014/main" id="{520E74C8-A830-D8FC-C36F-5A6B84B00B6E}"/>
                </a:ext>
              </a:extLst>
            </p:cNvPr>
            <p:cNvSpPr/>
            <p:nvPr/>
          </p:nvSpPr>
          <p:spPr>
            <a:xfrm>
              <a:off x="4805650" y="1556600"/>
              <a:ext cx="2582100" cy="2061600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8;p19">
              <a:extLst>
                <a:ext uri="{FF2B5EF4-FFF2-40B4-BE49-F238E27FC236}">
                  <a16:creationId xmlns:a16="http://schemas.microsoft.com/office/drawing/2014/main" id="{07B99005-0EAB-2204-E120-EF302A983B10}"/>
                </a:ext>
              </a:extLst>
            </p:cNvPr>
            <p:cNvSpPr txBox="1"/>
            <p:nvPr/>
          </p:nvSpPr>
          <p:spPr>
            <a:xfrm>
              <a:off x="6685800" y="694625"/>
              <a:ext cx="2378400" cy="8313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Less variability in calculations than those of linear regression model.</a:t>
              </a:r>
              <a:endParaRPr sz="11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Google Shape;129;p19">
              <a:extLst>
                <a:ext uri="{FF2B5EF4-FFF2-40B4-BE49-F238E27FC236}">
                  <a16:creationId xmlns:a16="http://schemas.microsoft.com/office/drawing/2014/main" id="{855081CD-7AF4-4BD9-845E-BC275B945C2C}"/>
                </a:ext>
              </a:extLst>
            </p:cNvPr>
            <p:cNvSpPr/>
            <p:nvPr/>
          </p:nvSpPr>
          <p:spPr>
            <a:xfrm rot="7883958">
              <a:off x="6695303" y="1503699"/>
              <a:ext cx="591106" cy="53711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30;p19">
            <a:extLst>
              <a:ext uri="{FF2B5EF4-FFF2-40B4-BE49-F238E27FC236}">
                <a16:creationId xmlns:a16="http://schemas.microsoft.com/office/drawing/2014/main" id="{EB513D3E-53DA-E1C5-56B2-BCD2F3D91C4F}"/>
              </a:ext>
            </a:extLst>
          </p:cNvPr>
          <p:cNvGrpSpPr/>
          <p:nvPr/>
        </p:nvGrpSpPr>
        <p:grpSpPr>
          <a:xfrm>
            <a:off x="7244294" y="4708145"/>
            <a:ext cx="2378400" cy="1392922"/>
            <a:chOff x="6327950" y="3540903"/>
            <a:chExt cx="2378400" cy="1392922"/>
          </a:xfrm>
        </p:grpSpPr>
        <p:sp>
          <p:nvSpPr>
            <p:cNvPr id="11" name="Google Shape;131;p19">
              <a:extLst>
                <a:ext uri="{FF2B5EF4-FFF2-40B4-BE49-F238E27FC236}">
                  <a16:creationId xmlns:a16="http://schemas.microsoft.com/office/drawing/2014/main" id="{83945A3E-4EA2-F288-B68A-85017F461956}"/>
                </a:ext>
              </a:extLst>
            </p:cNvPr>
            <p:cNvSpPr txBox="1"/>
            <p:nvPr/>
          </p:nvSpPr>
          <p:spPr>
            <a:xfrm>
              <a:off x="6327950" y="4102525"/>
              <a:ext cx="2378400" cy="8313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Random Forest Model was the standard model moving forward.</a:t>
              </a:r>
              <a:endParaRPr sz="11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Google Shape;132;p19">
              <a:extLst>
                <a:ext uri="{FF2B5EF4-FFF2-40B4-BE49-F238E27FC236}">
                  <a16:creationId xmlns:a16="http://schemas.microsoft.com/office/drawing/2014/main" id="{80B86DB8-55C4-F4B3-972E-2E9F28248A76}"/>
                </a:ext>
              </a:extLst>
            </p:cNvPr>
            <p:cNvSpPr/>
            <p:nvPr/>
          </p:nvSpPr>
          <p:spPr>
            <a:xfrm rot="3668754">
              <a:off x="6410190" y="3567958"/>
              <a:ext cx="591196" cy="53708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6978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AF8B-8CE2-5AF8-076F-0E3A6768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385" y="580977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Summary and Conclusions</a:t>
            </a:r>
          </a:p>
        </p:txBody>
      </p:sp>
      <p:grpSp>
        <p:nvGrpSpPr>
          <p:cNvPr id="16" name="Google Shape;146;p21">
            <a:extLst>
              <a:ext uri="{FF2B5EF4-FFF2-40B4-BE49-F238E27FC236}">
                <a16:creationId xmlns:a16="http://schemas.microsoft.com/office/drawing/2014/main" id="{2349A39E-6CB7-043F-65BE-D51A1CFAE9F0}"/>
              </a:ext>
            </a:extLst>
          </p:cNvPr>
          <p:cNvGrpSpPr/>
          <p:nvPr/>
        </p:nvGrpSpPr>
        <p:grpSpPr>
          <a:xfrm>
            <a:off x="1615185" y="2315169"/>
            <a:ext cx="2879164" cy="1046272"/>
            <a:chOff x="2652000" y="2060350"/>
            <a:chExt cx="4084500" cy="1484285"/>
          </a:xfrm>
        </p:grpSpPr>
        <p:sp>
          <p:nvSpPr>
            <p:cNvPr id="36" name="Google Shape;147;p21">
              <a:extLst>
                <a:ext uri="{FF2B5EF4-FFF2-40B4-BE49-F238E27FC236}">
                  <a16:creationId xmlns:a16="http://schemas.microsoft.com/office/drawing/2014/main" id="{904FAFB2-12B3-7E6C-4B9E-04F1452F996D}"/>
                </a:ext>
              </a:extLst>
            </p:cNvPr>
            <p:cNvSpPr/>
            <p:nvPr/>
          </p:nvSpPr>
          <p:spPr>
            <a:xfrm>
              <a:off x="2652000" y="2060350"/>
              <a:ext cx="4084500" cy="1442700"/>
            </a:xfrm>
            <a:prstGeom prst="star16">
              <a:avLst>
                <a:gd name="adj" fmla="val 37500"/>
              </a:avLst>
            </a:prstGeom>
            <a:solidFill>
              <a:schemeClr val="accent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8;p21">
              <a:extLst>
                <a:ext uri="{FF2B5EF4-FFF2-40B4-BE49-F238E27FC236}">
                  <a16:creationId xmlns:a16="http://schemas.microsoft.com/office/drawing/2014/main" id="{3FF10C71-BBDF-CCB0-0D4A-CF2AA4E9924F}"/>
                </a:ext>
              </a:extLst>
            </p:cNvPr>
            <p:cNvSpPr txBox="1"/>
            <p:nvPr/>
          </p:nvSpPr>
          <p:spPr>
            <a:xfrm>
              <a:off x="3034649" y="2365792"/>
              <a:ext cx="3131700" cy="1178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Open Sans"/>
                  <a:ea typeface="Open Sans"/>
                  <a:cs typeface="Open Sans"/>
                  <a:sym typeface="Open Sans"/>
                </a:rPr>
                <a:t>$1.54 million increase in operating costs for the new lift</a:t>
              </a: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7" name="Google Shape;149;p21">
            <a:extLst>
              <a:ext uri="{FF2B5EF4-FFF2-40B4-BE49-F238E27FC236}">
                <a16:creationId xmlns:a16="http://schemas.microsoft.com/office/drawing/2014/main" id="{06871D4F-9D71-7D01-C0B2-96AE70A03281}"/>
              </a:ext>
            </a:extLst>
          </p:cNvPr>
          <p:cNvGrpSpPr/>
          <p:nvPr/>
        </p:nvGrpSpPr>
        <p:grpSpPr>
          <a:xfrm>
            <a:off x="4477025" y="2176494"/>
            <a:ext cx="3303765" cy="1421765"/>
            <a:chOff x="4350121" y="2970551"/>
            <a:chExt cx="5049313" cy="2172955"/>
          </a:xfrm>
        </p:grpSpPr>
        <p:grpSp>
          <p:nvGrpSpPr>
            <p:cNvPr id="32" name="Google Shape;150;p21">
              <a:extLst>
                <a:ext uri="{FF2B5EF4-FFF2-40B4-BE49-F238E27FC236}">
                  <a16:creationId xmlns:a16="http://schemas.microsoft.com/office/drawing/2014/main" id="{A9EFBDE0-9DFC-4031-D4BE-811E7ED736E3}"/>
                </a:ext>
              </a:extLst>
            </p:cNvPr>
            <p:cNvGrpSpPr/>
            <p:nvPr/>
          </p:nvGrpSpPr>
          <p:grpSpPr>
            <a:xfrm>
              <a:off x="4657575" y="2970551"/>
              <a:ext cx="4741859" cy="2172955"/>
              <a:chOff x="4600251" y="2959096"/>
              <a:chExt cx="5080200" cy="2328000"/>
            </a:xfrm>
          </p:grpSpPr>
          <p:sp>
            <p:nvSpPr>
              <p:cNvPr id="34" name="Google Shape;151;p21">
                <a:extLst>
                  <a:ext uri="{FF2B5EF4-FFF2-40B4-BE49-F238E27FC236}">
                    <a16:creationId xmlns:a16="http://schemas.microsoft.com/office/drawing/2014/main" id="{B516907F-692E-37CA-A8E5-E4F81AA2E8D3}"/>
                  </a:ext>
                </a:extLst>
              </p:cNvPr>
              <p:cNvSpPr/>
              <p:nvPr/>
            </p:nvSpPr>
            <p:spPr>
              <a:xfrm>
                <a:off x="4600251" y="2959096"/>
                <a:ext cx="5080200" cy="2328000"/>
              </a:xfrm>
              <a:prstGeom prst="star16">
                <a:avLst>
                  <a:gd name="adj" fmla="val 375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2;p21">
                <a:extLst>
                  <a:ext uri="{FF2B5EF4-FFF2-40B4-BE49-F238E27FC236}">
                    <a16:creationId xmlns:a16="http://schemas.microsoft.com/office/drawing/2014/main" id="{BA68D6A6-1057-A32A-7503-4C736E8D6389}"/>
                  </a:ext>
                </a:extLst>
              </p:cNvPr>
              <p:cNvSpPr txBox="1"/>
              <p:nvPr/>
            </p:nvSpPr>
            <p:spPr>
              <a:xfrm>
                <a:off x="5177267" y="3571821"/>
                <a:ext cx="4036500" cy="1058253"/>
              </a:xfrm>
              <a:prstGeom prst="rect">
                <a:avLst/>
              </a:prstGeom>
              <a:solidFill>
                <a:srgbClr val="FFFFFF"/>
              </a:solidFill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u="sng" dirty="0">
                    <a:latin typeface="Open Sans"/>
                    <a:ea typeface="Open Sans"/>
                    <a:cs typeface="Open Sans"/>
                    <a:sym typeface="Open Sans"/>
                  </a:rPr>
                  <a:t>Action Plan:</a:t>
                </a:r>
                <a:endParaRPr sz="1000" b="1" u="sng" dirty="0"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457200" lvl="0" indent="-292100" algn="l" rtl="0">
                  <a:spcBef>
                    <a:spcPts val="0"/>
                  </a:spcBef>
                  <a:spcAft>
                    <a:spcPts val="0"/>
                  </a:spcAft>
                  <a:buSzPts val="1000"/>
                  <a:buFont typeface="Open Sans"/>
                  <a:buAutoNum type="arabicParenR"/>
                </a:pPr>
                <a:r>
                  <a:rPr lang="en" sz="1000" dirty="0">
                    <a:latin typeface="Open Sans"/>
                    <a:ea typeface="Open Sans"/>
                    <a:cs typeface="Open Sans"/>
                    <a:sym typeface="Open Sans"/>
                  </a:rPr>
                  <a:t>Identify key features</a:t>
                </a:r>
                <a:endParaRPr sz="1000" dirty="0"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457200" lvl="0" indent="-292100" algn="l" rtl="0">
                  <a:spcBef>
                    <a:spcPts val="0"/>
                  </a:spcBef>
                  <a:spcAft>
                    <a:spcPts val="0"/>
                  </a:spcAft>
                  <a:buSzPts val="1000"/>
                  <a:buFont typeface="Open Sans"/>
                  <a:buAutoNum type="arabicParenR"/>
                </a:pPr>
                <a:r>
                  <a:rPr lang="en" sz="1000" dirty="0">
                    <a:latin typeface="Open Sans"/>
                    <a:ea typeface="Open Sans"/>
                    <a:cs typeface="Open Sans"/>
                    <a:sym typeface="Open Sans"/>
                  </a:rPr>
                  <a:t>Calculate new ticket price </a:t>
                </a:r>
                <a:endParaRPr sz="1000"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3" name="Google Shape;153;p21">
              <a:extLst>
                <a:ext uri="{FF2B5EF4-FFF2-40B4-BE49-F238E27FC236}">
                  <a16:creationId xmlns:a16="http://schemas.microsoft.com/office/drawing/2014/main" id="{B63FBC44-4119-DF53-9FCE-C863470A7A4F}"/>
                </a:ext>
              </a:extLst>
            </p:cNvPr>
            <p:cNvSpPr/>
            <p:nvPr/>
          </p:nvSpPr>
          <p:spPr>
            <a:xfrm rot="-1745">
              <a:off x="4350121" y="3619421"/>
              <a:ext cx="591000" cy="537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54;p21">
            <a:extLst>
              <a:ext uri="{FF2B5EF4-FFF2-40B4-BE49-F238E27FC236}">
                <a16:creationId xmlns:a16="http://schemas.microsoft.com/office/drawing/2014/main" id="{B6E97642-E82E-37E2-CCCF-916A075D8E5A}"/>
              </a:ext>
            </a:extLst>
          </p:cNvPr>
          <p:cNvGrpSpPr/>
          <p:nvPr/>
        </p:nvGrpSpPr>
        <p:grpSpPr>
          <a:xfrm>
            <a:off x="7780125" y="1382949"/>
            <a:ext cx="2796689" cy="2552801"/>
            <a:chOff x="6306286" y="315499"/>
            <a:chExt cx="2796689" cy="2552801"/>
          </a:xfrm>
        </p:grpSpPr>
        <p:sp>
          <p:nvSpPr>
            <p:cNvPr id="29" name="Google Shape;155;p21">
              <a:extLst>
                <a:ext uri="{FF2B5EF4-FFF2-40B4-BE49-F238E27FC236}">
                  <a16:creationId xmlns:a16="http://schemas.microsoft.com/office/drawing/2014/main" id="{6E16BE29-0E57-5740-32E6-A0C9EE1F6E0B}"/>
                </a:ext>
              </a:extLst>
            </p:cNvPr>
            <p:cNvSpPr/>
            <p:nvPr/>
          </p:nvSpPr>
          <p:spPr>
            <a:xfrm rot="-2667">
              <a:off x="6306286" y="1580549"/>
              <a:ext cx="386700" cy="351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0" name="Google Shape;156;p21">
              <a:extLst>
                <a:ext uri="{FF2B5EF4-FFF2-40B4-BE49-F238E27FC236}">
                  <a16:creationId xmlns:a16="http://schemas.microsoft.com/office/drawing/2014/main" id="{4023E362-6CE8-0683-0BD4-6931D64D3990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234550" y="315499"/>
              <a:ext cx="1868425" cy="161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157;p21">
              <a:extLst>
                <a:ext uri="{FF2B5EF4-FFF2-40B4-BE49-F238E27FC236}">
                  <a16:creationId xmlns:a16="http://schemas.microsoft.com/office/drawing/2014/main" id="{9D3B55C4-D1A5-6D28-0BC0-7175CE9C3EA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08650" y="1247725"/>
              <a:ext cx="1868425" cy="16205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" name="Google Shape;158;p21">
            <a:extLst>
              <a:ext uri="{FF2B5EF4-FFF2-40B4-BE49-F238E27FC236}">
                <a16:creationId xmlns:a16="http://schemas.microsoft.com/office/drawing/2014/main" id="{46A35483-E962-7929-4849-CF82CC7E3504}"/>
              </a:ext>
            </a:extLst>
          </p:cNvPr>
          <p:cNvGrpSpPr/>
          <p:nvPr/>
        </p:nvGrpSpPr>
        <p:grpSpPr>
          <a:xfrm>
            <a:off x="2014775" y="4340225"/>
            <a:ext cx="2174764" cy="677100"/>
            <a:chOff x="845736" y="3272775"/>
            <a:chExt cx="2174764" cy="677100"/>
          </a:xfrm>
        </p:grpSpPr>
        <p:sp>
          <p:nvSpPr>
            <p:cNvPr id="27" name="Google Shape;159;p21">
              <a:extLst>
                <a:ext uri="{FF2B5EF4-FFF2-40B4-BE49-F238E27FC236}">
                  <a16:creationId xmlns:a16="http://schemas.microsoft.com/office/drawing/2014/main" id="{C4C75B29-7EFC-315D-0C55-86A34D9CC668}"/>
                </a:ext>
              </a:extLst>
            </p:cNvPr>
            <p:cNvSpPr txBox="1"/>
            <p:nvPr/>
          </p:nvSpPr>
          <p:spPr>
            <a:xfrm>
              <a:off x="1351600" y="3272775"/>
              <a:ext cx="1668900" cy="677100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Open Sans"/>
                  <a:ea typeface="Open Sans"/>
                  <a:cs typeface="Open Sans"/>
                  <a:sym typeface="Open Sans"/>
                </a:rPr>
                <a:t>Random Forest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Open Sans"/>
                  <a:ea typeface="Open Sans"/>
                  <a:cs typeface="Open Sans"/>
                  <a:sym typeface="Open Sans"/>
                </a:rPr>
                <a:t>Model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160;p21">
              <a:extLst>
                <a:ext uri="{FF2B5EF4-FFF2-40B4-BE49-F238E27FC236}">
                  <a16:creationId xmlns:a16="http://schemas.microsoft.com/office/drawing/2014/main" id="{E6E483F2-493F-6110-D811-9FE792722F4B}"/>
                </a:ext>
              </a:extLst>
            </p:cNvPr>
            <p:cNvSpPr/>
            <p:nvPr/>
          </p:nvSpPr>
          <p:spPr>
            <a:xfrm rot="-2667">
              <a:off x="845736" y="3435674"/>
              <a:ext cx="386700" cy="351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61;p21">
            <a:extLst>
              <a:ext uri="{FF2B5EF4-FFF2-40B4-BE49-F238E27FC236}">
                <a16:creationId xmlns:a16="http://schemas.microsoft.com/office/drawing/2014/main" id="{B523D4A3-B7B0-A298-C88D-BFB0F26D2D5B}"/>
              </a:ext>
            </a:extLst>
          </p:cNvPr>
          <p:cNvGrpSpPr/>
          <p:nvPr/>
        </p:nvGrpSpPr>
        <p:grpSpPr>
          <a:xfrm>
            <a:off x="4367450" y="3935750"/>
            <a:ext cx="3181289" cy="1538853"/>
            <a:chOff x="3503211" y="2868300"/>
            <a:chExt cx="3181289" cy="1538853"/>
          </a:xfrm>
        </p:grpSpPr>
        <p:sp>
          <p:nvSpPr>
            <p:cNvPr id="24" name="Google Shape;162;p21">
              <a:extLst>
                <a:ext uri="{FF2B5EF4-FFF2-40B4-BE49-F238E27FC236}">
                  <a16:creationId xmlns:a16="http://schemas.microsoft.com/office/drawing/2014/main" id="{19FE3912-B925-9B1B-DFF3-5FCCFC933832}"/>
                </a:ext>
              </a:extLst>
            </p:cNvPr>
            <p:cNvSpPr/>
            <p:nvPr/>
          </p:nvSpPr>
          <p:spPr>
            <a:xfrm rot="-2667">
              <a:off x="3503211" y="3435674"/>
              <a:ext cx="386700" cy="351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3;p21">
              <a:extLst>
                <a:ext uri="{FF2B5EF4-FFF2-40B4-BE49-F238E27FC236}">
                  <a16:creationId xmlns:a16="http://schemas.microsoft.com/office/drawing/2014/main" id="{786AA8A9-A8D9-87E6-BA49-66B591CC0F33}"/>
                </a:ext>
              </a:extLst>
            </p:cNvPr>
            <p:cNvSpPr txBox="1"/>
            <p:nvPr/>
          </p:nvSpPr>
          <p:spPr>
            <a:xfrm>
              <a:off x="3979500" y="2868300"/>
              <a:ext cx="1616100" cy="1538853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u="sng" dirty="0">
                  <a:latin typeface="Open Sans"/>
                  <a:ea typeface="Open Sans"/>
                  <a:cs typeface="Open Sans"/>
                  <a:sym typeface="Open Sans"/>
                </a:rPr>
                <a:t>Top features of BMR affecting ticket value</a:t>
              </a:r>
              <a:r>
                <a:rPr lang="en" sz="700" b="1" u="sng" dirty="0">
                  <a:latin typeface="Open Sans"/>
                  <a:ea typeface="Open Sans"/>
                  <a:cs typeface="Open Sans"/>
                  <a:sym typeface="Open Sans"/>
                </a:rPr>
                <a:t>: </a:t>
              </a:r>
              <a:endParaRPr sz="700" b="1" u="sng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3716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457200" lvl="0" indent="-273050" algn="l" rtl="0">
                <a:spcBef>
                  <a:spcPts val="0"/>
                </a:spcBef>
                <a:spcAft>
                  <a:spcPts val="0"/>
                </a:spcAft>
                <a:buSzPts val="700"/>
                <a:buFont typeface="Open Sans"/>
                <a:buAutoNum type="arabicParenR"/>
              </a:pPr>
              <a:r>
                <a:rPr lang="en" sz="700" b="1" dirty="0">
                  <a:latin typeface="Open Sans"/>
                  <a:ea typeface="Open Sans"/>
                  <a:cs typeface="Open Sans"/>
                  <a:sym typeface="Open Sans"/>
                </a:rPr>
                <a:t>Fast quads</a:t>
              </a:r>
            </a:p>
            <a:p>
              <a:pPr marL="457200" lvl="0" indent="-273050" algn="l" rtl="0">
                <a:spcBef>
                  <a:spcPts val="0"/>
                </a:spcBef>
                <a:spcAft>
                  <a:spcPts val="0"/>
                </a:spcAft>
                <a:buSzPts val="700"/>
                <a:buFont typeface="Open Sans"/>
                <a:buAutoNum type="arabicParenR"/>
              </a:pPr>
              <a:r>
                <a:rPr lang="en" sz="700" b="1" dirty="0">
                  <a:latin typeface="Open Sans"/>
                  <a:ea typeface="Open Sans"/>
                  <a:cs typeface="Open Sans"/>
                  <a:sym typeface="Open Sans"/>
                </a:rPr>
                <a:t>Runs</a:t>
              </a:r>
            </a:p>
            <a:p>
              <a:pPr marL="457200" lvl="0" indent="-273050" algn="l" rtl="0">
                <a:spcBef>
                  <a:spcPts val="0"/>
                </a:spcBef>
                <a:spcAft>
                  <a:spcPts val="0"/>
                </a:spcAft>
                <a:buSzPts val="700"/>
                <a:buFont typeface="Open Sans"/>
                <a:buAutoNum type="arabicParenR"/>
              </a:pPr>
              <a:r>
                <a:rPr lang="en" sz="700" b="1" dirty="0">
                  <a:latin typeface="Open Sans"/>
                  <a:ea typeface="Open Sans"/>
                  <a:cs typeface="Open Sans"/>
                  <a:sym typeface="Open Sans"/>
                </a:rPr>
                <a:t>Snow making</a:t>
              </a:r>
              <a:endParaRPr sz="700" b="1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457200" indent="-273050">
                <a:buSzPts val="700"/>
                <a:buFont typeface="Open Sans"/>
                <a:buAutoNum type="arabicParenR"/>
              </a:pPr>
              <a:r>
                <a:rPr lang="en-US" sz="700" b="1" dirty="0">
                  <a:latin typeface="Open Sans"/>
                  <a:ea typeface="Open Sans"/>
                  <a:cs typeface="Open Sans"/>
                  <a:sym typeface="Open Sans"/>
                </a:rPr>
                <a:t>Vertical drop</a:t>
              </a:r>
            </a:p>
            <a:p>
              <a:pPr marL="457200" indent="-273050">
                <a:buSzPts val="700"/>
                <a:buFont typeface="Open Sans"/>
                <a:buAutoNum type="arabicParenR"/>
              </a:pPr>
              <a:r>
                <a:rPr lang="en-US" sz="700" b="1" dirty="0">
                  <a:latin typeface="Open Sans"/>
                  <a:ea typeface="Open Sans"/>
                  <a:cs typeface="Open Sans"/>
                  <a:sym typeface="Open Sans"/>
                </a:rPr>
                <a:t>Skiable terrain</a:t>
              </a:r>
            </a:p>
            <a:p>
              <a:pPr marL="457200" lvl="0" indent="-273050" algn="l" rtl="0">
                <a:spcBef>
                  <a:spcPts val="0"/>
                </a:spcBef>
                <a:spcAft>
                  <a:spcPts val="0"/>
                </a:spcAft>
                <a:buSzPts val="700"/>
                <a:buFont typeface="Open Sans"/>
                <a:buAutoNum type="arabicParenR"/>
              </a:pPr>
              <a:r>
                <a:rPr lang="en" sz="700" b="1" dirty="0">
                  <a:latin typeface="Open Sans"/>
                  <a:ea typeface="Open Sans"/>
                  <a:cs typeface="Open Sans"/>
                  <a:sym typeface="Open Sans"/>
                </a:rPr>
                <a:t>Total chairs</a:t>
              </a:r>
              <a:endParaRPr sz="700" b="1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457200" lvl="0" indent="-273050" algn="l" rtl="0">
                <a:spcBef>
                  <a:spcPts val="0"/>
                </a:spcBef>
                <a:spcAft>
                  <a:spcPts val="0"/>
                </a:spcAft>
                <a:buSzPts val="700"/>
                <a:buFont typeface="Open Sans"/>
                <a:buAutoNum type="arabicParenR"/>
              </a:pPr>
              <a:r>
                <a:rPr lang="en" sz="700" b="1" dirty="0">
                  <a:latin typeface="Open Sans"/>
                  <a:ea typeface="Open Sans"/>
                  <a:cs typeface="Open Sans"/>
                  <a:sym typeface="Open Sans"/>
                </a:rPr>
                <a:t>Projected days open</a:t>
              </a:r>
              <a:endParaRPr sz="700" b="1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457200" lvl="0" indent="-273050" algn="l" rtl="0">
                <a:spcBef>
                  <a:spcPts val="0"/>
                </a:spcBef>
                <a:spcAft>
                  <a:spcPts val="0"/>
                </a:spcAft>
                <a:buSzPts val="700"/>
                <a:buFont typeface="Open Sans"/>
                <a:buAutoNum type="arabicParenR"/>
              </a:pPr>
              <a:r>
                <a:rPr lang="en" sz="700" b="1" dirty="0">
                  <a:latin typeface="Open Sans"/>
                  <a:ea typeface="Open Sans"/>
                  <a:cs typeface="Open Sans"/>
                  <a:sym typeface="Open Sans"/>
                </a:rPr>
                <a:t>Trams</a:t>
              </a:r>
              <a:endParaRPr sz="700" b="1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 u="sng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" name="Google Shape;164;p21">
              <a:extLst>
                <a:ext uri="{FF2B5EF4-FFF2-40B4-BE49-F238E27FC236}">
                  <a16:creationId xmlns:a16="http://schemas.microsoft.com/office/drawing/2014/main" id="{71139475-4A7A-18B1-127E-19BC0943E212}"/>
                </a:ext>
              </a:extLst>
            </p:cNvPr>
            <p:cNvSpPr txBox="1"/>
            <p:nvPr/>
          </p:nvSpPr>
          <p:spPr>
            <a:xfrm>
              <a:off x="5240900" y="3314700"/>
              <a:ext cx="1443600" cy="646500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u="sng" dirty="0">
                  <a:latin typeface="Open Sans"/>
                  <a:ea typeface="Open Sans"/>
                  <a:cs typeface="Open Sans"/>
                  <a:sym typeface="Open Sans"/>
                </a:rPr>
                <a:t>Fair Market </a:t>
              </a:r>
              <a:endParaRPr sz="1000" b="1" u="sng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u="sng" dirty="0">
                  <a:latin typeface="Open Sans"/>
                  <a:ea typeface="Open Sans"/>
                  <a:cs typeface="Open Sans"/>
                  <a:sym typeface="Open Sans"/>
                </a:rPr>
                <a:t>ticket price: </a:t>
              </a:r>
              <a:endParaRPr sz="1000" b="1" u="sng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Open Sans"/>
                  <a:ea typeface="Open Sans"/>
                  <a:cs typeface="Open Sans"/>
                  <a:sym typeface="Open Sans"/>
                </a:rPr>
                <a:t>$95.87</a:t>
              </a:r>
              <a:endParaRPr sz="1000" b="1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1" name="Google Shape;165;p21">
            <a:extLst>
              <a:ext uri="{FF2B5EF4-FFF2-40B4-BE49-F238E27FC236}">
                <a16:creationId xmlns:a16="http://schemas.microsoft.com/office/drawing/2014/main" id="{1875FFF1-2016-0B48-A6CC-DFFBABDDB68E}"/>
              </a:ext>
            </a:extLst>
          </p:cNvPr>
          <p:cNvGrpSpPr/>
          <p:nvPr/>
        </p:nvGrpSpPr>
        <p:grpSpPr>
          <a:xfrm>
            <a:off x="7703925" y="4196775"/>
            <a:ext cx="2474589" cy="1569630"/>
            <a:chOff x="6230086" y="3129325"/>
            <a:chExt cx="2474589" cy="1569630"/>
          </a:xfrm>
        </p:grpSpPr>
        <p:sp>
          <p:nvSpPr>
            <p:cNvPr id="22" name="Google Shape;166;p21">
              <a:extLst>
                <a:ext uri="{FF2B5EF4-FFF2-40B4-BE49-F238E27FC236}">
                  <a16:creationId xmlns:a16="http://schemas.microsoft.com/office/drawing/2014/main" id="{7D31A794-DE6F-6A3D-F9B5-825590D6847E}"/>
                </a:ext>
              </a:extLst>
            </p:cNvPr>
            <p:cNvSpPr/>
            <p:nvPr/>
          </p:nvSpPr>
          <p:spPr>
            <a:xfrm rot="-2667">
              <a:off x="6230086" y="3485549"/>
              <a:ext cx="386700" cy="351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7;p21">
              <a:extLst>
                <a:ext uri="{FF2B5EF4-FFF2-40B4-BE49-F238E27FC236}">
                  <a16:creationId xmlns:a16="http://schemas.microsoft.com/office/drawing/2014/main" id="{E90FB02C-9EBE-1DC1-90D6-B770FFD17A35}"/>
                </a:ext>
              </a:extLst>
            </p:cNvPr>
            <p:cNvSpPr txBox="1"/>
            <p:nvPr/>
          </p:nvSpPr>
          <p:spPr>
            <a:xfrm>
              <a:off x="6704575" y="3129325"/>
              <a:ext cx="2000100" cy="1569630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u="sng" dirty="0">
                  <a:latin typeface="Open Sans"/>
                  <a:ea typeface="Open Sans"/>
                  <a:cs typeface="Open Sans"/>
                  <a:sym typeface="Open Sans"/>
                </a:rPr>
                <a:t>Recommendations: </a:t>
              </a:r>
              <a:endParaRPr sz="1300" b="1" u="sng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228600" lvl="0" indent="-228600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" sz="1100" b="1" dirty="0">
                  <a:latin typeface="Open Sans"/>
                  <a:ea typeface="Open Sans"/>
                  <a:cs typeface="Open Sans"/>
                  <a:sym typeface="Open Sans"/>
                </a:rPr>
                <a:t>Change ticket price to recommended $95.87+$8.61=$105 for the next season.</a:t>
              </a:r>
            </a:p>
            <a:p>
              <a:pPr marL="228600" lvl="0" indent="-228600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" sz="1100" b="1" dirty="0">
                  <a:latin typeface="Open Sans"/>
                  <a:ea typeface="Open Sans"/>
                  <a:cs typeface="Open Sans"/>
                  <a:sym typeface="Open Sans"/>
                </a:rPr>
                <a:t>Closing the least popular run to save cost.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36806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</TotalTime>
  <Words>443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Open Sans</vt:lpstr>
      <vt:lpstr>Wingdings 3</vt:lpstr>
      <vt:lpstr>Wisp</vt:lpstr>
      <vt:lpstr>Big Mountain Resort  Ski Ticket Price Recommendations</vt:lpstr>
      <vt:lpstr>Identifying the Problem</vt:lpstr>
      <vt:lpstr>Solutions and Action Plan</vt:lpstr>
      <vt:lpstr>Key Findings and Recommendations</vt:lpstr>
      <vt:lpstr>Modeling and Analysis</vt:lpstr>
      <vt:lpstr>Modeling and Analysis</vt:lpstr>
      <vt:lpstr>Modeling and Analysis</vt:lpstr>
      <vt:lpstr>Summary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 Ski Ticket Price Recommendations</dc:title>
  <dc:creator>Wei Ruan</dc:creator>
  <cp:lastModifiedBy>Wei Ruan</cp:lastModifiedBy>
  <cp:revision>1</cp:revision>
  <dcterms:created xsi:type="dcterms:W3CDTF">2022-08-09T03:35:42Z</dcterms:created>
  <dcterms:modified xsi:type="dcterms:W3CDTF">2022-08-09T04:50:58Z</dcterms:modified>
</cp:coreProperties>
</file>