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91E3B0-DB10-4FBC-B3C2-E934F51007AD}" v="1" dt="2020-06-04T16:32:34.1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6" autoAdjust="0"/>
    <p:restoredTop sz="94660"/>
  </p:normalViewPr>
  <p:slideViewPr>
    <p:cSldViewPr snapToGrid="0">
      <p:cViewPr varScale="1">
        <p:scale>
          <a:sx n="155" d="100"/>
          <a:sy n="155" d="100"/>
        </p:scale>
        <p:origin x="162"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nald Buie" userId="631ae0b5ec31c07e" providerId="LiveId" clId="{7091E3B0-DB10-4FBC-B3C2-E934F51007AD}"/>
    <pc:docChg chg="custSel addSld delSld modSld">
      <pc:chgData name="Ronald Buie" userId="631ae0b5ec31c07e" providerId="LiveId" clId="{7091E3B0-DB10-4FBC-B3C2-E934F51007AD}" dt="2020-06-04T22:05:58.523" v="249" actId="47"/>
      <pc:docMkLst>
        <pc:docMk/>
      </pc:docMkLst>
      <pc:sldChg chg="modSp mod">
        <pc:chgData name="Ronald Buie" userId="631ae0b5ec31c07e" providerId="LiveId" clId="{7091E3B0-DB10-4FBC-B3C2-E934F51007AD}" dt="2020-06-04T16:32:34.299" v="24" actId="27636"/>
        <pc:sldMkLst>
          <pc:docMk/>
          <pc:sldMk cId="0" sldId="256"/>
        </pc:sldMkLst>
        <pc:spChg chg="mod">
          <ac:chgData name="Ronald Buie" userId="631ae0b5ec31c07e" providerId="LiveId" clId="{7091E3B0-DB10-4FBC-B3C2-E934F51007AD}" dt="2020-06-04T16:32:34.293" v="23" actId="27636"/>
          <ac:spMkLst>
            <pc:docMk/>
            <pc:sldMk cId="0" sldId="256"/>
            <ac:spMk id="2" creationId="{00000000-0000-0000-0000-000000000000}"/>
          </ac:spMkLst>
        </pc:spChg>
        <pc:spChg chg="mod">
          <ac:chgData name="Ronald Buie" userId="631ae0b5ec31c07e" providerId="LiveId" clId="{7091E3B0-DB10-4FBC-B3C2-E934F51007AD}" dt="2020-06-04T16:32:34.299" v="24" actId="27636"/>
          <ac:spMkLst>
            <pc:docMk/>
            <pc:sldMk cId="0" sldId="256"/>
            <ac:spMk id="3" creationId="{00000000-0000-0000-0000-000000000000}"/>
          </ac:spMkLst>
        </pc:spChg>
      </pc:sldChg>
      <pc:sldChg chg="delSp modSp mod">
        <pc:chgData name="Ronald Buie" userId="631ae0b5ec31c07e" providerId="LiveId" clId="{7091E3B0-DB10-4FBC-B3C2-E934F51007AD}" dt="2020-06-04T21:55:45.247" v="137" actId="14100"/>
        <pc:sldMkLst>
          <pc:docMk/>
          <pc:sldMk cId="0" sldId="266"/>
        </pc:sldMkLst>
        <pc:spChg chg="del">
          <ac:chgData name="Ronald Buie" userId="631ae0b5ec31c07e" providerId="LiveId" clId="{7091E3B0-DB10-4FBC-B3C2-E934F51007AD}" dt="2020-06-04T16:31:21.010" v="17" actId="478"/>
          <ac:spMkLst>
            <pc:docMk/>
            <pc:sldMk cId="0" sldId="266"/>
            <ac:spMk id="4" creationId="{00000000-0000-0000-0000-000000000000}"/>
          </ac:spMkLst>
        </pc:spChg>
        <pc:picChg chg="mod">
          <ac:chgData name="Ronald Buie" userId="631ae0b5ec31c07e" providerId="LiveId" clId="{7091E3B0-DB10-4FBC-B3C2-E934F51007AD}" dt="2020-06-04T21:55:45.247" v="137" actId="14100"/>
          <ac:picMkLst>
            <pc:docMk/>
            <pc:sldMk cId="0" sldId="266"/>
            <ac:picMk id="3" creationId="{00000000-0000-0000-0000-000000000000}"/>
          </ac:picMkLst>
        </pc:picChg>
      </pc:sldChg>
      <pc:sldChg chg="addSp modSp mod">
        <pc:chgData name="Ronald Buie" userId="631ae0b5ec31c07e" providerId="LiveId" clId="{7091E3B0-DB10-4FBC-B3C2-E934F51007AD}" dt="2020-06-04T16:34:22.259" v="123" actId="20577"/>
        <pc:sldMkLst>
          <pc:docMk/>
          <pc:sldMk cId="0" sldId="267"/>
        </pc:sldMkLst>
        <pc:spChg chg="add mod">
          <ac:chgData name="Ronald Buie" userId="631ae0b5ec31c07e" providerId="LiveId" clId="{7091E3B0-DB10-4FBC-B3C2-E934F51007AD}" dt="2020-06-04T16:34:22.259" v="123" actId="20577"/>
          <ac:spMkLst>
            <pc:docMk/>
            <pc:sldMk cId="0" sldId="267"/>
            <ac:spMk id="3" creationId="{C43926D0-5ECA-4BEF-B91F-59D20FF3149E}"/>
          </ac:spMkLst>
        </pc:spChg>
        <pc:graphicFrameChg chg="mod modGraphic">
          <ac:chgData name="Ronald Buie" userId="631ae0b5ec31c07e" providerId="LiveId" clId="{7091E3B0-DB10-4FBC-B3C2-E934F51007AD}" dt="2020-06-04T16:32:10.455" v="21" actId="1076"/>
          <ac:graphicFrameMkLst>
            <pc:docMk/>
            <pc:sldMk cId="0" sldId="267"/>
            <ac:graphicFrameMk id="6" creationId="{00000000-0000-0000-0000-000000000000}"/>
          </ac:graphicFrameMkLst>
        </pc:graphicFrameChg>
      </pc:sldChg>
      <pc:sldChg chg="modSp mod">
        <pc:chgData name="Ronald Buie" userId="631ae0b5ec31c07e" providerId="LiveId" clId="{7091E3B0-DB10-4FBC-B3C2-E934F51007AD}" dt="2020-06-04T16:32:01.219" v="20" actId="1076"/>
        <pc:sldMkLst>
          <pc:docMk/>
          <pc:sldMk cId="0" sldId="268"/>
        </pc:sldMkLst>
        <pc:picChg chg="mod">
          <ac:chgData name="Ronald Buie" userId="631ae0b5ec31c07e" providerId="LiveId" clId="{7091E3B0-DB10-4FBC-B3C2-E934F51007AD}" dt="2020-06-04T16:32:01.219" v="20" actId="1076"/>
          <ac:picMkLst>
            <pc:docMk/>
            <pc:sldMk cId="0" sldId="268"/>
            <ac:picMk id="3" creationId="{00000000-0000-0000-0000-000000000000}"/>
          </ac:picMkLst>
        </pc:picChg>
      </pc:sldChg>
      <pc:sldChg chg="modSp mod">
        <pc:chgData name="Ronald Buie" userId="631ae0b5ec31c07e" providerId="LiveId" clId="{7091E3B0-DB10-4FBC-B3C2-E934F51007AD}" dt="2020-06-04T16:35:16.698" v="133" actId="1076"/>
        <pc:sldMkLst>
          <pc:docMk/>
          <pc:sldMk cId="0" sldId="269"/>
        </pc:sldMkLst>
        <pc:picChg chg="mod">
          <ac:chgData name="Ronald Buie" userId="631ae0b5ec31c07e" providerId="LiveId" clId="{7091E3B0-DB10-4FBC-B3C2-E934F51007AD}" dt="2020-06-04T16:35:16.698" v="133" actId="1076"/>
          <ac:picMkLst>
            <pc:docMk/>
            <pc:sldMk cId="0" sldId="269"/>
            <ac:picMk id="3" creationId="{00000000-0000-0000-0000-000000000000}"/>
          </ac:picMkLst>
        </pc:picChg>
      </pc:sldChg>
      <pc:sldChg chg="modSp mod">
        <pc:chgData name="Ronald Buie" userId="631ae0b5ec31c07e" providerId="LiveId" clId="{7091E3B0-DB10-4FBC-B3C2-E934F51007AD}" dt="2020-06-04T16:35:23.148" v="134" actId="14100"/>
        <pc:sldMkLst>
          <pc:docMk/>
          <pc:sldMk cId="0" sldId="270"/>
        </pc:sldMkLst>
        <pc:picChg chg="mod">
          <ac:chgData name="Ronald Buie" userId="631ae0b5ec31c07e" providerId="LiveId" clId="{7091E3B0-DB10-4FBC-B3C2-E934F51007AD}" dt="2020-06-04T16:35:23.148" v="134" actId="14100"/>
          <ac:picMkLst>
            <pc:docMk/>
            <pc:sldMk cId="0" sldId="270"/>
            <ac:picMk id="3" creationId="{00000000-0000-0000-0000-000000000000}"/>
          </ac:picMkLst>
        </pc:picChg>
      </pc:sldChg>
      <pc:sldChg chg="modSp mod">
        <pc:chgData name="Ronald Buie" userId="631ae0b5ec31c07e" providerId="LiveId" clId="{7091E3B0-DB10-4FBC-B3C2-E934F51007AD}" dt="2020-06-04T22:03:44.837" v="143" actId="14100"/>
        <pc:sldMkLst>
          <pc:docMk/>
          <pc:sldMk cId="0" sldId="271"/>
        </pc:sldMkLst>
        <pc:picChg chg="mod">
          <ac:chgData name="Ronald Buie" userId="631ae0b5ec31c07e" providerId="LiveId" clId="{7091E3B0-DB10-4FBC-B3C2-E934F51007AD}" dt="2020-06-04T22:03:44.837" v="143" actId="14100"/>
          <ac:picMkLst>
            <pc:docMk/>
            <pc:sldMk cId="0" sldId="271"/>
            <ac:picMk id="3" creationId="{00000000-0000-0000-0000-000000000000}"/>
          </ac:picMkLst>
        </pc:picChg>
      </pc:sldChg>
      <pc:sldChg chg="modSp mod">
        <pc:chgData name="Ronald Buie" userId="631ae0b5ec31c07e" providerId="LiveId" clId="{7091E3B0-DB10-4FBC-B3C2-E934F51007AD}" dt="2020-06-04T16:35:08.679" v="131" actId="14100"/>
        <pc:sldMkLst>
          <pc:docMk/>
          <pc:sldMk cId="0" sldId="272"/>
        </pc:sldMkLst>
        <pc:picChg chg="mod">
          <ac:chgData name="Ronald Buie" userId="631ae0b5ec31c07e" providerId="LiveId" clId="{7091E3B0-DB10-4FBC-B3C2-E934F51007AD}" dt="2020-06-04T16:35:08.679" v="131" actId="14100"/>
          <ac:picMkLst>
            <pc:docMk/>
            <pc:sldMk cId="0" sldId="272"/>
            <ac:picMk id="3" creationId="{00000000-0000-0000-0000-000000000000}"/>
          </ac:picMkLst>
        </pc:picChg>
      </pc:sldChg>
      <pc:sldChg chg="modSp mod">
        <pc:chgData name="Ronald Buie" userId="631ae0b5ec31c07e" providerId="LiveId" clId="{7091E3B0-DB10-4FBC-B3C2-E934F51007AD}" dt="2020-06-04T22:05:33.166" v="247" actId="6549"/>
        <pc:sldMkLst>
          <pc:docMk/>
          <pc:sldMk cId="0" sldId="273"/>
        </pc:sldMkLst>
        <pc:spChg chg="mod">
          <ac:chgData name="Ronald Buie" userId="631ae0b5ec31c07e" providerId="LiveId" clId="{7091E3B0-DB10-4FBC-B3C2-E934F51007AD}" dt="2020-06-04T22:05:33.166" v="247" actId="6549"/>
          <ac:spMkLst>
            <pc:docMk/>
            <pc:sldMk cId="0" sldId="273"/>
            <ac:spMk id="3" creationId="{00000000-0000-0000-0000-000000000000}"/>
          </ac:spMkLst>
        </pc:spChg>
      </pc:sldChg>
      <pc:sldChg chg="new del">
        <pc:chgData name="Ronald Buie" userId="631ae0b5ec31c07e" providerId="LiveId" clId="{7091E3B0-DB10-4FBC-B3C2-E934F51007AD}" dt="2020-06-04T22:05:58.523" v="249" actId="47"/>
        <pc:sldMkLst>
          <pc:docMk/>
          <pc:sldMk cId="1975765640" sldId="276"/>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87E98B3E-81B4-4F81-A1F1-C8A5B00EFBE1}" type="datetimeFigureOut">
              <a:rPr lang="en-US" smtClean="0"/>
              <a:t>6/4/2020</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37C9A39F-5391-4C99-A38A-B9C8A58698E7}" type="slidenum">
              <a:rPr lang="en-US" smtClean="0"/>
              <a:t>‹#›</a:t>
            </a:fld>
            <a:endParaRPr lang="en-US"/>
          </a:p>
        </p:txBody>
      </p:sp>
    </p:spTree>
    <p:extLst>
      <p:ext uri="{BB962C8B-B14F-4D97-AF65-F5344CB8AC3E}">
        <p14:creationId xmlns:p14="http://schemas.microsoft.com/office/powerpoint/2010/main" val="2940888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E98B3E-81B4-4F81-A1F1-C8A5B00EFBE1}" type="datetimeFigureOut">
              <a:rPr lang="en-US" smtClean="0"/>
              <a:t>6/4/2020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C9A39F-5391-4C99-A38A-B9C8A58698E7}" type="slidenum">
              <a:rPr lang="en-US" smtClean="0"/>
              <a:t>‹#›</a:t>
            </a:fld>
            <a:endParaRPr lang="en-US"/>
          </a:p>
        </p:txBody>
      </p:sp>
    </p:spTree>
    <p:extLst>
      <p:ext uri="{BB962C8B-B14F-4D97-AF65-F5344CB8AC3E}">
        <p14:creationId xmlns:p14="http://schemas.microsoft.com/office/powerpoint/2010/main" val="2050357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7E98B3E-81B4-4F81-A1F1-C8A5B00EFBE1}" type="datetimeFigureOut">
              <a:rPr lang="en-US" smtClean="0"/>
              <a:t>6/4/2020</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37C9A39F-5391-4C99-A38A-B9C8A58698E7}" type="slidenum">
              <a:rPr lang="en-US" smtClean="0"/>
              <a:t>‹#›</a:t>
            </a:fld>
            <a:endParaRPr lang="en-US"/>
          </a:p>
        </p:txBody>
      </p:sp>
    </p:spTree>
    <p:extLst>
      <p:ext uri="{BB962C8B-B14F-4D97-AF65-F5344CB8AC3E}">
        <p14:creationId xmlns:p14="http://schemas.microsoft.com/office/powerpoint/2010/main" val="1487489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7E98B3E-81B4-4F81-A1F1-C8A5B00EFBE1}" type="datetimeFigureOut">
              <a:rPr lang="en-US" smtClean="0"/>
              <a:t>6/4/2020</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37C9A39F-5391-4C99-A38A-B9C8A58698E7}"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540133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87E98B3E-81B4-4F81-A1F1-C8A5B00EFBE1}" type="datetimeFigureOut">
              <a:rPr lang="en-US" smtClean="0"/>
              <a:t>6/4/2020</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37C9A39F-5391-4C99-A38A-B9C8A58698E7}" type="slidenum">
              <a:rPr lang="en-US" smtClean="0"/>
              <a:t>‹#›</a:t>
            </a:fld>
            <a:endParaRPr lang="en-US"/>
          </a:p>
        </p:txBody>
      </p:sp>
    </p:spTree>
    <p:extLst>
      <p:ext uri="{BB962C8B-B14F-4D97-AF65-F5344CB8AC3E}">
        <p14:creationId xmlns:p14="http://schemas.microsoft.com/office/powerpoint/2010/main" val="18633974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7E98B3E-81B4-4F81-A1F1-C8A5B00EFBE1}" type="datetimeFigureOut">
              <a:rPr lang="en-US" smtClean="0"/>
              <a:t>6/4/2020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C9A39F-5391-4C99-A38A-B9C8A58698E7}" type="slidenum">
              <a:rPr lang="en-US" smtClean="0"/>
              <a:t>‹#›</a:t>
            </a:fld>
            <a:endParaRPr lang="en-US"/>
          </a:p>
        </p:txBody>
      </p:sp>
    </p:spTree>
    <p:extLst>
      <p:ext uri="{BB962C8B-B14F-4D97-AF65-F5344CB8AC3E}">
        <p14:creationId xmlns:p14="http://schemas.microsoft.com/office/powerpoint/2010/main" val="28939222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7E98B3E-81B4-4F81-A1F1-C8A5B00EFBE1}" type="datetimeFigureOut">
              <a:rPr lang="en-US" smtClean="0"/>
              <a:t>6/4/2020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C9A39F-5391-4C99-A38A-B9C8A58698E7}" type="slidenum">
              <a:rPr lang="en-US" smtClean="0"/>
              <a:t>‹#›</a:t>
            </a:fld>
            <a:endParaRPr lang="en-US"/>
          </a:p>
        </p:txBody>
      </p:sp>
    </p:spTree>
    <p:extLst>
      <p:ext uri="{BB962C8B-B14F-4D97-AF65-F5344CB8AC3E}">
        <p14:creationId xmlns:p14="http://schemas.microsoft.com/office/powerpoint/2010/main" val="10802100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E98B3E-81B4-4F81-A1F1-C8A5B00EFBE1}" type="datetimeFigureOut">
              <a:rPr lang="en-US" smtClean="0"/>
              <a:t>6/4/2020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C9A39F-5391-4C99-A38A-B9C8A58698E7}" type="slidenum">
              <a:rPr lang="en-US" smtClean="0"/>
              <a:t>‹#›</a:t>
            </a:fld>
            <a:endParaRPr lang="en-US"/>
          </a:p>
        </p:txBody>
      </p:sp>
    </p:spTree>
    <p:extLst>
      <p:ext uri="{BB962C8B-B14F-4D97-AF65-F5344CB8AC3E}">
        <p14:creationId xmlns:p14="http://schemas.microsoft.com/office/powerpoint/2010/main" val="39177998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7E98B3E-81B4-4F81-A1F1-C8A5B00EFBE1}" type="datetimeFigureOut">
              <a:rPr lang="en-US" smtClean="0"/>
              <a:t>6/4/2020</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37C9A39F-5391-4C99-A38A-B9C8A58698E7}" type="slidenum">
              <a:rPr lang="en-US" smtClean="0"/>
              <a:t>‹#›</a:t>
            </a:fld>
            <a:endParaRPr lang="en-US"/>
          </a:p>
        </p:txBody>
      </p:sp>
    </p:spTree>
    <p:extLst>
      <p:ext uri="{BB962C8B-B14F-4D97-AF65-F5344CB8AC3E}">
        <p14:creationId xmlns:p14="http://schemas.microsoft.com/office/powerpoint/2010/main" val="3149161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E98B3E-81B4-4F81-A1F1-C8A5B00EFBE1}" type="datetimeFigureOut">
              <a:rPr lang="en-US" smtClean="0"/>
              <a:t>6/4/2020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C9A39F-5391-4C99-A38A-B9C8A58698E7}" type="slidenum">
              <a:rPr lang="en-US" smtClean="0"/>
              <a:t>‹#›</a:t>
            </a:fld>
            <a:endParaRPr lang="en-US"/>
          </a:p>
        </p:txBody>
      </p:sp>
    </p:spTree>
    <p:extLst>
      <p:ext uri="{BB962C8B-B14F-4D97-AF65-F5344CB8AC3E}">
        <p14:creationId xmlns:p14="http://schemas.microsoft.com/office/powerpoint/2010/main" val="1693150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87E98B3E-81B4-4F81-A1F1-C8A5B00EFBE1}" type="datetimeFigureOut">
              <a:rPr lang="en-US" smtClean="0"/>
              <a:t>6/4/2020</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37C9A39F-5391-4C99-A38A-B9C8A58698E7}" type="slidenum">
              <a:rPr lang="en-US" smtClean="0"/>
              <a:t>‹#›</a:t>
            </a:fld>
            <a:endParaRPr lang="en-US"/>
          </a:p>
        </p:txBody>
      </p:sp>
    </p:spTree>
    <p:extLst>
      <p:ext uri="{BB962C8B-B14F-4D97-AF65-F5344CB8AC3E}">
        <p14:creationId xmlns:p14="http://schemas.microsoft.com/office/powerpoint/2010/main" val="2464116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E98B3E-81B4-4F81-A1F1-C8A5B00EFBE1}" type="datetimeFigureOut">
              <a:rPr lang="en-US" smtClean="0"/>
              <a:t>6/4/2020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C9A39F-5391-4C99-A38A-B9C8A58698E7}" type="slidenum">
              <a:rPr lang="en-US" smtClean="0"/>
              <a:t>‹#›</a:t>
            </a:fld>
            <a:endParaRPr lang="en-US"/>
          </a:p>
        </p:txBody>
      </p:sp>
    </p:spTree>
    <p:extLst>
      <p:ext uri="{BB962C8B-B14F-4D97-AF65-F5344CB8AC3E}">
        <p14:creationId xmlns:p14="http://schemas.microsoft.com/office/powerpoint/2010/main" val="3129809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E98B3E-81B4-4F81-A1F1-C8A5B00EFBE1}" type="datetimeFigureOut">
              <a:rPr lang="en-US" smtClean="0"/>
              <a:t>6/4/2020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C9A39F-5391-4C99-A38A-B9C8A58698E7}" type="slidenum">
              <a:rPr lang="en-US" smtClean="0"/>
              <a:t>‹#›</a:t>
            </a:fld>
            <a:endParaRPr lang="en-US"/>
          </a:p>
        </p:txBody>
      </p:sp>
    </p:spTree>
    <p:extLst>
      <p:ext uri="{BB962C8B-B14F-4D97-AF65-F5344CB8AC3E}">
        <p14:creationId xmlns:p14="http://schemas.microsoft.com/office/powerpoint/2010/main" val="863410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E98B3E-81B4-4F81-A1F1-C8A5B00EFBE1}" type="datetimeFigureOut">
              <a:rPr lang="en-US" smtClean="0"/>
              <a:t>6/4/2020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C9A39F-5391-4C99-A38A-B9C8A58698E7}" type="slidenum">
              <a:rPr lang="en-US" smtClean="0"/>
              <a:t>‹#›</a:t>
            </a:fld>
            <a:endParaRPr lang="en-US"/>
          </a:p>
        </p:txBody>
      </p:sp>
    </p:spTree>
    <p:extLst>
      <p:ext uri="{BB962C8B-B14F-4D97-AF65-F5344CB8AC3E}">
        <p14:creationId xmlns:p14="http://schemas.microsoft.com/office/powerpoint/2010/main" val="828907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E98B3E-81B4-4F81-A1F1-C8A5B00EFBE1}" type="datetimeFigureOut">
              <a:rPr lang="en-US" smtClean="0"/>
              <a:t>6/4/2020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C9A39F-5391-4C99-A38A-B9C8A58698E7}" type="slidenum">
              <a:rPr lang="en-US" smtClean="0"/>
              <a:t>‹#›</a:t>
            </a:fld>
            <a:endParaRPr lang="en-US"/>
          </a:p>
        </p:txBody>
      </p:sp>
    </p:spTree>
    <p:extLst>
      <p:ext uri="{BB962C8B-B14F-4D97-AF65-F5344CB8AC3E}">
        <p14:creationId xmlns:p14="http://schemas.microsoft.com/office/powerpoint/2010/main" val="3031582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E98B3E-81B4-4F81-A1F1-C8A5B00EFBE1}" type="datetimeFigureOut">
              <a:rPr lang="en-US" smtClean="0"/>
              <a:t>6/4/2020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C9A39F-5391-4C99-A38A-B9C8A58698E7}" type="slidenum">
              <a:rPr lang="en-US" smtClean="0"/>
              <a:t>‹#›</a:t>
            </a:fld>
            <a:endParaRPr lang="en-US"/>
          </a:p>
        </p:txBody>
      </p:sp>
    </p:spTree>
    <p:extLst>
      <p:ext uri="{BB962C8B-B14F-4D97-AF65-F5344CB8AC3E}">
        <p14:creationId xmlns:p14="http://schemas.microsoft.com/office/powerpoint/2010/main" val="2547564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E98B3E-81B4-4F81-A1F1-C8A5B00EFBE1}" type="datetimeFigureOut">
              <a:rPr lang="en-US" smtClean="0"/>
              <a:t>6/4/2020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7C9A39F-5391-4C99-A38A-B9C8A58698E7}" type="slidenum">
              <a:rPr lang="en-US" smtClean="0"/>
              <a:t>‹#›</a:t>
            </a:fld>
            <a:endParaRPr lang="en-US"/>
          </a:p>
        </p:txBody>
      </p:sp>
    </p:spTree>
    <p:extLst>
      <p:ext uri="{BB962C8B-B14F-4D97-AF65-F5344CB8AC3E}">
        <p14:creationId xmlns:p14="http://schemas.microsoft.com/office/powerpoint/2010/main" val="3750646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7E98B3E-81B4-4F81-A1F1-C8A5B00EFBE1}" type="datetimeFigureOut">
              <a:rPr lang="en-US" smtClean="0"/>
              <a:t>6/4/2020</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7C9A39F-5391-4C99-A38A-B9C8A58698E7}" type="slidenum">
              <a:rPr lang="en-US" smtClean="0"/>
              <a:t>‹#›</a:t>
            </a:fld>
            <a:endParaRPr lang="en-US"/>
          </a:p>
        </p:txBody>
      </p:sp>
    </p:spTree>
    <p:extLst>
      <p:ext uri="{BB962C8B-B14F-4D97-AF65-F5344CB8AC3E}">
        <p14:creationId xmlns:p14="http://schemas.microsoft.com/office/powerpoint/2010/main" val="2516277992"/>
      </p:ext>
    </p:extLst>
  </p:cSld>
  <p:clrMap bg1="dk1" tx1="lt1" bg2="dk2" tx2="lt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 id="2147483830" r:id="rId15"/>
    <p:sldLayoutId id="2147483831" r:id="rId16"/>
    <p:sldLayoutId id="2147483832"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rwbuie/twitter_sentiment" TargetMode="External"/><Relationship Id="rId2" Type="http://schemas.openxmlformats.org/officeDocument/2006/relationships/hyperlink" Target="mailto:buierw@uw.edu"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803405"/>
            <a:ext cx="9448800" cy="1825096"/>
          </a:xfrm>
        </p:spPr>
        <p:txBody>
          <a:bodyPr>
            <a:normAutofit fontScale="90000"/>
          </a:bodyPr>
          <a:lstStyle/>
          <a:p>
            <a:pPr marL="0" lvl="0" indent="0">
              <a:buNone/>
            </a:pPr>
            <a:r>
              <a:t>Sentiment Around COVID-19 Media Exposure</a:t>
            </a:r>
          </a:p>
        </p:txBody>
      </p:sp>
      <p:sp>
        <p:nvSpPr>
          <p:cNvPr id="3" name="Subtitle 2"/>
          <p:cNvSpPr>
            <a:spLocks noGrp="1"/>
          </p:cNvSpPr>
          <p:nvPr>
            <p:ph type="subTitle" idx="1"/>
          </p:nvPr>
        </p:nvSpPr>
        <p:spPr>
          <a:xfrm>
            <a:off x="1371600" y="3632201"/>
            <a:ext cx="9448800" cy="685800"/>
          </a:xfrm>
        </p:spPr>
        <p:txBody>
          <a:bodyPr>
            <a:normAutofit fontScale="85000" lnSpcReduction="20000"/>
          </a:bodyPr>
          <a:lstStyle/>
          <a:p>
            <a:pPr marL="0" lvl="0" indent="0">
              <a:buNone/>
            </a:pPr>
            <a:br/>
            <a:br/>
            <a:r>
              <a:t>Ronald W Buie</a:t>
            </a:r>
          </a:p>
        </p:txBody>
      </p:sp>
      <p:sp>
        <p:nvSpPr>
          <p:cNvPr id="4" name="Date Placeholder 3"/>
          <p:cNvSpPr>
            <a:spLocks noGrp="1"/>
          </p:cNvSpPr>
          <p:nvPr>
            <p:ph type="dt" sz="half" idx="10"/>
          </p:nvPr>
        </p:nvSpPr>
        <p:spPr>
          <a:xfrm>
            <a:off x="7909561" y="4314328"/>
            <a:ext cx="2910840" cy="374642"/>
          </a:xfrm>
        </p:spPr>
        <p:txBody>
          <a:bodyPr/>
          <a:lstStyle/>
          <a:p>
            <a:pPr marL="0" lvl="0" indent="0">
              <a:buNone/>
            </a:pPr>
            <a:r>
              <a:t>5/31/2020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Results: Data</a:t>
            </a:r>
          </a:p>
        </p:txBody>
      </p:sp>
      <p:graphicFrame>
        <p:nvGraphicFramePr>
          <p:cNvPr id="6" name="Content Placeholder 5"/>
          <p:cNvGraphicFramePr>
            <a:graphicFrameLocks noGrp="1"/>
          </p:cNvGraphicFramePr>
          <p:nvPr>
            <p:ph idx="1"/>
          </p:nvPr>
        </p:nvGraphicFramePr>
        <p:xfrm>
          <a:off x="685800" y="2184400"/>
          <a:ext cx="10820400" cy="1828800"/>
        </p:xfrm>
        <a:graphic>
          <a:graphicData uri="http://schemas.openxmlformats.org/drawingml/2006/table">
            <a:tbl>
              <a:tblPr firstRow="1" bandRow="1">
                <a:tableStyleId>{5C22544A-7EE6-4342-B048-85BDC9FD1C3A}</a:tableStyleId>
              </a:tblPr>
              <a:tblGrid>
                <a:gridCol w="3606800">
                  <a:extLst>
                    <a:ext uri="{9D8B030D-6E8A-4147-A177-3AD203B41FA5}">
                      <a16:colId xmlns:a16="http://schemas.microsoft.com/office/drawing/2014/main" val="20000"/>
                    </a:ext>
                  </a:extLst>
                </a:gridCol>
                <a:gridCol w="3606800">
                  <a:extLst>
                    <a:ext uri="{9D8B030D-6E8A-4147-A177-3AD203B41FA5}">
                      <a16:colId xmlns:a16="http://schemas.microsoft.com/office/drawing/2014/main" val="20001"/>
                    </a:ext>
                  </a:extLst>
                </a:gridCol>
                <a:gridCol w="3606800">
                  <a:extLst>
                    <a:ext uri="{9D8B030D-6E8A-4147-A177-3AD203B41FA5}">
                      <a16:colId xmlns:a16="http://schemas.microsoft.com/office/drawing/2014/main" val="20002"/>
                    </a:ext>
                  </a:extLst>
                </a:gridCol>
              </a:tblGrid>
              <a:tr h="0">
                <a:tc>
                  <a:txBody>
                    <a:bodyPr/>
                    <a:lstStyle/>
                    <a:p>
                      <a:pPr marL="0" lvl="0" indent="0" algn="l">
                        <a:buNone/>
                      </a:pPr>
                      <a:r>
                        <a:t>Variable</a:t>
                      </a:r>
                    </a:p>
                  </a:txBody>
                  <a:tcPr/>
                </a:tc>
                <a:tc>
                  <a:txBody>
                    <a:bodyPr/>
                    <a:lstStyle/>
                    <a:p>
                      <a:pPr marL="0" lvl="0" indent="0" algn="ctr">
                        <a:buNone/>
                      </a:pPr>
                      <a:r>
                        <a:t>description</a:t>
                      </a:r>
                    </a:p>
                  </a:txBody>
                  <a:tcPr/>
                </a:tc>
                <a:tc>
                  <a:txBody>
                    <a:bodyPr/>
                    <a:lstStyle/>
                    <a:p>
                      <a:pPr marL="0" lvl="0" indent="0" algn="r">
                        <a:buNone/>
                      </a:pPr>
                      <a:r>
                        <a:t>Presence</a:t>
                      </a:r>
                    </a:p>
                  </a:txBody>
                  <a:tcPr/>
                </a:tc>
                <a:extLst>
                  <a:ext uri="{0D108BD9-81ED-4DB2-BD59-A6C34878D82A}">
                    <a16:rowId xmlns:a16="http://schemas.microsoft.com/office/drawing/2014/main" val="10000"/>
                  </a:ext>
                </a:extLst>
              </a:tr>
              <a:tr h="0">
                <a:tc>
                  <a:txBody>
                    <a:bodyPr/>
                    <a:lstStyle/>
                    <a:p>
                      <a:pPr marL="0" lvl="0" indent="0" algn="l">
                        <a:buNone/>
                      </a:pPr>
                      <a:r>
                        <a:t>tweet id</a:t>
                      </a:r>
                    </a:p>
                  </a:txBody>
                  <a:tcPr/>
                </a:tc>
                <a:tc>
                  <a:txBody>
                    <a:bodyPr/>
                    <a:lstStyle/>
                    <a:p>
                      <a:pPr marL="0" lvl="0" indent="0" algn="ctr">
                        <a:buNone/>
                      </a:pPr>
                      <a:r>
                        <a:t>unique id of tweet</a:t>
                      </a:r>
                    </a:p>
                  </a:txBody>
                  <a:tcPr/>
                </a:tc>
                <a:tc>
                  <a:txBody>
                    <a:bodyPr/>
                    <a:lstStyle/>
                    <a:p>
                      <a:pPr marL="0" lvl="0" indent="0" algn="r">
                        <a:buNone/>
                      </a:pPr>
                      <a:r>
                        <a:t>N 878</a:t>
                      </a:r>
                    </a:p>
                  </a:txBody>
                  <a:tcPr/>
                </a:tc>
                <a:extLst>
                  <a:ext uri="{0D108BD9-81ED-4DB2-BD59-A6C34878D82A}">
                    <a16:rowId xmlns:a16="http://schemas.microsoft.com/office/drawing/2014/main" val="10001"/>
                  </a:ext>
                </a:extLst>
              </a:tr>
              <a:tr h="0">
                <a:tc>
                  <a:txBody>
                    <a:bodyPr/>
                    <a:lstStyle/>
                    <a:p>
                      <a:pPr marL="0" lvl="0" indent="0" algn="l">
                        <a:buNone/>
                      </a:pPr>
                      <a:r>
                        <a:t>lms</a:t>
                      </a:r>
                    </a:p>
                  </a:txBody>
                  <a:tcPr/>
                </a:tc>
                <a:tc>
                  <a:txBody>
                    <a:bodyPr/>
                    <a:lstStyle/>
                    <a:p>
                      <a:pPr marL="0" lvl="0" indent="0" algn="ctr">
                        <a:buNone/>
                      </a:pPr>
                      <a:r>
                        <a:t>3 level indicator of length</a:t>
                      </a:r>
                    </a:p>
                  </a:txBody>
                  <a:tcPr/>
                </a:tc>
                <a:tc>
                  <a:txBody>
                    <a:bodyPr/>
                    <a:lstStyle/>
                    <a:p>
                      <a:pPr marL="0" lvl="0" indent="0" algn="r">
                        <a:buNone/>
                      </a:pPr>
                      <a:r>
                        <a:t>M1.2, min 0, max 2</a:t>
                      </a:r>
                    </a:p>
                  </a:txBody>
                  <a:tcPr/>
                </a:tc>
                <a:extLst>
                  <a:ext uri="{0D108BD9-81ED-4DB2-BD59-A6C34878D82A}">
                    <a16:rowId xmlns:a16="http://schemas.microsoft.com/office/drawing/2014/main" val="10002"/>
                  </a:ext>
                </a:extLst>
              </a:tr>
              <a:tr h="0">
                <a:tc>
                  <a:txBody>
                    <a:bodyPr/>
                    <a:lstStyle/>
                    <a:p>
                      <a:pPr marL="0" lvl="0" indent="0" algn="l">
                        <a:buNone/>
                      </a:pPr>
                      <a:r>
                        <a:t>sent</a:t>
                      </a:r>
                    </a:p>
                  </a:txBody>
                  <a:tcPr/>
                </a:tc>
                <a:tc>
                  <a:txBody>
                    <a:bodyPr/>
                    <a:lstStyle/>
                    <a:p>
                      <a:pPr marL="0" lvl="0" indent="0" algn="ctr">
                        <a:buNone/>
                      </a:pPr>
                      <a:r>
                        <a:t>4 level indicator of sentiment</a:t>
                      </a:r>
                    </a:p>
                  </a:txBody>
                  <a:tcPr/>
                </a:tc>
                <a:tc>
                  <a:txBody>
                    <a:bodyPr/>
                    <a:lstStyle/>
                    <a:p>
                      <a:pPr marL="0" lvl="0" indent="0" algn="r">
                        <a:buNone/>
                      </a:pPr>
                      <a:r>
                        <a:t>M-0.8, min -15, max 9</a:t>
                      </a:r>
                    </a:p>
                  </a:txBody>
                  <a:tcPr/>
                </a:tc>
                <a:extLst>
                  <a:ext uri="{0D108BD9-81ED-4DB2-BD59-A6C34878D82A}">
                    <a16:rowId xmlns:a16="http://schemas.microsoft.com/office/drawing/2014/main" val="10003"/>
                  </a:ext>
                </a:extLst>
              </a:tr>
              <a:tr h="0">
                <a:tc>
                  <a:txBody>
                    <a:bodyPr/>
                    <a:lstStyle/>
                    <a:p>
                      <a:pPr marL="0" lvl="0" indent="0" algn="l">
                        <a:buNone/>
                      </a:pPr>
                      <a:r>
                        <a:t>source</a:t>
                      </a:r>
                    </a:p>
                  </a:txBody>
                  <a:tcPr/>
                </a:tc>
                <a:tc>
                  <a:txBody>
                    <a:bodyPr/>
                    <a:lstStyle/>
                    <a:p>
                      <a:pPr marL="0" lvl="0" indent="0" algn="ctr">
                        <a:buNone/>
                      </a:pPr>
                      <a:r>
                        <a:t>root source of news</a:t>
                      </a:r>
                    </a:p>
                  </a:txBody>
                  <a:tcPr/>
                </a:tc>
                <a:tc>
                  <a:txBody>
                    <a:bodyPr/>
                    <a:lstStyle/>
                    <a:p>
                      <a:pPr marL="0" lvl="0" indent="0" algn="r">
                        <a:buNone/>
                      </a:pPr>
                      <a:r>
                        <a:t>129 (unique)</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Results: Sentiment</a:t>
            </a:r>
          </a:p>
        </p:txBody>
      </p:sp>
      <p:pic>
        <p:nvPicPr>
          <p:cNvPr id="3" name="Picture 1" descr="./wide%20snetiment%20observed.png"/>
          <p:cNvPicPr>
            <a:picLocks noGrp="1" noChangeAspect="1"/>
          </p:cNvPicPr>
          <p:nvPr/>
        </p:nvPicPr>
        <p:blipFill>
          <a:blip r:embed="rId2"/>
          <a:stretch>
            <a:fillRect/>
          </a:stretch>
        </p:blipFill>
        <p:spPr bwMode="auto">
          <a:xfrm>
            <a:off x="373447" y="208230"/>
            <a:ext cx="6280663" cy="6439705"/>
          </a:xfrm>
          <a:prstGeom prst="rect">
            <a:avLst/>
          </a:prstGeom>
          <a:noFill/>
          <a:ln w="9525">
            <a:noFill/>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Results: Mean Across Groups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707260033"/>
              </p:ext>
            </p:extLst>
          </p:nvPr>
        </p:nvGraphicFramePr>
        <p:xfrm>
          <a:off x="4633785" y="1909120"/>
          <a:ext cx="6505830" cy="4666716"/>
        </p:xfrm>
        <a:graphic>
          <a:graphicData uri="http://schemas.openxmlformats.org/drawingml/2006/table">
            <a:tbl>
              <a:tblPr firstRow="1" bandRow="1">
                <a:tableStyleId>{5C22544A-7EE6-4342-B048-85BDC9FD1C3A}</a:tableStyleId>
              </a:tblPr>
              <a:tblGrid>
                <a:gridCol w="1301166">
                  <a:extLst>
                    <a:ext uri="{9D8B030D-6E8A-4147-A177-3AD203B41FA5}">
                      <a16:colId xmlns:a16="http://schemas.microsoft.com/office/drawing/2014/main" val="20000"/>
                    </a:ext>
                  </a:extLst>
                </a:gridCol>
                <a:gridCol w="1301166">
                  <a:extLst>
                    <a:ext uri="{9D8B030D-6E8A-4147-A177-3AD203B41FA5}">
                      <a16:colId xmlns:a16="http://schemas.microsoft.com/office/drawing/2014/main" val="20001"/>
                    </a:ext>
                  </a:extLst>
                </a:gridCol>
                <a:gridCol w="1301166">
                  <a:extLst>
                    <a:ext uri="{9D8B030D-6E8A-4147-A177-3AD203B41FA5}">
                      <a16:colId xmlns:a16="http://schemas.microsoft.com/office/drawing/2014/main" val="20002"/>
                    </a:ext>
                  </a:extLst>
                </a:gridCol>
                <a:gridCol w="1301166">
                  <a:extLst>
                    <a:ext uri="{9D8B030D-6E8A-4147-A177-3AD203B41FA5}">
                      <a16:colId xmlns:a16="http://schemas.microsoft.com/office/drawing/2014/main" val="20003"/>
                    </a:ext>
                  </a:extLst>
                </a:gridCol>
                <a:gridCol w="1301166">
                  <a:extLst>
                    <a:ext uri="{9D8B030D-6E8A-4147-A177-3AD203B41FA5}">
                      <a16:colId xmlns:a16="http://schemas.microsoft.com/office/drawing/2014/main" val="20004"/>
                    </a:ext>
                  </a:extLst>
                </a:gridCol>
              </a:tblGrid>
              <a:tr h="226242">
                <a:tc>
                  <a:txBody>
                    <a:bodyPr/>
                    <a:lstStyle/>
                    <a:p>
                      <a:pPr marL="0" lvl="0" indent="0" algn="r">
                        <a:buNone/>
                      </a:pPr>
                      <a:r>
                        <a:rPr sz="700" dirty="0" err="1"/>
                        <a:t>mean_sent</a:t>
                      </a:r>
                      <a:endParaRPr sz="700" dirty="0"/>
                    </a:p>
                  </a:txBody>
                  <a:tcPr/>
                </a:tc>
                <a:tc>
                  <a:txBody>
                    <a:bodyPr/>
                    <a:lstStyle/>
                    <a:p>
                      <a:pPr marL="0" lvl="0" indent="0" algn="r">
                        <a:buNone/>
                      </a:pPr>
                      <a:r>
                        <a:rPr sz="700"/>
                        <a:t>mean_char</a:t>
                      </a:r>
                    </a:p>
                  </a:txBody>
                  <a:tcPr/>
                </a:tc>
                <a:tc>
                  <a:txBody>
                    <a:bodyPr/>
                    <a:lstStyle/>
                    <a:p>
                      <a:pPr marL="0" lvl="0" indent="0" algn="r">
                        <a:buNone/>
                      </a:pPr>
                      <a:r>
                        <a:rPr sz="700"/>
                        <a:t>org_count</a:t>
                      </a:r>
                    </a:p>
                  </a:txBody>
                  <a:tcPr/>
                </a:tc>
                <a:tc>
                  <a:txBody>
                    <a:bodyPr/>
                    <a:lstStyle/>
                    <a:p>
                      <a:pPr marL="0" lvl="0" indent="0" algn="r">
                        <a:buNone/>
                      </a:pPr>
                      <a:r>
                        <a:rPr sz="700" dirty="0" err="1"/>
                        <a:t>mess_count</a:t>
                      </a:r>
                      <a:endParaRPr sz="700" dirty="0"/>
                    </a:p>
                  </a:txBody>
                  <a:tcPr/>
                </a:tc>
                <a:tc>
                  <a:txBody>
                    <a:bodyPr/>
                    <a:lstStyle/>
                    <a:p>
                      <a:pPr marL="0" lvl="0" indent="0" algn="l">
                        <a:buNone/>
                      </a:pPr>
                      <a:r>
                        <a:rPr sz="700" dirty="0" err="1"/>
                        <a:t>Kmax</a:t>
                      </a:r>
                      <a:endParaRPr sz="700" dirty="0"/>
                    </a:p>
                  </a:txBody>
                  <a:tcPr/>
                </a:tc>
                <a:extLst>
                  <a:ext uri="{0D108BD9-81ED-4DB2-BD59-A6C34878D82A}">
                    <a16:rowId xmlns:a16="http://schemas.microsoft.com/office/drawing/2014/main" val="10000"/>
                  </a:ext>
                </a:extLst>
              </a:tr>
              <a:tr h="226242">
                <a:tc>
                  <a:txBody>
                    <a:bodyPr/>
                    <a:lstStyle/>
                    <a:p>
                      <a:pPr marL="0" lvl="0" indent="0" algn="r">
                        <a:buNone/>
                      </a:pPr>
                      <a:r>
                        <a:rPr sz="700" dirty="0"/>
                        <a:t>-0.6266867</a:t>
                      </a:r>
                    </a:p>
                  </a:txBody>
                  <a:tcPr/>
                </a:tc>
                <a:tc>
                  <a:txBody>
                    <a:bodyPr/>
                    <a:lstStyle/>
                    <a:p>
                      <a:pPr marL="0" lvl="0" indent="0" algn="r">
                        <a:buNone/>
                      </a:pPr>
                      <a:r>
                        <a:rPr sz="700"/>
                        <a:t>128.18591</a:t>
                      </a:r>
                    </a:p>
                  </a:txBody>
                  <a:tcPr/>
                </a:tc>
                <a:tc>
                  <a:txBody>
                    <a:bodyPr/>
                    <a:lstStyle/>
                    <a:p>
                      <a:pPr marL="0" lvl="0" indent="0" algn="r">
                        <a:buNone/>
                      </a:pPr>
                      <a:r>
                        <a:rPr sz="700"/>
                        <a:t>111</a:t>
                      </a:r>
                    </a:p>
                  </a:txBody>
                  <a:tcPr/>
                </a:tc>
                <a:tc>
                  <a:txBody>
                    <a:bodyPr/>
                    <a:lstStyle/>
                    <a:p>
                      <a:pPr marL="0" lvl="0" indent="0" algn="r">
                        <a:buNone/>
                      </a:pPr>
                      <a:r>
                        <a:rPr sz="700"/>
                        <a:t>667</a:t>
                      </a:r>
                    </a:p>
                  </a:txBody>
                  <a:tcPr/>
                </a:tc>
                <a:tc>
                  <a:txBody>
                    <a:bodyPr/>
                    <a:lstStyle/>
                    <a:p>
                      <a:pPr marL="0" lvl="0" indent="0" algn="l">
                        <a:buNone/>
                      </a:pPr>
                      <a:r>
                        <a:rPr sz="700"/>
                        <a:t>K2</a:t>
                      </a:r>
                    </a:p>
                  </a:txBody>
                  <a:tcPr/>
                </a:tc>
                <a:extLst>
                  <a:ext uri="{0D108BD9-81ED-4DB2-BD59-A6C34878D82A}">
                    <a16:rowId xmlns:a16="http://schemas.microsoft.com/office/drawing/2014/main" val="10001"/>
                  </a:ext>
                </a:extLst>
              </a:tr>
              <a:tr h="226242">
                <a:tc>
                  <a:txBody>
                    <a:bodyPr/>
                    <a:lstStyle/>
                    <a:p>
                      <a:pPr marL="0" lvl="0" indent="0" algn="r">
                        <a:buNone/>
                      </a:pPr>
                      <a:r>
                        <a:rPr sz="700"/>
                        <a:t>-1.4230769</a:t>
                      </a:r>
                    </a:p>
                  </a:txBody>
                  <a:tcPr/>
                </a:tc>
                <a:tc>
                  <a:txBody>
                    <a:bodyPr/>
                    <a:lstStyle/>
                    <a:p>
                      <a:pPr marL="0" lvl="0" indent="0" algn="r">
                        <a:buNone/>
                      </a:pPr>
                      <a:r>
                        <a:rPr sz="700"/>
                        <a:t>139.74519</a:t>
                      </a:r>
                    </a:p>
                  </a:txBody>
                  <a:tcPr/>
                </a:tc>
                <a:tc>
                  <a:txBody>
                    <a:bodyPr/>
                    <a:lstStyle/>
                    <a:p>
                      <a:pPr marL="0" lvl="0" indent="0" algn="r">
                        <a:buNone/>
                      </a:pPr>
                      <a:r>
                        <a:rPr sz="700"/>
                        <a:t>18</a:t>
                      </a:r>
                    </a:p>
                  </a:txBody>
                  <a:tcPr/>
                </a:tc>
                <a:tc>
                  <a:txBody>
                    <a:bodyPr/>
                    <a:lstStyle/>
                    <a:p>
                      <a:pPr marL="0" lvl="0" indent="0" algn="r">
                        <a:buNone/>
                      </a:pPr>
                      <a:r>
                        <a:rPr sz="700"/>
                        <a:t>208</a:t>
                      </a:r>
                    </a:p>
                  </a:txBody>
                  <a:tcPr/>
                </a:tc>
                <a:tc>
                  <a:txBody>
                    <a:bodyPr/>
                    <a:lstStyle/>
                    <a:p>
                      <a:pPr marL="0" lvl="0" indent="0" algn="l">
                        <a:buNone/>
                      </a:pPr>
                      <a:r>
                        <a:rPr sz="700"/>
                        <a:t>K2</a:t>
                      </a:r>
                    </a:p>
                  </a:txBody>
                  <a:tcPr/>
                </a:tc>
                <a:extLst>
                  <a:ext uri="{0D108BD9-81ED-4DB2-BD59-A6C34878D82A}">
                    <a16:rowId xmlns:a16="http://schemas.microsoft.com/office/drawing/2014/main" val="10002"/>
                  </a:ext>
                </a:extLst>
              </a:tr>
              <a:tr h="226242">
                <a:tc>
                  <a:txBody>
                    <a:bodyPr/>
                    <a:lstStyle/>
                    <a:p>
                      <a:pPr marL="0" lvl="0" indent="0" algn="r">
                        <a:buNone/>
                      </a:pPr>
                      <a:r>
                        <a:rPr sz="700"/>
                        <a:t>-0.6266867</a:t>
                      </a:r>
                    </a:p>
                  </a:txBody>
                  <a:tcPr/>
                </a:tc>
                <a:tc>
                  <a:txBody>
                    <a:bodyPr/>
                    <a:lstStyle/>
                    <a:p>
                      <a:pPr marL="0" lvl="0" indent="0" algn="r">
                        <a:buNone/>
                      </a:pPr>
                      <a:r>
                        <a:rPr sz="700"/>
                        <a:t>128.18591</a:t>
                      </a:r>
                    </a:p>
                  </a:txBody>
                  <a:tcPr/>
                </a:tc>
                <a:tc>
                  <a:txBody>
                    <a:bodyPr/>
                    <a:lstStyle/>
                    <a:p>
                      <a:pPr marL="0" lvl="0" indent="0" algn="r">
                        <a:buNone/>
                      </a:pPr>
                      <a:r>
                        <a:rPr sz="700"/>
                        <a:t>111</a:t>
                      </a:r>
                    </a:p>
                  </a:txBody>
                  <a:tcPr/>
                </a:tc>
                <a:tc>
                  <a:txBody>
                    <a:bodyPr/>
                    <a:lstStyle/>
                    <a:p>
                      <a:pPr marL="0" lvl="0" indent="0" algn="r">
                        <a:buNone/>
                      </a:pPr>
                      <a:r>
                        <a:rPr sz="700"/>
                        <a:t>667</a:t>
                      </a:r>
                    </a:p>
                  </a:txBody>
                  <a:tcPr/>
                </a:tc>
                <a:tc>
                  <a:txBody>
                    <a:bodyPr/>
                    <a:lstStyle/>
                    <a:p>
                      <a:pPr marL="0" lvl="0" indent="0" algn="l">
                        <a:buNone/>
                      </a:pPr>
                      <a:r>
                        <a:rPr sz="700"/>
                        <a:t>K3</a:t>
                      </a:r>
                    </a:p>
                  </a:txBody>
                  <a:tcPr/>
                </a:tc>
                <a:extLst>
                  <a:ext uri="{0D108BD9-81ED-4DB2-BD59-A6C34878D82A}">
                    <a16:rowId xmlns:a16="http://schemas.microsoft.com/office/drawing/2014/main" val="10003"/>
                  </a:ext>
                </a:extLst>
              </a:tr>
              <a:tr h="226242">
                <a:tc>
                  <a:txBody>
                    <a:bodyPr/>
                    <a:lstStyle/>
                    <a:p>
                      <a:pPr marL="0" lvl="0" indent="0" algn="r">
                        <a:buNone/>
                      </a:pPr>
                      <a:r>
                        <a:rPr sz="700"/>
                        <a:t>-1.2651515</a:t>
                      </a:r>
                    </a:p>
                  </a:txBody>
                  <a:tcPr/>
                </a:tc>
                <a:tc>
                  <a:txBody>
                    <a:bodyPr/>
                    <a:lstStyle/>
                    <a:p>
                      <a:pPr marL="0" lvl="0" indent="0" algn="r">
                        <a:buNone/>
                      </a:pPr>
                      <a:r>
                        <a:rPr sz="700"/>
                        <a:t>111.81818</a:t>
                      </a:r>
                    </a:p>
                  </a:txBody>
                  <a:tcPr/>
                </a:tc>
                <a:tc>
                  <a:txBody>
                    <a:bodyPr/>
                    <a:lstStyle/>
                    <a:p>
                      <a:pPr marL="0" lvl="0" indent="0" algn="r">
                        <a:buNone/>
                      </a:pPr>
                      <a:r>
                        <a:rPr sz="700"/>
                        <a:t>1</a:t>
                      </a:r>
                    </a:p>
                  </a:txBody>
                  <a:tcPr/>
                </a:tc>
                <a:tc>
                  <a:txBody>
                    <a:bodyPr/>
                    <a:lstStyle/>
                    <a:p>
                      <a:pPr marL="0" lvl="0" indent="0" algn="r">
                        <a:buNone/>
                      </a:pPr>
                      <a:r>
                        <a:rPr sz="700"/>
                        <a:t>132</a:t>
                      </a:r>
                    </a:p>
                  </a:txBody>
                  <a:tcPr/>
                </a:tc>
                <a:tc>
                  <a:txBody>
                    <a:bodyPr/>
                    <a:lstStyle/>
                    <a:p>
                      <a:pPr marL="0" lvl="0" indent="0" algn="l">
                        <a:buNone/>
                      </a:pPr>
                      <a:r>
                        <a:rPr sz="700"/>
                        <a:t>K3</a:t>
                      </a:r>
                    </a:p>
                  </a:txBody>
                  <a:tcPr/>
                </a:tc>
                <a:extLst>
                  <a:ext uri="{0D108BD9-81ED-4DB2-BD59-A6C34878D82A}">
                    <a16:rowId xmlns:a16="http://schemas.microsoft.com/office/drawing/2014/main" val="10004"/>
                  </a:ext>
                </a:extLst>
              </a:tr>
              <a:tr h="226242">
                <a:tc>
                  <a:txBody>
                    <a:bodyPr/>
                    <a:lstStyle/>
                    <a:p>
                      <a:pPr marL="0" lvl="0" indent="0" algn="r">
                        <a:buNone/>
                      </a:pPr>
                      <a:r>
                        <a:rPr sz="700"/>
                        <a:t>-1.6973684</a:t>
                      </a:r>
                    </a:p>
                  </a:txBody>
                  <a:tcPr/>
                </a:tc>
                <a:tc>
                  <a:txBody>
                    <a:bodyPr/>
                    <a:lstStyle/>
                    <a:p>
                      <a:pPr marL="0" lvl="0" indent="0" algn="r">
                        <a:buNone/>
                      </a:pPr>
                      <a:r>
                        <a:rPr sz="700"/>
                        <a:t>188.25000</a:t>
                      </a:r>
                    </a:p>
                  </a:txBody>
                  <a:tcPr/>
                </a:tc>
                <a:tc>
                  <a:txBody>
                    <a:bodyPr/>
                    <a:lstStyle/>
                    <a:p>
                      <a:pPr marL="0" lvl="0" indent="0" algn="r">
                        <a:buNone/>
                      </a:pPr>
                      <a:r>
                        <a:rPr sz="700"/>
                        <a:t>17</a:t>
                      </a:r>
                    </a:p>
                  </a:txBody>
                  <a:tcPr/>
                </a:tc>
                <a:tc>
                  <a:txBody>
                    <a:bodyPr/>
                    <a:lstStyle/>
                    <a:p>
                      <a:pPr marL="0" lvl="0" indent="0" algn="r">
                        <a:buNone/>
                      </a:pPr>
                      <a:r>
                        <a:rPr sz="700" dirty="0"/>
                        <a:t>76</a:t>
                      </a:r>
                    </a:p>
                  </a:txBody>
                  <a:tcPr/>
                </a:tc>
                <a:tc>
                  <a:txBody>
                    <a:bodyPr/>
                    <a:lstStyle/>
                    <a:p>
                      <a:pPr marL="0" lvl="0" indent="0" algn="l">
                        <a:buNone/>
                      </a:pPr>
                      <a:r>
                        <a:rPr sz="700"/>
                        <a:t>K3</a:t>
                      </a:r>
                    </a:p>
                  </a:txBody>
                  <a:tcPr/>
                </a:tc>
                <a:extLst>
                  <a:ext uri="{0D108BD9-81ED-4DB2-BD59-A6C34878D82A}">
                    <a16:rowId xmlns:a16="http://schemas.microsoft.com/office/drawing/2014/main" val="10005"/>
                  </a:ext>
                </a:extLst>
              </a:tr>
              <a:tr h="173675">
                <a:tc>
                  <a:txBody>
                    <a:bodyPr/>
                    <a:lstStyle/>
                    <a:p>
                      <a:pPr marL="0" lvl="0" indent="0" algn="r">
                        <a:buNone/>
                      </a:pPr>
                      <a:r>
                        <a:rPr sz="700"/>
                        <a:t>0.6417910</a:t>
                      </a:r>
                    </a:p>
                  </a:txBody>
                  <a:tcPr/>
                </a:tc>
                <a:tc>
                  <a:txBody>
                    <a:bodyPr/>
                    <a:lstStyle/>
                    <a:p>
                      <a:pPr marL="0" lvl="0" indent="0" algn="r">
                        <a:buNone/>
                      </a:pPr>
                      <a:r>
                        <a:rPr sz="700"/>
                        <a:t>60.83582</a:t>
                      </a:r>
                    </a:p>
                  </a:txBody>
                  <a:tcPr/>
                </a:tc>
                <a:tc>
                  <a:txBody>
                    <a:bodyPr/>
                    <a:lstStyle/>
                    <a:p>
                      <a:pPr marL="0" lvl="0" indent="0" algn="r">
                        <a:buNone/>
                      </a:pPr>
                      <a:r>
                        <a:rPr sz="700"/>
                        <a:t>19</a:t>
                      </a:r>
                    </a:p>
                  </a:txBody>
                  <a:tcPr/>
                </a:tc>
                <a:tc>
                  <a:txBody>
                    <a:bodyPr/>
                    <a:lstStyle/>
                    <a:p>
                      <a:pPr marL="0" lvl="0" indent="0" algn="r">
                        <a:buNone/>
                      </a:pPr>
                      <a:r>
                        <a:rPr sz="700"/>
                        <a:t>67</a:t>
                      </a:r>
                    </a:p>
                  </a:txBody>
                  <a:tcPr/>
                </a:tc>
                <a:tc>
                  <a:txBody>
                    <a:bodyPr/>
                    <a:lstStyle/>
                    <a:p>
                      <a:pPr marL="0" lvl="0" indent="0" algn="l">
                        <a:buNone/>
                      </a:pPr>
                      <a:r>
                        <a:rPr sz="700"/>
                        <a:t>K4</a:t>
                      </a:r>
                    </a:p>
                  </a:txBody>
                  <a:tcPr/>
                </a:tc>
                <a:extLst>
                  <a:ext uri="{0D108BD9-81ED-4DB2-BD59-A6C34878D82A}">
                    <a16:rowId xmlns:a16="http://schemas.microsoft.com/office/drawing/2014/main" val="10006"/>
                  </a:ext>
                </a:extLst>
              </a:tr>
              <a:tr h="226242">
                <a:tc>
                  <a:txBody>
                    <a:bodyPr/>
                    <a:lstStyle/>
                    <a:p>
                      <a:pPr marL="0" lvl="0" indent="0" algn="r">
                        <a:buNone/>
                      </a:pPr>
                      <a:r>
                        <a:rPr sz="700"/>
                        <a:t>-0.7683333</a:t>
                      </a:r>
                    </a:p>
                  </a:txBody>
                  <a:tcPr/>
                </a:tc>
                <a:tc>
                  <a:txBody>
                    <a:bodyPr/>
                    <a:lstStyle/>
                    <a:p>
                      <a:pPr marL="0" lvl="0" indent="0" algn="r">
                        <a:buNone/>
                      </a:pPr>
                      <a:r>
                        <a:rPr sz="700"/>
                        <a:t>135.70667</a:t>
                      </a:r>
                    </a:p>
                  </a:txBody>
                  <a:tcPr/>
                </a:tc>
                <a:tc>
                  <a:txBody>
                    <a:bodyPr/>
                    <a:lstStyle/>
                    <a:p>
                      <a:pPr marL="0" lvl="0" indent="0" algn="r">
                        <a:buNone/>
                      </a:pPr>
                      <a:r>
                        <a:rPr sz="700"/>
                        <a:t>92</a:t>
                      </a:r>
                    </a:p>
                  </a:txBody>
                  <a:tcPr/>
                </a:tc>
                <a:tc>
                  <a:txBody>
                    <a:bodyPr/>
                    <a:lstStyle/>
                    <a:p>
                      <a:pPr marL="0" lvl="0" indent="0" algn="r">
                        <a:buNone/>
                      </a:pPr>
                      <a:r>
                        <a:rPr sz="700"/>
                        <a:t>600</a:t>
                      </a:r>
                    </a:p>
                  </a:txBody>
                  <a:tcPr/>
                </a:tc>
                <a:tc>
                  <a:txBody>
                    <a:bodyPr/>
                    <a:lstStyle/>
                    <a:p>
                      <a:pPr marL="0" lvl="0" indent="0" algn="l">
                        <a:buNone/>
                      </a:pPr>
                      <a:r>
                        <a:rPr sz="700"/>
                        <a:t>K4</a:t>
                      </a:r>
                    </a:p>
                  </a:txBody>
                  <a:tcPr/>
                </a:tc>
                <a:extLst>
                  <a:ext uri="{0D108BD9-81ED-4DB2-BD59-A6C34878D82A}">
                    <a16:rowId xmlns:a16="http://schemas.microsoft.com/office/drawing/2014/main" val="10007"/>
                  </a:ext>
                </a:extLst>
              </a:tr>
              <a:tr h="226242">
                <a:tc>
                  <a:txBody>
                    <a:bodyPr/>
                    <a:lstStyle/>
                    <a:p>
                      <a:pPr marL="0" lvl="0" indent="0" algn="r">
                        <a:buNone/>
                      </a:pPr>
                      <a:r>
                        <a:rPr sz="700"/>
                        <a:t>-1.2651515</a:t>
                      </a:r>
                    </a:p>
                  </a:txBody>
                  <a:tcPr/>
                </a:tc>
                <a:tc>
                  <a:txBody>
                    <a:bodyPr/>
                    <a:lstStyle/>
                    <a:p>
                      <a:pPr marL="0" lvl="0" indent="0" algn="r">
                        <a:buNone/>
                      </a:pPr>
                      <a:r>
                        <a:rPr sz="700"/>
                        <a:t>111.81818</a:t>
                      </a:r>
                    </a:p>
                  </a:txBody>
                  <a:tcPr/>
                </a:tc>
                <a:tc>
                  <a:txBody>
                    <a:bodyPr/>
                    <a:lstStyle/>
                    <a:p>
                      <a:pPr marL="0" lvl="0" indent="0" algn="r">
                        <a:buNone/>
                      </a:pPr>
                      <a:r>
                        <a:rPr sz="700"/>
                        <a:t>1</a:t>
                      </a:r>
                    </a:p>
                  </a:txBody>
                  <a:tcPr/>
                </a:tc>
                <a:tc>
                  <a:txBody>
                    <a:bodyPr/>
                    <a:lstStyle/>
                    <a:p>
                      <a:pPr marL="0" lvl="0" indent="0" algn="r">
                        <a:buNone/>
                      </a:pPr>
                      <a:r>
                        <a:rPr sz="700"/>
                        <a:t>132</a:t>
                      </a:r>
                    </a:p>
                  </a:txBody>
                  <a:tcPr/>
                </a:tc>
                <a:tc>
                  <a:txBody>
                    <a:bodyPr/>
                    <a:lstStyle/>
                    <a:p>
                      <a:pPr marL="0" lvl="0" indent="0" algn="l">
                        <a:buNone/>
                      </a:pPr>
                      <a:r>
                        <a:rPr sz="700"/>
                        <a:t>K4</a:t>
                      </a:r>
                    </a:p>
                  </a:txBody>
                  <a:tcPr/>
                </a:tc>
                <a:extLst>
                  <a:ext uri="{0D108BD9-81ED-4DB2-BD59-A6C34878D82A}">
                    <a16:rowId xmlns:a16="http://schemas.microsoft.com/office/drawing/2014/main" val="10008"/>
                  </a:ext>
                </a:extLst>
              </a:tr>
              <a:tr h="226242">
                <a:tc>
                  <a:txBody>
                    <a:bodyPr/>
                    <a:lstStyle/>
                    <a:p>
                      <a:pPr marL="0" lvl="0" indent="0" algn="r">
                        <a:buNone/>
                      </a:pPr>
                      <a:r>
                        <a:rPr sz="700"/>
                        <a:t>-1.6973684</a:t>
                      </a:r>
                    </a:p>
                  </a:txBody>
                  <a:tcPr/>
                </a:tc>
                <a:tc>
                  <a:txBody>
                    <a:bodyPr/>
                    <a:lstStyle/>
                    <a:p>
                      <a:pPr marL="0" lvl="0" indent="0" algn="r">
                        <a:buNone/>
                      </a:pPr>
                      <a:r>
                        <a:rPr sz="700"/>
                        <a:t>188.25000</a:t>
                      </a:r>
                    </a:p>
                  </a:txBody>
                  <a:tcPr/>
                </a:tc>
                <a:tc>
                  <a:txBody>
                    <a:bodyPr/>
                    <a:lstStyle/>
                    <a:p>
                      <a:pPr marL="0" lvl="0" indent="0" algn="r">
                        <a:buNone/>
                      </a:pPr>
                      <a:r>
                        <a:rPr sz="700"/>
                        <a:t>17</a:t>
                      </a:r>
                    </a:p>
                  </a:txBody>
                  <a:tcPr/>
                </a:tc>
                <a:tc>
                  <a:txBody>
                    <a:bodyPr/>
                    <a:lstStyle/>
                    <a:p>
                      <a:pPr marL="0" lvl="0" indent="0" algn="r">
                        <a:buNone/>
                      </a:pPr>
                      <a:r>
                        <a:rPr sz="700"/>
                        <a:t>76</a:t>
                      </a:r>
                    </a:p>
                  </a:txBody>
                  <a:tcPr/>
                </a:tc>
                <a:tc>
                  <a:txBody>
                    <a:bodyPr/>
                    <a:lstStyle/>
                    <a:p>
                      <a:pPr marL="0" lvl="0" indent="0" algn="l">
                        <a:buNone/>
                      </a:pPr>
                      <a:r>
                        <a:rPr sz="700"/>
                        <a:t>K4</a:t>
                      </a:r>
                    </a:p>
                  </a:txBody>
                  <a:tcPr/>
                </a:tc>
                <a:extLst>
                  <a:ext uri="{0D108BD9-81ED-4DB2-BD59-A6C34878D82A}">
                    <a16:rowId xmlns:a16="http://schemas.microsoft.com/office/drawing/2014/main" val="10009"/>
                  </a:ext>
                </a:extLst>
              </a:tr>
              <a:tr h="173675">
                <a:tc>
                  <a:txBody>
                    <a:bodyPr/>
                    <a:lstStyle/>
                    <a:p>
                      <a:pPr marL="0" lvl="0" indent="0" algn="r">
                        <a:buNone/>
                      </a:pPr>
                      <a:r>
                        <a:rPr sz="700"/>
                        <a:t>0.6417910</a:t>
                      </a:r>
                    </a:p>
                  </a:txBody>
                  <a:tcPr/>
                </a:tc>
                <a:tc>
                  <a:txBody>
                    <a:bodyPr/>
                    <a:lstStyle/>
                    <a:p>
                      <a:pPr marL="0" lvl="0" indent="0" algn="r">
                        <a:buNone/>
                      </a:pPr>
                      <a:r>
                        <a:rPr sz="700"/>
                        <a:t>60.83582</a:t>
                      </a:r>
                    </a:p>
                  </a:txBody>
                  <a:tcPr/>
                </a:tc>
                <a:tc>
                  <a:txBody>
                    <a:bodyPr/>
                    <a:lstStyle/>
                    <a:p>
                      <a:pPr marL="0" lvl="0" indent="0" algn="r">
                        <a:buNone/>
                      </a:pPr>
                      <a:r>
                        <a:rPr sz="700"/>
                        <a:t>19</a:t>
                      </a:r>
                    </a:p>
                  </a:txBody>
                  <a:tcPr/>
                </a:tc>
                <a:tc>
                  <a:txBody>
                    <a:bodyPr/>
                    <a:lstStyle/>
                    <a:p>
                      <a:pPr marL="0" lvl="0" indent="0" algn="r">
                        <a:buNone/>
                      </a:pPr>
                      <a:r>
                        <a:rPr sz="700"/>
                        <a:t>67</a:t>
                      </a:r>
                    </a:p>
                  </a:txBody>
                  <a:tcPr/>
                </a:tc>
                <a:tc>
                  <a:txBody>
                    <a:bodyPr/>
                    <a:lstStyle/>
                    <a:p>
                      <a:pPr marL="0" lvl="0" indent="0" algn="l">
                        <a:buNone/>
                      </a:pPr>
                      <a:r>
                        <a:rPr sz="700"/>
                        <a:t>K5</a:t>
                      </a:r>
                    </a:p>
                  </a:txBody>
                  <a:tcPr/>
                </a:tc>
                <a:extLst>
                  <a:ext uri="{0D108BD9-81ED-4DB2-BD59-A6C34878D82A}">
                    <a16:rowId xmlns:a16="http://schemas.microsoft.com/office/drawing/2014/main" val="10010"/>
                  </a:ext>
                </a:extLst>
              </a:tr>
              <a:tr h="226242">
                <a:tc>
                  <a:txBody>
                    <a:bodyPr/>
                    <a:lstStyle/>
                    <a:p>
                      <a:pPr marL="0" lvl="0" indent="0" algn="r">
                        <a:buNone/>
                      </a:pPr>
                      <a:r>
                        <a:rPr sz="700"/>
                        <a:t>-0.7683333</a:t>
                      </a:r>
                    </a:p>
                  </a:txBody>
                  <a:tcPr/>
                </a:tc>
                <a:tc>
                  <a:txBody>
                    <a:bodyPr/>
                    <a:lstStyle/>
                    <a:p>
                      <a:pPr marL="0" lvl="0" indent="0" algn="r">
                        <a:buNone/>
                      </a:pPr>
                      <a:r>
                        <a:rPr sz="700"/>
                        <a:t>135.70667</a:t>
                      </a:r>
                    </a:p>
                  </a:txBody>
                  <a:tcPr/>
                </a:tc>
                <a:tc>
                  <a:txBody>
                    <a:bodyPr/>
                    <a:lstStyle/>
                    <a:p>
                      <a:pPr marL="0" lvl="0" indent="0" algn="r">
                        <a:buNone/>
                      </a:pPr>
                      <a:r>
                        <a:rPr sz="700"/>
                        <a:t>92</a:t>
                      </a:r>
                    </a:p>
                  </a:txBody>
                  <a:tcPr/>
                </a:tc>
                <a:tc>
                  <a:txBody>
                    <a:bodyPr/>
                    <a:lstStyle/>
                    <a:p>
                      <a:pPr marL="0" lvl="0" indent="0" algn="r">
                        <a:buNone/>
                      </a:pPr>
                      <a:r>
                        <a:rPr sz="700"/>
                        <a:t>600</a:t>
                      </a:r>
                    </a:p>
                  </a:txBody>
                  <a:tcPr/>
                </a:tc>
                <a:tc>
                  <a:txBody>
                    <a:bodyPr/>
                    <a:lstStyle/>
                    <a:p>
                      <a:pPr marL="0" lvl="0" indent="0" algn="l">
                        <a:buNone/>
                      </a:pPr>
                      <a:r>
                        <a:rPr sz="700"/>
                        <a:t>K5</a:t>
                      </a:r>
                    </a:p>
                  </a:txBody>
                  <a:tcPr/>
                </a:tc>
                <a:extLst>
                  <a:ext uri="{0D108BD9-81ED-4DB2-BD59-A6C34878D82A}">
                    <a16:rowId xmlns:a16="http://schemas.microsoft.com/office/drawing/2014/main" val="10011"/>
                  </a:ext>
                </a:extLst>
              </a:tr>
              <a:tr h="226242">
                <a:tc>
                  <a:txBody>
                    <a:bodyPr/>
                    <a:lstStyle/>
                    <a:p>
                      <a:pPr marL="0" lvl="0" indent="0" algn="r">
                        <a:buNone/>
                      </a:pPr>
                      <a:r>
                        <a:rPr sz="700"/>
                        <a:t>-1.2651515</a:t>
                      </a:r>
                    </a:p>
                  </a:txBody>
                  <a:tcPr/>
                </a:tc>
                <a:tc>
                  <a:txBody>
                    <a:bodyPr/>
                    <a:lstStyle/>
                    <a:p>
                      <a:pPr marL="0" lvl="0" indent="0" algn="r">
                        <a:buNone/>
                      </a:pPr>
                      <a:r>
                        <a:rPr sz="700"/>
                        <a:t>111.81818</a:t>
                      </a:r>
                    </a:p>
                  </a:txBody>
                  <a:tcPr/>
                </a:tc>
                <a:tc>
                  <a:txBody>
                    <a:bodyPr/>
                    <a:lstStyle/>
                    <a:p>
                      <a:pPr marL="0" lvl="0" indent="0" algn="r">
                        <a:buNone/>
                      </a:pPr>
                      <a:r>
                        <a:rPr sz="700"/>
                        <a:t>1</a:t>
                      </a:r>
                    </a:p>
                  </a:txBody>
                  <a:tcPr/>
                </a:tc>
                <a:tc>
                  <a:txBody>
                    <a:bodyPr/>
                    <a:lstStyle/>
                    <a:p>
                      <a:pPr marL="0" lvl="0" indent="0" algn="r">
                        <a:buNone/>
                      </a:pPr>
                      <a:r>
                        <a:rPr sz="700"/>
                        <a:t>132</a:t>
                      </a:r>
                    </a:p>
                  </a:txBody>
                  <a:tcPr/>
                </a:tc>
                <a:tc>
                  <a:txBody>
                    <a:bodyPr/>
                    <a:lstStyle/>
                    <a:p>
                      <a:pPr marL="0" lvl="0" indent="0" algn="l">
                        <a:buNone/>
                      </a:pPr>
                      <a:r>
                        <a:rPr sz="700"/>
                        <a:t>K5</a:t>
                      </a:r>
                    </a:p>
                  </a:txBody>
                  <a:tcPr/>
                </a:tc>
                <a:extLst>
                  <a:ext uri="{0D108BD9-81ED-4DB2-BD59-A6C34878D82A}">
                    <a16:rowId xmlns:a16="http://schemas.microsoft.com/office/drawing/2014/main" val="10012"/>
                  </a:ext>
                </a:extLst>
              </a:tr>
              <a:tr h="226242">
                <a:tc>
                  <a:txBody>
                    <a:bodyPr/>
                    <a:lstStyle/>
                    <a:p>
                      <a:pPr marL="0" lvl="0" indent="0" algn="r">
                        <a:buNone/>
                      </a:pPr>
                      <a:r>
                        <a:rPr sz="700"/>
                        <a:t>-1.5818182</a:t>
                      </a:r>
                    </a:p>
                  </a:txBody>
                  <a:tcPr/>
                </a:tc>
                <a:tc>
                  <a:txBody>
                    <a:bodyPr/>
                    <a:lstStyle/>
                    <a:p>
                      <a:pPr marL="0" lvl="0" indent="0" algn="r">
                        <a:buNone/>
                      </a:pPr>
                      <a:r>
                        <a:rPr sz="700"/>
                        <a:t>202.87273</a:t>
                      </a:r>
                    </a:p>
                  </a:txBody>
                  <a:tcPr/>
                </a:tc>
                <a:tc>
                  <a:txBody>
                    <a:bodyPr/>
                    <a:lstStyle/>
                    <a:p>
                      <a:pPr marL="0" lvl="0" indent="0" algn="r">
                        <a:buNone/>
                      </a:pPr>
                      <a:r>
                        <a:rPr sz="700"/>
                        <a:t>16</a:t>
                      </a:r>
                    </a:p>
                  </a:txBody>
                  <a:tcPr/>
                </a:tc>
                <a:tc>
                  <a:txBody>
                    <a:bodyPr/>
                    <a:lstStyle/>
                    <a:p>
                      <a:pPr marL="0" lvl="0" indent="0" algn="r">
                        <a:buNone/>
                      </a:pPr>
                      <a:r>
                        <a:rPr sz="700"/>
                        <a:t>55</a:t>
                      </a:r>
                    </a:p>
                  </a:txBody>
                  <a:tcPr/>
                </a:tc>
                <a:tc>
                  <a:txBody>
                    <a:bodyPr/>
                    <a:lstStyle/>
                    <a:p>
                      <a:pPr marL="0" lvl="0" indent="0" algn="l">
                        <a:buNone/>
                      </a:pPr>
                      <a:r>
                        <a:rPr sz="700"/>
                        <a:t>K5</a:t>
                      </a:r>
                    </a:p>
                  </a:txBody>
                  <a:tcPr/>
                </a:tc>
                <a:extLst>
                  <a:ext uri="{0D108BD9-81ED-4DB2-BD59-A6C34878D82A}">
                    <a16:rowId xmlns:a16="http://schemas.microsoft.com/office/drawing/2014/main" val="10013"/>
                  </a:ext>
                </a:extLst>
              </a:tr>
              <a:tr h="226242">
                <a:tc>
                  <a:txBody>
                    <a:bodyPr/>
                    <a:lstStyle/>
                    <a:p>
                      <a:pPr marL="0" lvl="0" indent="0" algn="r">
                        <a:buNone/>
                      </a:pPr>
                      <a:r>
                        <a:rPr sz="700"/>
                        <a:t>-2.0000000</a:t>
                      </a:r>
                    </a:p>
                  </a:txBody>
                  <a:tcPr/>
                </a:tc>
                <a:tc>
                  <a:txBody>
                    <a:bodyPr/>
                    <a:lstStyle/>
                    <a:p>
                      <a:pPr marL="0" lvl="0" indent="0" algn="r">
                        <a:buNone/>
                      </a:pPr>
                      <a:r>
                        <a:rPr sz="700"/>
                        <a:t>149.95238</a:t>
                      </a:r>
                    </a:p>
                  </a:txBody>
                  <a:tcPr/>
                </a:tc>
                <a:tc>
                  <a:txBody>
                    <a:bodyPr/>
                    <a:lstStyle/>
                    <a:p>
                      <a:pPr marL="0" lvl="0" indent="0" algn="r">
                        <a:buNone/>
                      </a:pPr>
                      <a:r>
                        <a:rPr sz="700"/>
                        <a:t>1</a:t>
                      </a:r>
                    </a:p>
                  </a:txBody>
                  <a:tcPr/>
                </a:tc>
                <a:tc>
                  <a:txBody>
                    <a:bodyPr/>
                    <a:lstStyle/>
                    <a:p>
                      <a:pPr marL="0" lvl="0" indent="0" algn="r">
                        <a:buNone/>
                      </a:pPr>
                      <a:r>
                        <a:rPr sz="700"/>
                        <a:t>21</a:t>
                      </a:r>
                    </a:p>
                  </a:txBody>
                  <a:tcPr/>
                </a:tc>
                <a:tc>
                  <a:txBody>
                    <a:bodyPr/>
                    <a:lstStyle/>
                    <a:p>
                      <a:pPr marL="0" lvl="0" indent="0" algn="l">
                        <a:buNone/>
                      </a:pPr>
                      <a:r>
                        <a:rPr sz="700"/>
                        <a:t>K5</a:t>
                      </a:r>
                    </a:p>
                  </a:txBody>
                  <a:tcPr/>
                </a:tc>
                <a:extLst>
                  <a:ext uri="{0D108BD9-81ED-4DB2-BD59-A6C34878D82A}">
                    <a16:rowId xmlns:a16="http://schemas.microsoft.com/office/drawing/2014/main" val="10014"/>
                  </a:ext>
                </a:extLst>
              </a:tr>
              <a:tr h="173675">
                <a:tc>
                  <a:txBody>
                    <a:bodyPr/>
                    <a:lstStyle/>
                    <a:p>
                      <a:pPr marL="0" lvl="0" indent="0" algn="r">
                        <a:buNone/>
                      </a:pPr>
                      <a:r>
                        <a:rPr sz="700"/>
                        <a:t>0.6417910</a:t>
                      </a:r>
                    </a:p>
                  </a:txBody>
                  <a:tcPr/>
                </a:tc>
                <a:tc>
                  <a:txBody>
                    <a:bodyPr/>
                    <a:lstStyle/>
                    <a:p>
                      <a:pPr marL="0" lvl="0" indent="0" algn="r">
                        <a:buNone/>
                      </a:pPr>
                      <a:r>
                        <a:rPr sz="700"/>
                        <a:t>60.83582</a:t>
                      </a:r>
                    </a:p>
                  </a:txBody>
                  <a:tcPr/>
                </a:tc>
                <a:tc>
                  <a:txBody>
                    <a:bodyPr/>
                    <a:lstStyle/>
                    <a:p>
                      <a:pPr marL="0" lvl="0" indent="0" algn="r">
                        <a:buNone/>
                      </a:pPr>
                      <a:r>
                        <a:rPr sz="700"/>
                        <a:t>19</a:t>
                      </a:r>
                    </a:p>
                  </a:txBody>
                  <a:tcPr/>
                </a:tc>
                <a:tc>
                  <a:txBody>
                    <a:bodyPr/>
                    <a:lstStyle/>
                    <a:p>
                      <a:pPr marL="0" lvl="0" indent="0" algn="r">
                        <a:buNone/>
                      </a:pPr>
                      <a:r>
                        <a:rPr sz="700"/>
                        <a:t>67</a:t>
                      </a:r>
                    </a:p>
                  </a:txBody>
                  <a:tcPr/>
                </a:tc>
                <a:tc>
                  <a:txBody>
                    <a:bodyPr/>
                    <a:lstStyle/>
                    <a:p>
                      <a:pPr marL="0" lvl="0" indent="0" algn="l">
                        <a:buNone/>
                      </a:pPr>
                      <a:r>
                        <a:rPr sz="700"/>
                        <a:t>K6</a:t>
                      </a:r>
                    </a:p>
                  </a:txBody>
                  <a:tcPr/>
                </a:tc>
                <a:extLst>
                  <a:ext uri="{0D108BD9-81ED-4DB2-BD59-A6C34878D82A}">
                    <a16:rowId xmlns:a16="http://schemas.microsoft.com/office/drawing/2014/main" val="10015"/>
                  </a:ext>
                </a:extLst>
              </a:tr>
              <a:tr h="226242">
                <a:tc>
                  <a:txBody>
                    <a:bodyPr/>
                    <a:lstStyle/>
                    <a:p>
                      <a:pPr marL="0" lvl="0" indent="0" algn="r">
                        <a:buNone/>
                      </a:pPr>
                      <a:r>
                        <a:rPr sz="700"/>
                        <a:t>-0.2484848</a:t>
                      </a:r>
                    </a:p>
                  </a:txBody>
                  <a:tcPr/>
                </a:tc>
                <a:tc>
                  <a:txBody>
                    <a:bodyPr/>
                    <a:lstStyle/>
                    <a:p>
                      <a:pPr marL="0" lvl="0" indent="0" algn="r">
                        <a:buNone/>
                      </a:pPr>
                      <a:r>
                        <a:rPr sz="700"/>
                        <a:t>158.26667</a:t>
                      </a:r>
                    </a:p>
                  </a:txBody>
                  <a:tcPr/>
                </a:tc>
                <a:tc>
                  <a:txBody>
                    <a:bodyPr/>
                    <a:lstStyle/>
                    <a:p>
                      <a:pPr marL="0" lvl="0" indent="0" algn="r">
                        <a:buNone/>
                      </a:pPr>
                      <a:r>
                        <a:rPr sz="700"/>
                        <a:t>37</a:t>
                      </a:r>
                    </a:p>
                  </a:txBody>
                  <a:tcPr/>
                </a:tc>
                <a:tc>
                  <a:txBody>
                    <a:bodyPr/>
                    <a:lstStyle/>
                    <a:p>
                      <a:pPr marL="0" lvl="0" indent="0" algn="r">
                        <a:buNone/>
                      </a:pPr>
                      <a:r>
                        <a:rPr sz="700"/>
                        <a:t>165</a:t>
                      </a:r>
                    </a:p>
                  </a:txBody>
                  <a:tcPr/>
                </a:tc>
                <a:tc>
                  <a:txBody>
                    <a:bodyPr/>
                    <a:lstStyle/>
                    <a:p>
                      <a:pPr marL="0" lvl="0" indent="0" algn="l">
                        <a:buNone/>
                      </a:pPr>
                      <a:r>
                        <a:rPr sz="700"/>
                        <a:t>K6</a:t>
                      </a:r>
                    </a:p>
                  </a:txBody>
                  <a:tcPr/>
                </a:tc>
                <a:extLst>
                  <a:ext uri="{0D108BD9-81ED-4DB2-BD59-A6C34878D82A}">
                    <a16:rowId xmlns:a16="http://schemas.microsoft.com/office/drawing/2014/main" val="10016"/>
                  </a:ext>
                </a:extLst>
              </a:tr>
              <a:tr h="226242">
                <a:tc>
                  <a:txBody>
                    <a:bodyPr/>
                    <a:lstStyle/>
                    <a:p>
                      <a:pPr marL="0" lvl="0" indent="0" algn="r">
                        <a:buNone/>
                      </a:pPr>
                      <a:r>
                        <a:rPr sz="700"/>
                        <a:t>-0.9655172</a:t>
                      </a:r>
                    </a:p>
                  </a:txBody>
                  <a:tcPr/>
                </a:tc>
                <a:tc>
                  <a:txBody>
                    <a:bodyPr/>
                    <a:lstStyle/>
                    <a:p>
                      <a:pPr marL="0" lvl="0" indent="0" algn="r">
                        <a:buNone/>
                      </a:pPr>
                      <a:r>
                        <a:rPr sz="700"/>
                        <a:t>127.14943</a:t>
                      </a:r>
                    </a:p>
                  </a:txBody>
                  <a:tcPr/>
                </a:tc>
                <a:tc>
                  <a:txBody>
                    <a:bodyPr/>
                    <a:lstStyle/>
                    <a:p>
                      <a:pPr marL="0" lvl="0" indent="0" algn="r">
                        <a:buNone/>
                      </a:pPr>
                      <a:r>
                        <a:rPr sz="700"/>
                        <a:t>55</a:t>
                      </a:r>
                    </a:p>
                  </a:txBody>
                  <a:tcPr/>
                </a:tc>
                <a:tc>
                  <a:txBody>
                    <a:bodyPr/>
                    <a:lstStyle/>
                    <a:p>
                      <a:pPr marL="0" lvl="0" indent="0" algn="r">
                        <a:buNone/>
                      </a:pPr>
                      <a:r>
                        <a:rPr sz="700"/>
                        <a:t>435</a:t>
                      </a:r>
                    </a:p>
                  </a:txBody>
                  <a:tcPr/>
                </a:tc>
                <a:tc>
                  <a:txBody>
                    <a:bodyPr/>
                    <a:lstStyle/>
                    <a:p>
                      <a:pPr marL="0" lvl="0" indent="0" algn="l">
                        <a:buNone/>
                      </a:pPr>
                      <a:r>
                        <a:rPr sz="700"/>
                        <a:t>K6</a:t>
                      </a:r>
                    </a:p>
                  </a:txBody>
                  <a:tcPr/>
                </a:tc>
                <a:extLst>
                  <a:ext uri="{0D108BD9-81ED-4DB2-BD59-A6C34878D82A}">
                    <a16:rowId xmlns:a16="http://schemas.microsoft.com/office/drawing/2014/main" val="10017"/>
                  </a:ext>
                </a:extLst>
              </a:tr>
              <a:tr h="226242">
                <a:tc>
                  <a:txBody>
                    <a:bodyPr/>
                    <a:lstStyle/>
                    <a:p>
                      <a:pPr marL="0" lvl="0" indent="0" algn="r">
                        <a:buNone/>
                      </a:pPr>
                      <a:r>
                        <a:rPr sz="700"/>
                        <a:t>-1.2651515</a:t>
                      </a:r>
                    </a:p>
                  </a:txBody>
                  <a:tcPr/>
                </a:tc>
                <a:tc>
                  <a:txBody>
                    <a:bodyPr/>
                    <a:lstStyle/>
                    <a:p>
                      <a:pPr marL="0" lvl="0" indent="0" algn="r">
                        <a:buNone/>
                      </a:pPr>
                      <a:r>
                        <a:rPr sz="700"/>
                        <a:t>111.81818</a:t>
                      </a:r>
                    </a:p>
                  </a:txBody>
                  <a:tcPr/>
                </a:tc>
                <a:tc>
                  <a:txBody>
                    <a:bodyPr/>
                    <a:lstStyle/>
                    <a:p>
                      <a:pPr marL="0" lvl="0" indent="0" algn="r">
                        <a:buNone/>
                      </a:pPr>
                      <a:r>
                        <a:rPr sz="700"/>
                        <a:t>1</a:t>
                      </a:r>
                    </a:p>
                  </a:txBody>
                  <a:tcPr/>
                </a:tc>
                <a:tc>
                  <a:txBody>
                    <a:bodyPr/>
                    <a:lstStyle/>
                    <a:p>
                      <a:pPr marL="0" lvl="0" indent="0" algn="r">
                        <a:buNone/>
                      </a:pPr>
                      <a:r>
                        <a:rPr sz="700"/>
                        <a:t>132</a:t>
                      </a:r>
                    </a:p>
                  </a:txBody>
                  <a:tcPr/>
                </a:tc>
                <a:tc>
                  <a:txBody>
                    <a:bodyPr/>
                    <a:lstStyle/>
                    <a:p>
                      <a:pPr marL="0" lvl="0" indent="0" algn="l">
                        <a:buNone/>
                      </a:pPr>
                      <a:r>
                        <a:rPr sz="700"/>
                        <a:t>K6</a:t>
                      </a:r>
                    </a:p>
                  </a:txBody>
                  <a:tcPr/>
                </a:tc>
                <a:extLst>
                  <a:ext uri="{0D108BD9-81ED-4DB2-BD59-A6C34878D82A}">
                    <a16:rowId xmlns:a16="http://schemas.microsoft.com/office/drawing/2014/main" val="10018"/>
                  </a:ext>
                </a:extLst>
              </a:tr>
              <a:tr h="226242">
                <a:tc>
                  <a:txBody>
                    <a:bodyPr/>
                    <a:lstStyle/>
                    <a:p>
                      <a:pPr marL="0" lvl="0" indent="0" algn="r">
                        <a:buNone/>
                      </a:pPr>
                      <a:r>
                        <a:rPr sz="700"/>
                        <a:t>-1.5818182</a:t>
                      </a:r>
                    </a:p>
                  </a:txBody>
                  <a:tcPr/>
                </a:tc>
                <a:tc>
                  <a:txBody>
                    <a:bodyPr/>
                    <a:lstStyle/>
                    <a:p>
                      <a:pPr marL="0" lvl="0" indent="0" algn="r">
                        <a:buNone/>
                      </a:pPr>
                      <a:r>
                        <a:rPr sz="700"/>
                        <a:t>202.87273</a:t>
                      </a:r>
                    </a:p>
                  </a:txBody>
                  <a:tcPr/>
                </a:tc>
                <a:tc>
                  <a:txBody>
                    <a:bodyPr/>
                    <a:lstStyle/>
                    <a:p>
                      <a:pPr marL="0" lvl="0" indent="0" algn="r">
                        <a:buNone/>
                      </a:pPr>
                      <a:r>
                        <a:rPr sz="700"/>
                        <a:t>16</a:t>
                      </a:r>
                    </a:p>
                  </a:txBody>
                  <a:tcPr/>
                </a:tc>
                <a:tc>
                  <a:txBody>
                    <a:bodyPr/>
                    <a:lstStyle/>
                    <a:p>
                      <a:pPr marL="0" lvl="0" indent="0" algn="r">
                        <a:buNone/>
                      </a:pPr>
                      <a:r>
                        <a:rPr sz="700"/>
                        <a:t>55</a:t>
                      </a:r>
                    </a:p>
                  </a:txBody>
                  <a:tcPr/>
                </a:tc>
                <a:tc>
                  <a:txBody>
                    <a:bodyPr/>
                    <a:lstStyle/>
                    <a:p>
                      <a:pPr marL="0" lvl="0" indent="0" algn="l">
                        <a:buNone/>
                      </a:pPr>
                      <a:r>
                        <a:rPr sz="700"/>
                        <a:t>K6</a:t>
                      </a:r>
                    </a:p>
                  </a:txBody>
                  <a:tcPr/>
                </a:tc>
                <a:extLst>
                  <a:ext uri="{0D108BD9-81ED-4DB2-BD59-A6C34878D82A}">
                    <a16:rowId xmlns:a16="http://schemas.microsoft.com/office/drawing/2014/main" val="10019"/>
                  </a:ext>
                </a:extLst>
              </a:tr>
              <a:tr h="226242">
                <a:tc>
                  <a:txBody>
                    <a:bodyPr/>
                    <a:lstStyle/>
                    <a:p>
                      <a:pPr marL="0" lvl="0" indent="0" algn="r">
                        <a:buNone/>
                      </a:pPr>
                      <a:r>
                        <a:rPr sz="700"/>
                        <a:t>-2.0000000</a:t>
                      </a:r>
                    </a:p>
                  </a:txBody>
                  <a:tcPr/>
                </a:tc>
                <a:tc>
                  <a:txBody>
                    <a:bodyPr/>
                    <a:lstStyle/>
                    <a:p>
                      <a:pPr marL="0" lvl="0" indent="0" algn="r">
                        <a:buNone/>
                      </a:pPr>
                      <a:r>
                        <a:rPr sz="700"/>
                        <a:t>149.95238</a:t>
                      </a:r>
                    </a:p>
                  </a:txBody>
                  <a:tcPr/>
                </a:tc>
                <a:tc>
                  <a:txBody>
                    <a:bodyPr/>
                    <a:lstStyle/>
                    <a:p>
                      <a:pPr marL="0" lvl="0" indent="0" algn="r">
                        <a:buNone/>
                      </a:pPr>
                      <a:r>
                        <a:rPr sz="700"/>
                        <a:t>1</a:t>
                      </a:r>
                    </a:p>
                  </a:txBody>
                  <a:tcPr/>
                </a:tc>
                <a:tc>
                  <a:txBody>
                    <a:bodyPr/>
                    <a:lstStyle/>
                    <a:p>
                      <a:pPr marL="0" lvl="0" indent="0" algn="r">
                        <a:buNone/>
                      </a:pPr>
                      <a:r>
                        <a:rPr sz="700"/>
                        <a:t>21</a:t>
                      </a:r>
                    </a:p>
                  </a:txBody>
                  <a:tcPr/>
                </a:tc>
                <a:tc>
                  <a:txBody>
                    <a:bodyPr/>
                    <a:lstStyle/>
                    <a:p>
                      <a:pPr marL="0" lvl="0" indent="0" algn="l">
                        <a:buNone/>
                      </a:pPr>
                      <a:r>
                        <a:rPr sz="700" dirty="0"/>
                        <a:t>K6</a:t>
                      </a:r>
                    </a:p>
                  </a:txBody>
                  <a:tcPr/>
                </a:tc>
                <a:extLst>
                  <a:ext uri="{0D108BD9-81ED-4DB2-BD59-A6C34878D82A}">
                    <a16:rowId xmlns:a16="http://schemas.microsoft.com/office/drawing/2014/main" val="10020"/>
                  </a:ext>
                </a:extLst>
              </a:tr>
            </a:tbl>
          </a:graphicData>
        </a:graphic>
      </p:graphicFrame>
      <p:sp>
        <p:nvSpPr>
          <p:cNvPr id="3" name="TextBox 2">
            <a:extLst>
              <a:ext uri="{FF2B5EF4-FFF2-40B4-BE49-F238E27FC236}">
                <a16:creationId xmlns:a16="http://schemas.microsoft.com/office/drawing/2014/main" id="{C43926D0-5ECA-4BEF-B91F-59D20FF3149E}"/>
              </a:ext>
            </a:extLst>
          </p:cNvPr>
          <p:cNvSpPr txBox="1"/>
          <p:nvPr/>
        </p:nvSpPr>
        <p:spPr>
          <a:xfrm>
            <a:off x="1052385" y="2057401"/>
            <a:ext cx="2502244" cy="1200329"/>
          </a:xfrm>
          <a:prstGeom prst="rect">
            <a:avLst/>
          </a:prstGeom>
          <a:noFill/>
        </p:spPr>
        <p:txBody>
          <a:bodyPr wrap="square" rtlCol="0">
            <a:spAutoFit/>
          </a:bodyPr>
          <a:lstStyle/>
          <a:p>
            <a:r>
              <a:rPr lang="en-US" dirty="0"/>
              <a:t>Clusters generated using “complete” clustering</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Results: Dendrogram</a:t>
            </a:r>
          </a:p>
        </p:txBody>
      </p:sp>
      <p:pic>
        <p:nvPicPr>
          <p:cNvPr id="3" name="Picture 1" descr="testppt_files/figure-pptx/unnamed-chunk-2-1.png"/>
          <p:cNvPicPr>
            <a:picLocks noGrp="1" noChangeAspect="1"/>
          </p:cNvPicPr>
          <p:nvPr/>
        </p:nvPicPr>
        <p:blipFill>
          <a:blip r:embed="rId2"/>
          <a:stretch>
            <a:fillRect/>
          </a:stretch>
        </p:blipFill>
        <p:spPr bwMode="auto">
          <a:xfrm>
            <a:off x="3232150" y="2080427"/>
            <a:ext cx="5727700" cy="4013200"/>
          </a:xfrm>
          <a:prstGeom prst="rect">
            <a:avLst/>
          </a:prstGeom>
          <a:noFill/>
          <a:ln w="9525">
            <a:noFill/>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Results: Sentiment K3</a:t>
            </a:r>
          </a:p>
        </p:txBody>
      </p:sp>
      <p:pic>
        <p:nvPicPr>
          <p:cNvPr id="3" name="Picture 1" descr="testppt_files/figure-pptx/unnamed-chunk-3-1.png"/>
          <p:cNvPicPr>
            <a:picLocks noGrp="1" noChangeAspect="1"/>
          </p:cNvPicPr>
          <p:nvPr/>
        </p:nvPicPr>
        <p:blipFill>
          <a:blip r:embed="rId2"/>
          <a:stretch>
            <a:fillRect/>
          </a:stretch>
        </p:blipFill>
        <p:spPr bwMode="auto">
          <a:xfrm>
            <a:off x="129746" y="1662870"/>
            <a:ext cx="7302844" cy="5116849"/>
          </a:xfrm>
          <a:prstGeom prst="rect">
            <a:avLst/>
          </a:prstGeom>
          <a:noFill/>
          <a:ln w="9525">
            <a:noFill/>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Results: Length K3</a:t>
            </a:r>
          </a:p>
        </p:txBody>
      </p:sp>
      <p:pic>
        <p:nvPicPr>
          <p:cNvPr id="3" name="Picture 1" descr="testppt_files/figure-pptx/unnamed-chunk-4-1.png"/>
          <p:cNvPicPr>
            <a:picLocks noGrp="1" noChangeAspect="1"/>
          </p:cNvPicPr>
          <p:nvPr/>
        </p:nvPicPr>
        <p:blipFill>
          <a:blip r:embed="rId2"/>
          <a:stretch>
            <a:fillRect/>
          </a:stretch>
        </p:blipFill>
        <p:spPr bwMode="auto">
          <a:xfrm>
            <a:off x="92677" y="1611098"/>
            <a:ext cx="7395518" cy="5181782"/>
          </a:xfrm>
          <a:prstGeom prst="rect">
            <a:avLst/>
          </a:prstGeom>
          <a:noFill/>
          <a:ln w="9525">
            <a:noFill/>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Results: Sentiment K4</a:t>
            </a:r>
          </a:p>
        </p:txBody>
      </p:sp>
      <p:pic>
        <p:nvPicPr>
          <p:cNvPr id="3" name="Picture 1" descr="testppt_files/figure-pptx/unnamed-chunk-5-1.png"/>
          <p:cNvPicPr>
            <a:picLocks noGrp="1" noChangeAspect="1"/>
          </p:cNvPicPr>
          <p:nvPr/>
        </p:nvPicPr>
        <p:blipFill>
          <a:blip r:embed="rId2"/>
          <a:stretch>
            <a:fillRect/>
          </a:stretch>
        </p:blipFill>
        <p:spPr bwMode="auto">
          <a:xfrm>
            <a:off x="74142" y="1667687"/>
            <a:ext cx="7321378" cy="5129835"/>
          </a:xfrm>
          <a:prstGeom prst="rect">
            <a:avLst/>
          </a:prstGeom>
          <a:noFill/>
          <a:ln w="9525">
            <a:noFill/>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Results: Length K4</a:t>
            </a:r>
          </a:p>
        </p:txBody>
      </p:sp>
      <p:pic>
        <p:nvPicPr>
          <p:cNvPr id="3" name="Picture 1" descr="testppt_files/figure-pptx/unnamed-chunk-6-1.png"/>
          <p:cNvPicPr>
            <a:picLocks noGrp="1" noChangeAspect="1"/>
          </p:cNvPicPr>
          <p:nvPr/>
        </p:nvPicPr>
        <p:blipFill>
          <a:blip r:embed="rId2"/>
          <a:stretch>
            <a:fillRect/>
          </a:stretch>
        </p:blipFill>
        <p:spPr bwMode="auto">
          <a:xfrm>
            <a:off x="130432" y="1739557"/>
            <a:ext cx="7190946" cy="5038446"/>
          </a:xfrm>
          <a:prstGeom prst="rect">
            <a:avLst/>
          </a:prstGeom>
          <a:noFill/>
          <a:ln w="9525">
            <a:noFill/>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Conclusions</a:t>
            </a:r>
          </a:p>
        </p:txBody>
      </p:sp>
      <p:sp>
        <p:nvSpPr>
          <p:cNvPr id="3" name="Content Placeholder 2"/>
          <p:cNvSpPr>
            <a:spLocks noGrp="1"/>
          </p:cNvSpPr>
          <p:nvPr>
            <p:ph idx="1"/>
          </p:nvPr>
        </p:nvSpPr>
        <p:spPr/>
        <p:txBody>
          <a:bodyPr/>
          <a:lstStyle/>
          <a:p>
            <a:pPr lvl="1"/>
            <a:r>
              <a:rPr dirty="0"/>
              <a:t>Our gray cluster has a higher proportion of low </a:t>
            </a:r>
            <a:r>
              <a:rPr lang="en-US" dirty="0"/>
              <a:t>sentiment and highest sentiment, with the gold cluster being moderate</a:t>
            </a:r>
            <a:endParaRPr dirty="0"/>
          </a:p>
          <a:p>
            <a:pPr lvl="1"/>
            <a:r>
              <a:rPr dirty="0"/>
              <a:t>The darker gray cluster has stronger sentiments than the lighter gray cluster</a:t>
            </a:r>
          </a:p>
          <a:p>
            <a:pPr lvl="1"/>
            <a:r>
              <a:rPr dirty="0"/>
              <a:t>mean length seems scattered similarly across groups</a:t>
            </a:r>
          </a:p>
          <a:p>
            <a:pPr lvl="1"/>
            <a:r>
              <a:rPr dirty="0"/>
              <a:t>2 or three clusters appears to capture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Limitations</a:t>
            </a:r>
          </a:p>
        </p:txBody>
      </p:sp>
      <p:sp>
        <p:nvSpPr>
          <p:cNvPr id="3" name="Content Placeholder 2"/>
          <p:cNvSpPr>
            <a:spLocks noGrp="1"/>
          </p:cNvSpPr>
          <p:nvPr>
            <p:ph idx="1"/>
          </p:nvPr>
        </p:nvSpPr>
        <p:spPr/>
        <p:txBody>
          <a:bodyPr/>
          <a:lstStyle/>
          <a:p>
            <a:pPr lvl="1"/>
            <a:r>
              <a:t>The use of an off-the-shelf word-dictionary is likely a poor fit for our sentiment</a:t>
            </a:r>
          </a:p>
          <a:p>
            <a:pPr lvl="1"/>
            <a:r>
              <a:t>The lack of information about news sources, and didactic content of messages suggest this is not likely to be a good description</a:t>
            </a:r>
          </a:p>
          <a:p>
            <a:pPr lvl="1"/>
            <a:r>
              <a:t>Twitter data are not clean or necessarily representative of population level behavior. It is unlikely to be reflective of national or regional responses.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Background: Epidemology and Communication</a:t>
            </a:r>
          </a:p>
        </p:txBody>
      </p:sp>
      <p:sp>
        <p:nvSpPr>
          <p:cNvPr id="3" name="Content Placeholder 2"/>
          <p:cNvSpPr>
            <a:spLocks noGrp="1"/>
          </p:cNvSpPr>
          <p:nvPr>
            <p:ph idx="1"/>
          </p:nvPr>
        </p:nvSpPr>
        <p:spPr/>
        <p:txBody>
          <a:bodyPr/>
          <a:lstStyle/>
          <a:p>
            <a:pPr marL="0" lvl="0" indent="0">
              <a:buNone/>
            </a:pPr>
            <a:r>
              <a:t>SARS-CoV-2 is an emergent disease that rapidly achieved pandemic status</a:t>
            </a:r>
          </a:p>
          <a:p>
            <a:pPr lvl="1"/>
            <a:r>
              <a:t>Airborne and Highly Communicable</a:t>
            </a:r>
          </a:p>
          <a:p>
            <a:pPr lvl="1"/>
            <a:r>
              <a:t>Most infected are not diseased but at least many of them are infectious</a:t>
            </a:r>
          </a:p>
          <a:p>
            <a:pPr lvl="1"/>
            <a:r>
              <a:t>Control of outbreaks requires behavior change</a:t>
            </a:r>
          </a:p>
          <a:p>
            <a:pPr lvl="1"/>
            <a:r>
              <a:t>Messaging must be done well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Questions?</a:t>
            </a:r>
          </a:p>
        </p:txBody>
      </p:sp>
      <p:sp>
        <p:nvSpPr>
          <p:cNvPr id="3" name="Content Placeholder 2"/>
          <p:cNvSpPr>
            <a:spLocks noGrp="1"/>
          </p:cNvSpPr>
          <p:nvPr>
            <p:ph idx="1"/>
          </p:nvPr>
        </p:nvSpPr>
        <p:spPr/>
        <p:txBody>
          <a:bodyPr/>
          <a:lstStyle/>
          <a:p>
            <a:pPr marL="0" lvl="0" indent="0">
              <a:buNone/>
            </a:pPr>
            <a:r>
              <a:rPr>
                <a:hlinkClick r:id="rId2"/>
              </a:rPr>
              <a:t>buierw@uw.edu</a:t>
            </a:r>
          </a:p>
          <a:p>
            <a:pPr marL="0" lvl="0" indent="0">
              <a:buNone/>
            </a:pPr>
            <a:r>
              <a:rPr>
                <a:hlinkClick r:id="rId3"/>
              </a:rPr>
              <a:t>https://github.com/rwbuie/twitter_sentiment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Twitter Usage</a:t>
            </a:r>
          </a:p>
        </p:txBody>
      </p:sp>
      <p:sp>
        <p:nvSpPr>
          <p:cNvPr id="3" name="Content Placeholder 2"/>
          <p:cNvSpPr>
            <a:spLocks noGrp="1"/>
          </p:cNvSpPr>
          <p:nvPr>
            <p:ph idx="1"/>
          </p:nvPr>
        </p:nvSpPr>
        <p:spPr/>
        <p:txBody>
          <a:bodyPr/>
          <a:lstStyle/>
          <a:p>
            <a:pPr marL="0" lvl="0" indent="0">
              <a:buNone/>
            </a:pPr>
            <a:r>
              <a:t>Twitter is a major communications platform utilized by 27% of Americans. This far reach prompts significant use by media outlets.</a:t>
            </a:r>
          </a:p>
          <a:p>
            <a:pPr lvl="1"/>
            <a:r>
              <a:t>Over half of all journalist microblog, citing Twitter as their primary platform</a:t>
            </a:r>
          </a:p>
          <a:p>
            <a:pPr lvl="1"/>
            <a:r>
              <a:t>About 12% of Americans use twitter for news</a:t>
            </a:r>
          </a:p>
          <a:p>
            <a:pPr lvl="2"/>
            <a:r>
              <a:t>Facebook (43%) and Youtube (21%), while more popular, are less studyable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Sentiment Analysis</a:t>
            </a:r>
          </a:p>
        </p:txBody>
      </p:sp>
      <p:sp>
        <p:nvSpPr>
          <p:cNvPr id="3" name="Content Placeholder 2"/>
          <p:cNvSpPr>
            <a:spLocks noGrp="1"/>
          </p:cNvSpPr>
          <p:nvPr>
            <p:ph idx="1"/>
          </p:nvPr>
        </p:nvSpPr>
        <p:spPr/>
        <p:txBody>
          <a:bodyPr/>
          <a:lstStyle/>
          <a:p>
            <a:pPr marL="0" lvl="0" indent="0">
              <a:buNone/>
            </a:pPr>
            <a:r>
              <a:t>Sentiment analysis is a family of approaches to quantify characteristics of meaning and attitude in human communication. Dictionary based sentiment analysis uses a dictionary of word-sentiment pairs to assign scores to words used in a communication.</a:t>
            </a:r>
          </a:p>
          <a:p>
            <a:pPr lvl="1"/>
            <a:r>
              <a:t>Capture non-syntactic characteristics of language, such as emotional states</a:t>
            </a:r>
          </a:p>
          <a:p>
            <a:pPr lvl="1"/>
            <a:r>
              <a:t>Amenable to high-throughput analysis</a:t>
            </a:r>
          </a:p>
          <a:p>
            <a:pPr lvl="1"/>
            <a:r>
              <a:t>Are domain specific and inherently biased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Research Question</a:t>
            </a:r>
          </a:p>
        </p:txBody>
      </p:sp>
      <p:sp>
        <p:nvSpPr>
          <p:cNvPr id="3" name="Content Placeholder 2"/>
          <p:cNvSpPr>
            <a:spLocks noGrp="1"/>
          </p:cNvSpPr>
          <p:nvPr>
            <p:ph idx="1"/>
          </p:nvPr>
        </p:nvSpPr>
        <p:spPr/>
        <p:txBody>
          <a:bodyPr/>
          <a:lstStyle/>
          <a:p>
            <a:pPr marL="0" lvl="0" indent="0">
              <a:buNone/>
            </a:pPr>
            <a:r>
              <a:t>Exploration of the relationship between sentiment and media messaging may provide insight into how people respond to messaging from different sources and motivate further research.</a:t>
            </a:r>
          </a:p>
          <a:p>
            <a:pPr marL="0" lvl="0" indent="0">
              <a:buNone/>
            </a:pPr>
            <a:r>
              <a:t>This study uses cluster analysis to explore relationship between the sentiments and news source among those who reply to COVID-19 related tweets.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Method: Twitter Data</a:t>
            </a:r>
          </a:p>
        </p:txBody>
      </p:sp>
      <p:sp>
        <p:nvSpPr>
          <p:cNvPr id="3" name="Content Placeholder 2"/>
          <p:cNvSpPr>
            <a:spLocks noGrp="1"/>
          </p:cNvSpPr>
          <p:nvPr>
            <p:ph idx="1"/>
          </p:nvPr>
        </p:nvSpPr>
        <p:spPr/>
        <p:txBody>
          <a:bodyPr/>
          <a:lstStyle/>
          <a:p>
            <a:pPr marL="0" lvl="0" indent="0">
              <a:buNone/>
            </a:pPr>
            <a:r>
              <a:t>US tweets classified as “news” that included the hashtag “covid19” (N 3998), and their replies (N 895) were retrieved through the Twitter API. For news sources, we identified the news source by the url referenced.</a:t>
            </a:r>
          </a:p>
          <a:p>
            <a:pPr marL="0" lvl="0" indent="0">
              <a:buNone/>
            </a:pPr>
            <a:r>
              <a:t>The text of each reply tweet was given a sentiment score using the tidytext implementation of F. Nielsen’s twitter sentiment dictionary. Prior to scoring, text were cleaned for for non-word characters. Because it appears often, and is part of the AFINN dictionary, the word “trump” was removed from scoring.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Method: Analysis</a:t>
            </a:r>
          </a:p>
        </p:txBody>
      </p:sp>
      <p:sp>
        <p:nvSpPr>
          <p:cNvPr id="3" name="Content Placeholder 2"/>
          <p:cNvSpPr>
            <a:spLocks noGrp="1"/>
          </p:cNvSpPr>
          <p:nvPr>
            <p:ph idx="1"/>
          </p:nvPr>
        </p:nvSpPr>
        <p:spPr/>
        <p:txBody>
          <a:bodyPr/>
          <a:lstStyle/>
          <a:p>
            <a:pPr marL="0" lvl="0" indent="0">
              <a:buNone/>
            </a:pPr>
            <a:r>
              <a:rPr dirty="0"/>
              <a:t>In order to optimize information available from our data, we calculate a dissimilarity matrix using the approach of Kaufman and </a:t>
            </a:r>
            <a:r>
              <a:rPr dirty="0" err="1"/>
              <a:t>Rousseeuw</a:t>
            </a:r>
            <a:r>
              <a:rPr dirty="0"/>
              <a:t> implemented in the R cluster::daisy function. Their approach includes implementation of a dissimilarity measure proposed by Gower (1964) capable of representing various data type.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Method: Analysis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buNone/>
                </a:pPr>
                <a:r>
                  <a:t>The model is specified as:</a:t>
                </a:r>
              </a:p>
              <a:p>
                <a:pPr marL="0" lvl="0" indent="0">
                  <a:buNone/>
                </a:pPr>
                <a14:m>
                  <m:oMathPara xmlns:m="http://schemas.openxmlformats.org/officeDocument/2006/math">
                    <m:oMathParaPr>
                      <m:jc m:val="center"/>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𝑑</m:t>
                          </m:r>
                        </m:e>
                        <m:sub>
                          <m:r>
                            <a:rPr>
                              <a:latin typeface="Cambria Math" panose="02040503050406030204" pitchFamily="18" charset="0"/>
                            </a:rPr>
                            <m:t>𝑖𝑗</m:t>
                          </m:r>
                        </m:sub>
                      </m:sSub>
                      <m:r>
                        <a:rPr>
                          <a:latin typeface="Cambria Math" panose="02040503050406030204" pitchFamily="18" charset="0"/>
                        </a:rPr>
                        <m:t>=</m:t>
                      </m:r>
                      <m:r>
                        <a:rPr>
                          <a:latin typeface="Cambria Math" panose="02040503050406030204" pitchFamily="18" charset="0"/>
                        </a:rPr>
                        <m:t>𝑑</m:t>
                      </m:r>
                      <m:r>
                        <a:rPr>
                          <a:latin typeface="Cambria Math" panose="02040503050406030204" pitchFamily="18" charset="0"/>
                        </a:rPr>
                        <m:t>(</m:t>
                      </m:r>
                      <m:r>
                        <a:rPr>
                          <a:latin typeface="Cambria Math" panose="02040503050406030204" pitchFamily="18" charset="0"/>
                        </a:rPr>
                        <m:t>𝑖</m:t>
                      </m:r>
                      <m:r>
                        <a:rPr>
                          <a:latin typeface="Cambria Math" panose="02040503050406030204" pitchFamily="18" charset="0"/>
                        </a:rPr>
                        <m:t>,</m:t>
                      </m:r>
                      <m:r>
                        <a:rPr>
                          <a:latin typeface="Cambria Math" panose="02040503050406030204" pitchFamily="18" charset="0"/>
                        </a:rPr>
                        <m:t>𝑗</m:t>
                      </m:r>
                      <m:r>
                        <a:rPr>
                          <a:latin typeface="Cambria Math" panose="02040503050406030204" pitchFamily="18" charset="0"/>
                        </a:rPr>
                        <m:t>)=</m:t>
                      </m:r>
                      <m:f>
                        <m:fPr>
                          <m:ctrlPr>
                            <a:rPr i="1">
                              <a:latin typeface="Cambria Math" panose="02040503050406030204" pitchFamily="18" charset="0"/>
                            </a:rPr>
                          </m:ctrlPr>
                        </m:fPr>
                        <m:num>
                          <m:nary>
                            <m:naryPr>
                              <m:chr m:val="∑"/>
                              <m:limLoc m:val="undOvr"/>
                              <m:ctrlPr>
                                <a:rPr i="1">
                                  <a:latin typeface="Cambria Math" panose="02040503050406030204" pitchFamily="18" charset="0"/>
                                </a:rPr>
                              </m:ctrlPr>
                            </m:naryPr>
                            <m:sub>
                              <m:r>
                                <a:rPr>
                                  <a:latin typeface="Cambria Math" panose="02040503050406030204" pitchFamily="18" charset="0"/>
                                </a:rPr>
                                <m:t>𝑘</m:t>
                              </m:r>
                              <m:r>
                                <a:rPr>
                                  <a:latin typeface="Cambria Math" panose="02040503050406030204" pitchFamily="18" charset="0"/>
                                </a:rPr>
                                <m:t>=1</m:t>
                              </m:r>
                            </m:sub>
                            <m:sup>
                              <m:r>
                                <a:rPr>
                                  <a:latin typeface="Cambria Math" panose="02040503050406030204" pitchFamily="18" charset="0"/>
                                </a:rPr>
                                <m:t>𝑝</m:t>
                              </m:r>
                            </m:sup>
                            <m:e>
                              <m:sSub>
                                <m:sSubPr>
                                  <m:ctrlPr>
                                    <a:rPr i="1">
                                      <a:latin typeface="Cambria Math" panose="02040503050406030204" pitchFamily="18" charset="0"/>
                                    </a:rPr>
                                  </m:ctrlPr>
                                </m:sSubPr>
                                <m:e>
                                  <m:r>
                                    <a:rPr>
                                      <a:latin typeface="Cambria Math" panose="02040503050406030204" pitchFamily="18" charset="0"/>
                                    </a:rPr>
                                    <m:t>𝑤</m:t>
                                  </m:r>
                                </m:e>
                                <m:sub>
                                  <m:r>
                                    <a:rPr>
                                      <a:latin typeface="Cambria Math" panose="02040503050406030204" pitchFamily="18" charset="0"/>
                                    </a:rPr>
                                    <m:t>𝑘</m:t>
                                  </m:r>
                                </m:sub>
                              </m:sSub>
                            </m:e>
                          </m:nary>
                          <m:sSubSup>
                            <m:sSubSupPr>
                              <m:ctrlPr>
                                <a:rPr i="1">
                                  <a:latin typeface="Cambria Math" panose="02040503050406030204" pitchFamily="18" charset="0"/>
                                </a:rPr>
                              </m:ctrlPr>
                            </m:sSubSupPr>
                            <m:e>
                              <m:r>
                                <a:rPr>
                                  <a:latin typeface="Cambria Math" panose="02040503050406030204" pitchFamily="18" charset="0"/>
                                </a:rPr>
                                <m:t>𝛿</m:t>
                              </m:r>
                            </m:e>
                            <m:sub>
                              <m:r>
                                <a:rPr>
                                  <a:latin typeface="Cambria Math" panose="02040503050406030204" pitchFamily="18" charset="0"/>
                                </a:rPr>
                                <m:t>𝑖𝑗</m:t>
                              </m:r>
                            </m:sub>
                            <m:sup>
                              <m:r>
                                <a:rPr>
                                  <a:latin typeface="Cambria Math" panose="02040503050406030204" pitchFamily="18" charset="0"/>
                                </a:rPr>
                                <m:t>(</m:t>
                              </m:r>
                              <m:r>
                                <a:rPr>
                                  <a:latin typeface="Cambria Math" panose="02040503050406030204" pitchFamily="18" charset="0"/>
                                </a:rPr>
                                <m:t>𝑘</m:t>
                              </m:r>
                              <m:r>
                                <a:rPr>
                                  <a:latin typeface="Cambria Math" panose="02040503050406030204" pitchFamily="18" charset="0"/>
                                </a:rPr>
                                <m:t>)</m:t>
                              </m:r>
                            </m:sup>
                          </m:sSubSup>
                          <m:sSubSup>
                            <m:sSubSupPr>
                              <m:ctrlPr>
                                <a:rPr i="1">
                                  <a:latin typeface="Cambria Math" panose="02040503050406030204" pitchFamily="18" charset="0"/>
                                </a:rPr>
                              </m:ctrlPr>
                            </m:sSubSupPr>
                            <m:e>
                              <m:r>
                                <a:rPr>
                                  <a:latin typeface="Cambria Math" panose="02040503050406030204" pitchFamily="18" charset="0"/>
                                </a:rPr>
                                <m:t>𝑑</m:t>
                              </m:r>
                            </m:e>
                            <m:sub>
                              <m:r>
                                <a:rPr>
                                  <a:latin typeface="Cambria Math" panose="02040503050406030204" pitchFamily="18" charset="0"/>
                                </a:rPr>
                                <m:t>𝑖𝑗</m:t>
                              </m:r>
                            </m:sub>
                            <m:sup>
                              <m:r>
                                <a:rPr>
                                  <a:latin typeface="Cambria Math" panose="02040503050406030204" pitchFamily="18" charset="0"/>
                                </a:rPr>
                                <m:t>(</m:t>
                              </m:r>
                              <m:r>
                                <a:rPr>
                                  <a:latin typeface="Cambria Math" panose="02040503050406030204" pitchFamily="18" charset="0"/>
                                </a:rPr>
                                <m:t>𝑘</m:t>
                              </m:r>
                              <m:r>
                                <a:rPr>
                                  <a:latin typeface="Cambria Math" panose="02040503050406030204" pitchFamily="18" charset="0"/>
                                </a:rPr>
                                <m:t>)</m:t>
                              </m:r>
                            </m:sup>
                          </m:sSubSup>
                        </m:num>
                        <m:den>
                          <m:nary>
                            <m:naryPr>
                              <m:chr m:val="∑"/>
                              <m:limLoc m:val="undOvr"/>
                              <m:ctrlPr>
                                <a:rPr i="1">
                                  <a:latin typeface="Cambria Math" panose="02040503050406030204" pitchFamily="18" charset="0"/>
                                </a:rPr>
                              </m:ctrlPr>
                            </m:naryPr>
                            <m:sub>
                              <m:r>
                                <a:rPr>
                                  <a:latin typeface="Cambria Math" panose="02040503050406030204" pitchFamily="18" charset="0"/>
                                </a:rPr>
                                <m:t>𝑘</m:t>
                              </m:r>
                              <m:r>
                                <a:rPr>
                                  <a:latin typeface="Cambria Math" panose="02040503050406030204" pitchFamily="18" charset="0"/>
                                </a:rPr>
                                <m:t>=1</m:t>
                              </m:r>
                            </m:sub>
                            <m:sup>
                              <m:r>
                                <a:rPr>
                                  <a:latin typeface="Cambria Math" panose="02040503050406030204" pitchFamily="18" charset="0"/>
                                </a:rPr>
                                <m:t>𝑝</m:t>
                              </m:r>
                            </m:sup>
                            <m:e>
                              <m:sSub>
                                <m:sSubPr>
                                  <m:ctrlPr>
                                    <a:rPr i="1">
                                      <a:latin typeface="Cambria Math" panose="02040503050406030204" pitchFamily="18" charset="0"/>
                                    </a:rPr>
                                  </m:ctrlPr>
                                </m:sSubPr>
                                <m:e>
                                  <m:r>
                                    <a:rPr>
                                      <a:latin typeface="Cambria Math" panose="02040503050406030204" pitchFamily="18" charset="0"/>
                                    </a:rPr>
                                    <m:t>𝑤</m:t>
                                  </m:r>
                                </m:e>
                                <m:sub>
                                  <m:r>
                                    <a:rPr>
                                      <a:latin typeface="Cambria Math" panose="02040503050406030204" pitchFamily="18" charset="0"/>
                                    </a:rPr>
                                    <m:t>𝑘</m:t>
                                  </m:r>
                                </m:sub>
                              </m:sSub>
                            </m:e>
                          </m:nary>
                          <m:sSubSup>
                            <m:sSubSupPr>
                              <m:ctrlPr>
                                <a:rPr i="1">
                                  <a:latin typeface="Cambria Math" panose="02040503050406030204" pitchFamily="18" charset="0"/>
                                </a:rPr>
                              </m:ctrlPr>
                            </m:sSubSupPr>
                            <m:e>
                              <m:r>
                                <a:rPr>
                                  <a:latin typeface="Cambria Math" panose="02040503050406030204" pitchFamily="18" charset="0"/>
                                </a:rPr>
                                <m:t>𝛿</m:t>
                              </m:r>
                            </m:e>
                            <m:sub>
                              <m:r>
                                <a:rPr>
                                  <a:latin typeface="Cambria Math" panose="02040503050406030204" pitchFamily="18" charset="0"/>
                                </a:rPr>
                                <m:t>𝑖𝑗</m:t>
                              </m:r>
                            </m:sub>
                            <m:sup>
                              <m:r>
                                <a:rPr>
                                  <a:latin typeface="Cambria Math" panose="02040503050406030204" pitchFamily="18" charset="0"/>
                                </a:rPr>
                                <m:t>𝑘</m:t>
                              </m:r>
                            </m:sup>
                          </m:sSubSup>
                        </m:den>
                      </m:f>
                    </m:oMath>
                  </m:oMathPara>
                </a14:m>
                <a:endParaRPr/>
              </a:p>
              <a:p>
                <a:pPr marL="0" lvl="0" indent="0">
                  <a:buNone/>
                </a:pPr>
                <a:r>
                  <a:t>Where, for dissimilarity </a:t>
                </a:r>
                <a14:m>
                  <m:oMath xmlns:m="http://schemas.openxmlformats.org/officeDocument/2006/math">
                    <m:r>
                      <a:rPr>
                        <a:latin typeface="Cambria Math" panose="02040503050406030204" pitchFamily="18" charset="0"/>
                      </a:rPr>
                      <m:t>𝑑</m:t>
                    </m:r>
                  </m:oMath>
                </a14:m>
                <a:r>
                  <a:t> for observations </a:t>
                </a:r>
                <a14:m>
                  <m:oMath xmlns:m="http://schemas.openxmlformats.org/officeDocument/2006/math">
                    <m:r>
                      <a:rPr>
                        <a:latin typeface="Cambria Math" panose="02040503050406030204" pitchFamily="18" charset="0"/>
                      </a:rPr>
                      <m:t>𝑖</m:t>
                    </m:r>
                  </m:oMath>
                </a14:m>
                <a:r>
                  <a:t> &amp; </a:t>
                </a:r>
                <a14:m>
                  <m:oMath xmlns:m="http://schemas.openxmlformats.org/officeDocument/2006/math">
                    <m:r>
                      <a:rPr>
                        <a:latin typeface="Cambria Math" panose="02040503050406030204" pitchFamily="18" charset="0"/>
                      </a:rPr>
                      <m:t>𝑗</m:t>
                    </m:r>
                  </m:oMath>
                </a14:m>
                <a:r>
                  <a:t>, </a:t>
                </a:r>
                <a14:m>
                  <m:oMath xmlns:m="http://schemas.openxmlformats.org/officeDocument/2006/math">
                    <m:r>
                      <a:rPr>
                        <a:latin typeface="Cambria Math" panose="02040503050406030204" pitchFamily="18" charset="0"/>
                      </a:rPr>
                      <m:t>𝑝</m:t>
                    </m:r>
                  </m:oMath>
                </a14:m>
                <a:r>
                  <a:t> variables and </a:t>
                </a:r>
                <a14:m>
                  <m:oMath xmlns:m="http://schemas.openxmlformats.org/officeDocument/2006/math">
                    <m:r>
                      <a:rPr>
                        <a:latin typeface="Cambria Math" panose="02040503050406030204" pitchFamily="18" charset="0"/>
                      </a:rPr>
                      <m:t>𝑤</m:t>
                    </m:r>
                  </m:oMath>
                </a14:m>
                <a:r>
                  <a:t> as an optional weighting variable, </a:t>
                </a:r>
                <a14:m>
                  <m:oMath xmlns:m="http://schemas.openxmlformats.org/officeDocument/2006/math">
                    <m:r>
                      <a:rPr>
                        <a:latin typeface="Cambria Math" panose="02040503050406030204" pitchFamily="18" charset="0"/>
                      </a:rPr>
                      <m:t>𝛿</m:t>
                    </m:r>
                  </m:oMath>
                </a14:m>
                <a:r>
                  <a:t> as an indicator of missingness, where it is 0 when either variable is missing, and </a:t>
                </a:r>
                <a14:m>
                  <m:oMath xmlns:m="http://schemas.openxmlformats.org/officeDocument/2006/math">
                    <m:r>
                      <a:rPr>
                        <a:latin typeface="Cambria Math" panose="02040503050406030204" pitchFamily="18" charset="0"/>
                      </a:rPr>
                      <m:t>𝑑</m:t>
                    </m:r>
                  </m:oMath>
                </a14:m>
                <a:r>
                  <a:t> is our indication of similarity.</a:t>
                </a:r>
              </a:p>
              <a:p>
                <a:pPr marL="0" lvl="0" indent="0">
                  <a:buNone/>
                </a:pPr>
                <a:r>
                  <a:t>Using this approach, our form of </a:t>
                </a:r>
                <a14:m>
                  <m:oMath xmlns:m="http://schemas.openxmlformats.org/officeDocument/2006/math">
                    <m:sSubSup>
                      <m:sSubSupPr>
                        <m:ctrlPr>
                          <a:rPr i="1">
                            <a:latin typeface="Cambria Math" panose="02040503050406030204" pitchFamily="18" charset="0"/>
                          </a:rPr>
                        </m:ctrlPr>
                      </m:sSubSupPr>
                      <m:e>
                        <m:r>
                          <a:rPr>
                            <a:latin typeface="Cambria Math" panose="02040503050406030204" pitchFamily="18" charset="0"/>
                          </a:rPr>
                          <m:t>𝑑</m:t>
                        </m:r>
                      </m:e>
                      <m:sub>
                        <m:r>
                          <a:rPr>
                            <a:latin typeface="Cambria Math" panose="02040503050406030204" pitchFamily="18" charset="0"/>
                          </a:rPr>
                          <m:t>𝑖𝑗</m:t>
                        </m:r>
                      </m:sub>
                      <m:sup>
                        <m:r>
                          <a:rPr>
                            <a:latin typeface="Cambria Math" panose="02040503050406030204" pitchFamily="18" charset="0"/>
                          </a:rPr>
                          <m:t>(</m:t>
                        </m:r>
                        <m:r>
                          <a:rPr>
                            <a:latin typeface="Cambria Math" panose="02040503050406030204" pitchFamily="18" charset="0"/>
                          </a:rPr>
                          <m:t>𝑓</m:t>
                        </m:r>
                        <m:r>
                          <a:rPr>
                            <a:latin typeface="Cambria Math" panose="02040503050406030204" pitchFamily="18" charset="0"/>
                          </a:rPr>
                          <m:t>)</m:t>
                        </m:r>
                      </m:sup>
                    </m:sSubSup>
                  </m:oMath>
                </a14:m>
                <a:r>
                  <a:t> varies for each variable type, but always takes a value between 0 and 1 inclusive.</a:t>
                </a:r>
              </a:p>
              <a:p>
                <a:pPr marL="0" lvl="0" indent="0">
                  <a:buNone/>
                </a:pPr>
                <a:r>
                  <a:t>Heirarchical clustering was then applied to the matrix to explore classification.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732" t="-1970" r="-901"/>
                </a:stretch>
              </a:blipFill>
            </p:spPr>
            <p:txBody>
              <a:bodyPr/>
              <a:lstStyle/>
              <a:p>
                <a:r>
                  <a:rPr lang="en-US">
                    <a:noFill/>
                  </a:rPr>
                  <a:t> </a:t>
                </a:r>
              </a:p>
            </p:txBody>
          </p:sp>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Methods: Analysis</a:t>
            </a:r>
          </a:p>
        </p:txBody>
      </p:sp>
      <p:graphicFrame>
        <p:nvGraphicFramePr>
          <p:cNvPr id="6" name="Content Placeholder 5"/>
          <p:cNvGraphicFramePr>
            <a:graphicFrameLocks noGrp="1"/>
          </p:cNvGraphicFramePr>
          <p:nvPr>
            <p:ph idx="1"/>
          </p:nvPr>
        </p:nvGraphicFramePr>
        <p:xfrm>
          <a:off x="685800" y="2184400"/>
          <a:ext cx="10820400" cy="1828800"/>
        </p:xfrm>
        <a:graphic>
          <a:graphicData uri="http://schemas.openxmlformats.org/drawingml/2006/table">
            <a:tbl>
              <a:tblPr firstRow="1" bandRow="1">
                <a:tableStyleId>{5C22544A-7EE6-4342-B048-85BDC9FD1C3A}</a:tableStyleId>
              </a:tblPr>
              <a:tblGrid>
                <a:gridCol w="5410200">
                  <a:extLst>
                    <a:ext uri="{9D8B030D-6E8A-4147-A177-3AD203B41FA5}">
                      <a16:colId xmlns:a16="http://schemas.microsoft.com/office/drawing/2014/main" val="20000"/>
                    </a:ext>
                  </a:extLst>
                </a:gridCol>
                <a:gridCol w="5410200">
                  <a:extLst>
                    <a:ext uri="{9D8B030D-6E8A-4147-A177-3AD203B41FA5}">
                      <a16:colId xmlns:a16="http://schemas.microsoft.com/office/drawing/2014/main" val="20001"/>
                    </a:ext>
                  </a:extLst>
                </a:gridCol>
              </a:tblGrid>
              <a:tr h="0">
                <a:tc>
                  <a:txBody>
                    <a:bodyPr/>
                    <a:lstStyle/>
                    <a:p>
                      <a:pPr marL="0" lvl="0" indent="0" algn="l">
                        <a:buNone/>
                      </a:pPr>
                      <a:r>
                        <a:t>variable type</a:t>
                      </a:r>
                    </a:p>
                  </a:txBody>
                  <a:tcPr/>
                </a:tc>
                <a:tc>
                  <a:txBody>
                    <a:bodyPr/>
                    <a:lstStyle/>
                    <a:p>
                      <a:pPr marL="0" lvl="0" indent="0" algn="ctr">
                        <a:buNone/>
                      </a:pPr>
                      <a:r>
                        <a:t>response description</a:t>
                      </a:r>
                    </a:p>
                  </a:txBody>
                  <a:tcPr/>
                </a:tc>
                <a:extLst>
                  <a:ext uri="{0D108BD9-81ED-4DB2-BD59-A6C34878D82A}">
                    <a16:rowId xmlns:a16="http://schemas.microsoft.com/office/drawing/2014/main" val="10000"/>
                  </a:ext>
                </a:extLst>
              </a:tr>
              <a:tr h="0">
                <a:tc>
                  <a:txBody>
                    <a:bodyPr/>
                    <a:lstStyle/>
                    <a:p>
                      <a:pPr marL="0" lvl="0" indent="0" algn="l">
                        <a:buNone/>
                      </a:pPr>
                      <a:r>
                        <a:t>nominal</a:t>
                      </a:r>
                    </a:p>
                  </a:txBody>
                  <a:tcPr/>
                </a:tc>
                <a:tc>
                  <a:txBody>
                    <a:bodyPr/>
                    <a:lstStyle/>
                    <a:p>
                      <a:pPr marL="0" lvl="0" indent="0" algn="ctr">
                        <a:buNone/>
                      </a:pPr>
                      <a:r>
                        <a:t>1 if match, else 0</a:t>
                      </a:r>
                    </a:p>
                  </a:txBody>
                  <a:tcPr/>
                </a:tc>
                <a:extLst>
                  <a:ext uri="{0D108BD9-81ED-4DB2-BD59-A6C34878D82A}">
                    <a16:rowId xmlns:a16="http://schemas.microsoft.com/office/drawing/2014/main" val="10001"/>
                  </a:ext>
                </a:extLst>
              </a:tr>
              <a:tr h="0">
                <a:tc>
                  <a:txBody>
                    <a:bodyPr/>
                    <a:lstStyle/>
                    <a:p>
                      <a:pPr marL="0" lvl="0" indent="0" algn="l">
                        <a:buNone/>
                      </a:pPr>
                      <a:r>
                        <a:t>binary</a:t>
                      </a:r>
                    </a:p>
                  </a:txBody>
                  <a:tcPr/>
                </a:tc>
                <a:tc>
                  <a:txBody>
                    <a:bodyPr/>
                    <a:lstStyle/>
                    <a:p>
                      <a:pPr marL="0" lvl="0" indent="0" algn="ctr">
                        <a:buNone/>
                      </a:pPr>
                      <a:r>
                        <a:t>1 if match, else 0</a:t>
                      </a:r>
                    </a:p>
                  </a:txBody>
                  <a:tcPr/>
                </a:tc>
                <a:extLst>
                  <a:ext uri="{0D108BD9-81ED-4DB2-BD59-A6C34878D82A}">
                    <a16:rowId xmlns:a16="http://schemas.microsoft.com/office/drawing/2014/main" val="10002"/>
                  </a:ext>
                </a:extLst>
              </a:tr>
              <a:tr h="0">
                <a:tc>
                  <a:txBody>
                    <a:bodyPr/>
                    <a:lstStyle/>
                    <a:p>
                      <a:pPr marL="0" lvl="0" indent="0" algn="l">
                        <a:buNone/>
                      </a:pPr>
                      <a:r>
                        <a:t>ordinal</a:t>
                      </a:r>
                    </a:p>
                  </a:txBody>
                  <a:tcPr/>
                </a:tc>
                <a:tc>
                  <a:txBody>
                    <a:bodyPr/>
                    <a:lstStyle/>
                    <a:p>
                      <a:pPr marL="0" lvl="0" indent="0" algn="ctr">
                        <a:buNone/>
                      </a:pPr>
                      <a:r>
                        <a:t>stndzd difference</a:t>
                      </a:r>
                    </a:p>
                  </a:txBody>
                  <a:tcPr/>
                </a:tc>
                <a:extLst>
                  <a:ext uri="{0D108BD9-81ED-4DB2-BD59-A6C34878D82A}">
                    <a16:rowId xmlns:a16="http://schemas.microsoft.com/office/drawing/2014/main" val="10003"/>
                  </a:ext>
                </a:extLst>
              </a:tr>
              <a:tr h="0">
                <a:tc>
                  <a:txBody>
                    <a:bodyPr/>
                    <a:lstStyle/>
                    <a:p>
                      <a:pPr marL="0" lvl="0" indent="0" algn="l">
                        <a:buNone/>
                      </a:pPr>
                      <a:r>
                        <a:t>continuous</a:t>
                      </a:r>
                    </a:p>
                  </a:txBody>
                  <a:tcPr/>
                </a:tc>
                <a:tc>
                  <a:txBody>
                    <a:bodyPr/>
                    <a:lstStyle/>
                    <a:p>
                      <a:pPr marL="0" lvl="0" indent="0" algn="ctr">
                        <a:buNone/>
                      </a:pPr>
                      <a:r>
                        <a:t>stndzd difference</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docProps/app.xml><?xml version="1.0" encoding="utf-8"?>
<Properties xmlns="http://schemas.openxmlformats.org/officeDocument/2006/extended-properties" xmlns:vt="http://schemas.openxmlformats.org/officeDocument/2006/docPropsVTypes">
  <TotalTime>25</TotalTime>
  <Words>861</Words>
  <Application>Microsoft Office PowerPoint</Application>
  <PresentationFormat>Widescreen</PresentationFormat>
  <Paragraphs>185</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Cambria Math</vt:lpstr>
      <vt:lpstr>Century Gothic</vt:lpstr>
      <vt:lpstr>Vapor Trail</vt:lpstr>
      <vt:lpstr>Sentiment Around COVID-19 Media Exposure</vt:lpstr>
      <vt:lpstr>Background: Epidemology and Communication</vt:lpstr>
      <vt:lpstr>Twitter Usage</vt:lpstr>
      <vt:lpstr>Sentiment Analysis</vt:lpstr>
      <vt:lpstr>Research Question</vt:lpstr>
      <vt:lpstr>Method: Twitter Data</vt:lpstr>
      <vt:lpstr>Method: Analysis</vt:lpstr>
      <vt:lpstr>Method: Analysis</vt:lpstr>
      <vt:lpstr>Methods: Analysis</vt:lpstr>
      <vt:lpstr>Results: Data</vt:lpstr>
      <vt:lpstr>Results: Sentiment</vt:lpstr>
      <vt:lpstr>Results: Mean Across Groups</vt:lpstr>
      <vt:lpstr>Results: Dendrogram</vt:lpstr>
      <vt:lpstr>Results: Sentiment K3</vt:lpstr>
      <vt:lpstr>Results: Length K3</vt:lpstr>
      <vt:lpstr>Results: Sentiment K4</vt:lpstr>
      <vt:lpstr>Results: Length K4</vt:lpstr>
      <vt:lpstr>Conclusions</vt:lpstr>
      <vt:lpstr>Limitations</vt:lpstr>
      <vt:lpstr>Questions?</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emplate>TM04033937[[fn=Vapor Trail]]</Template>
  <TotalTime>5</TotalTime>
  <Words>0</Words>
  <Application>Microsoft Office PowerPoint</Application>
  <PresentationFormat>Widescreen</PresentationFormat>
  <Paragraphs>0</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Century Gothic</vt:lpstr>
      <vt:lpstr>Vapor Trail</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Around COVID-19 Media Exposure</dc:title>
  <dc:creator>Ronald W Buie</dc:creator>
  <cp:keywords/>
  <cp:lastModifiedBy>Ronald W Buie</cp:lastModifiedBy>
  <cp:revision>1</cp:revision>
  <dcterms:created xsi:type="dcterms:W3CDTF">2020-06-04T16:06:41Z</dcterms:created>
  <dcterms:modified xsi:type="dcterms:W3CDTF">2020-06-04T22:06:00Z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5/31/2020</vt:lpwstr>
  </property>
  <property fmtid="{D5CDD505-2E9C-101B-9397-08002B2CF9AE}" pid="3" name="output">
    <vt:lpwstr/>
  </property>
</Properties>
</file>