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wdp" ContentType="image/vnd.ms-photo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2" r:id="rId4"/>
    <p:sldId id="260" r:id="rId5"/>
    <p:sldId id="263" r:id="rId6"/>
    <p:sldId id="264" r:id="rId7"/>
    <p:sldId id="266" r:id="rId8"/>
    <p:sldId id="267" r:id="rId9"/>
    <p:sldId id="278" r:id="rId10"/>
    <p:sldId id="290" r:id="rId11"/>
    <p:sldId id="293" r:id="rId12"/>
    <p:sldId id="287" r:id="rId13"/>
    <p:sldId id="276" r:id="rId14"/>
    <p:sldId id="288" r:id="rId15"/>
    <p:sldId id="27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1828"/>
    <a:srgbClr val="1F1F2F"/>
    <a:srgbClr val="1111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9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24" y="3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86222"/>
          </a:xfrm>
          <a:prstGeom prst="rect">
            <a:avLst/>
          </a:prstGeom>
        </p:spPr>
      </p:pic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638786" y="1961748"/>
            <a:ext cx="5215804" cy="1242433"/>
          </a:xfrm>
        </p:spPr>
        <p:txBody>
          <a:bodyPr anchor="b">
            <a:noAutofit/>
          </a:bodyPr>
          <a:lstStyle>
            <a:lvl1pPr marL="0" indent="0">
              <a:buNone/>
              <a:defRPr sz="4000" b="1" i="0">
                <a:solidFill>
                  <a:schemeClr val="bg1"/>
                </a:solidFill>
                <a:latin typeface="Helvetica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4638786" y="3440687"/>
            <a:ext cx="5215804" cy="1242433"/>
          </a:xfrm>
        </p:spPr>
        <p:txBody>
          <a:bodyPr anchor="t">
            <a:noAutofit/>
          </a:bodyPr>
          <a:lstStyle>
            <a:lvl1pPr marL="0" indent="0">
              <a:buNone/>
              <a:defRPr sz="2400" b="0" i="0">
                <a:solidFill>
                  <a:schemeClr val="bg1"/>
                </a:solidFill>
                <a:latin typeface="Helvetica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Subhead goes here</a:t>
            </a:r>
          </a:p>
        </p:txBody>
      </p:sp>
    </p:spTree>
    <p:extLst>
      <p:ext uri="{BB962C8B-B14F-4D97-AF65-F5344CB8AC3E}">
        <p14:creationId xmlns:p14="http://schemas.microsoft.com/office/powerpoint/2010/main" val="2699783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86222"/>
          </a:xfrm>
          <a:prstGeom prst="rect">
            <a:avLst/>
          </a:prstGeom>
        </p:spPr>
      </p:pic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638786" y="1961748"/>
            <a:ext cx="5215804" cy="1242433"/>
          </a:xfrm>
        </p:spPr>
        <p:txBody>
          <a:bodyPr anchor="b">
            <a:noAutofit/>
          </a:bodyPr>
          <a:lstStyle>
            <a:lvl1pPr marL="0" indent="0">
              <a:buNone/>
              <a:defRPr sz="4000" b="1" i="0">
                <a:solidFill>
                  <a:srgbClr val="181828"/>
                </a:solidFill>
                <a:latin typeface="Helvetica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4638786" y="3440687"/>
            <a:ext cx="5215804" cy="1242433"/>
          </a:xfrm>
        </p:spPr>
        <p:txBody>
          <a:bodyPr anchor="t">
            <a:noAutofit/>
          </a:bodyPr>
          <a:lstStyle>
            <a:lvl1pPr marL="0" indent="0">
              <a:buNone/>
              <a:defRPr sz="2400" b="0" i="0">
                <a:solidFill>
                  <a:srgbClr val="181828"/>
                </a:solidFill>
                <a:latin typeface="Helvetica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Subhead goes here</a:t>
            </a:r>
          </a:p>
        </p:txBody>
      </p:sp>
    </p:spTree>
    <p:extLst>
      <p:ext uri="{BB962C8B-B14F-4D97-AF65-F5344CB8AC3E}">
        <p14:creationId xmlns:p14="http://schemas.microsoft.com/office/powerpoint/2010/main" val="3330403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79496"/>
            <a:ext cx="10515600" cy="101119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24975E-5607-4BD8-BE89-8517B5CBDA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4544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6069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6069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24975E-5607-4BD8-BE89-8517B5CBD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890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3913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43444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24975E-5607-4BD8-BE89-8517B5CBD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663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33761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39237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24975E-5607-4BD8-BE89-8517B5CBD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53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353168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24975E-5607-4BD8-BE89-8517B5CBD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6270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714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6052766"/>
            <a:ext cx="1230438" cy="373504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3962400" y="6087716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1600" b="1" dirty="0" smtClean="0">
                <a:solidFill>
                  <a:srgbClr val="181828"/>
                </a:solidFill>
              </a:rPr>
              <a:t>Nelnet Business Solutions</a:t>
            </a:r>
            <a:r>
              <a:rPr lang="en-US" sz="1600" b="1" baseline="0" dirty="0" smtClean="0">
                <a:solidFill>
                  <a:srgbClr val="181828"/>
                </a:solidFill>
              </a:rPr>
              <a:t>  </a:t>
            </a:r>
            <a:r>
              <a:rPr lang="en-US" sz="1600" dirty="0" smtClean="0">
                <a:solidFill>
                  <a:srgbClr val="181828"/>
                </a:solidFill>
              </a:rPr>
              <a:t>IT Conference 2016</a:t>
            </a:r>
            <a:endParaRPr lang="en-US" sz="1600" dirty="0">
              <a:solidFill>
                <a:srgbClr val="181828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6529754"/>
            <a:ext cx="12192000" cy="328246"/>
          </a:xfrm>
          <a:prstGeom prst="rect">
            <a:avLst/>
          </a:prstGeom>
          <a:solidFill>
            <a:srgbClr val="1F1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577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50" r:id="rId3"/>
    <p:sldLayoutId id="2147483652" r:id="rId4"/>
    <p:sldLayoutId id="2147483656" r:id="rId5"/>
    <p:sldLayoutId id="2147483657" r:id="rId6"/>
    <p:sldLayoutId id="2147483658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mailto:Chem.Swift@renweb.com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8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01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3955" b="34327"/>
          <a:stretch/>
        </p:blipFill>
        <p:spPr>
          <a:xfrm>
            <a:off x="1572807" y="3346126"/>
            <a:ext cx="2279421" cy="7618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3955" b="34327"/>
          <a:stretch/>
        </p:blipFill>
        <p:spPr>
          <a:xfrm>
            <a:off x="1572807" y="4188688"/>
            <a:ext cx="2279421" cy="7618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55" b="34327"/>
          <a:stretch/>
        </p:blipFill>
        <p:spPr>
          <a:xfrm>
            <a:off x="1572808" y="5031251"/>
            <a:ext cx="2288538" cy="76189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96473" y="2505904"/>
            <a:ext cx="3886984" cy="596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2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99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S</a:t>
            </a:r>
            <a:r>
              <a:rPr kumimoji="0" lang="en-US" sz="1599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cales </a:t>
            </a:r>
            <a:r>
              <a:rPr kumimoji="0" lang="en-US" sz="1599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by cloning the app on multiple servers/VMs/Containers</a:t>
            </a:r>
          </a:p>
        </p:txBody>
      </p:sp>
      <p:sp>
        <p:nvSpPr>
          <p:cNvPr id="8" name="Rectangle 7"/>
          <p:cNvSpPr/>
          <p:nvPr/>
        </p:nvSpPr>
        <p:spPr>
          <a:xfrm>
            <a:off x="783218" y="252457"/>
            <a:ext cx="5115190" cy="5336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2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Monolithic application approach</a:t>
            </a:r>
          </a:p>
        </p:txBody>
      </p:sp>
      <p:sp>
        <p:nvSpPr>
          <p:cNvPr id="9" name="Rectangle 8"/>
          <p:cNvSpPr/>
          <p:nvPr/>
        </p:nvSpPr>
        <p:spPr>
          <a:xfrm>
            <a:off x="6664145" y="268813"/>
            <a:ext cx="5571658" cy="5336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2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Microservices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application approach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47272" y="1129974"/>
            <a:ext cx="3186395" cy="847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2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99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A </a:t>
            </a:r>
            <a:r>
              <a:rPr kumimoji="0" lang="en-US" sz="1599" b="0" i="0" u="none" strike="noStrike" kern="1200" cap="none" spc="0" normalizeH="0" baseline="0" noProof="0" dirty="0" err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microservice</a:t>
            </a:r>
            <a:r>
              <a:rPr kumimoji="0" lang="en-US" sz="1599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application separates functionality into separate smaller services.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819421" y="2407260"/>
            <a:ext cx="4808096" cy="4137234"/>
            <a:chOff x="6851987" y="2430462"/>
            <a:chExt cx="4808779" cy="4137822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51987" y="3328327"/>
              <a:ext cx="4808779" cy="3239957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6858001" y="2430462"/>
              <a:ext cx="4715072" cy="8307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marR="0" lvl="0" indent="-285750" algn="l" defTabSz="9142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599" b="0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S</a:t>
              </a:r>
              <a:r>
                <a:rPr kumimoji="0" lang="en-US" sz="1599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cales </a:t>
              </a:r>
              <a:r>
                <a:rPr kumimoji="0" lang="en-US" sz="1599" b="0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out by deploying each service independently creating instances of these services across servers/VMs/containers</a:t>
              </a:r>
            </a:p>
          </p:txBody>
        </p:sp>
      </p:grpSp>
      <p:sp>
        <p:nvSpPr>
          <p:cNvPr id="14" name="Hexagon 13"/>
          <p:cNvSpPr/>
          <p:nvPr/>
        </p:nvSpPr>
        <p:spPr bwMode="auto">
          <a:xfrm>
            <a:off x="9951509" y="1408943"/>
            <a:ext cx="272812" cy="244066"/>
          </a:xfrm>
          <a:prstGeom prst="hexagon">
            <a:avLst/>
          </a:prstGeom>
          <a:solidFill>
            <a:srgbClr val="FF0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Hexagon 14"/>
          <p:cNvSpPr/>
          <p:nvPr/>
        </p:nvSpPr>
        <p:spPr bwMode="auto">
          <a:xfrm>
            <a:off x="11131355" y="1936871"/>
            <a:ext cx="272812" cy="244066"/>
          </a:xfrm>
          <a:prstGeom prst="hexagon">
            <a:avLst/>
          </a:prstGeom>
          <a:solidFill>
            <a:srgbClr val="FF8C00">
              <a:lumMod val="75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Hexagon 15"/>
          <p:cNvSpPr/>
          <p:nvPr/>
        </p:nvSpPr>
        <p:spPr bwMode="auto">
          <a:xfrm>
            <a:off x="11564235" y="1694542"/>
            <a:ext cx="272812" cy="244066"/>
          </a:xfrm>
          <a:prstGeom prst="hexagon">
            <a:avLst/>
          </a:prstGeom>
          <a:solidFill>
            <a:srgbClr val="7030A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Hexagon 16"/>
          <p:cNvSpPr/>
          <p:nvPr/>
        </p:nvSpPr>
        <p:spPr bwMode="auto">
          <a:xfrm>
            <a:off x="9930527" y="1431219"/>
            <a:ext cx="272812" cy="244066"/>
          </a:xfrm>
          <a:prstGeom prst="hexagon">
            <a:avLst/>
          </a:prstGeom>
          <a:solidFill>
            <a:srgbClr val="FF0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Hexagon 17"/>
          <p:cNvSpPr/>
          <p:nvPr/>
        </p:nvSpPr>
        <p:spPr bwMode="auto">
          <a:xfrm>
            <a:off x="9955568" y="1384297"/>
            <a:ext cx="272812" cy="244066"/>
          </a:xfrm>
          <a:prstGeom prst="hexagon">
            <a:avLst/>
          </a:prstGeom>
          <a:solidFill>
            <a:srgbClr val="FF0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Hexagon 18"/>
          <p:cNvSpPr/>
          <p:nvPr/>
        </p:nvSpPr>
        <p:spPr bwMode="auto">
          <a:xfrm>
            <a:off x="9951096" y="1964837"/>
            <a:ext cx="272812" cy="244066"/>
          </a:xfrm>
          <a:prstGeom prst="hexagon">
            <a:avLst>
              <a:gd name="adj" fmla="val 55889"/>
              <a:gd name="vf" fmla="val 115470"/>
            </a:avLst>
          </a:prstGeom>
          <a:solidFill>
            <a:srgbClr val="FFC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Hexagon 19"/>
          <p:cNvSpPr/>
          <p:nvPr/>
        </p:nvSpPr>
        <p:spPr bwMode="auto">
          <a:xfrm>
            <a:off x="9920509" y="1936871"/>
            <a:ext cx="272812" cy="244066"/>
          </a:xfrm>
          <a:prstGeom prst="hexagon">
            <a:avLst/>
          </a:prstGeom>
          <a:solidFill>
            <a:srgbClr val="FFC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Hexagon 20"/>
          <p:cNvSpPr/>
          <p:nvPr/>
        </p:nvSpPr>
        <p:spPr bwMode="auto">
          <a:xfrm>
            <a:off x="9937732" y="1983197"/>
            <a:ext cx="272812" cy="244066"/>
          </a:xfrm>
          <a:prstGeom prst="hexagon">
            <a:avLst/>
          </a:prstGeom>
          <a:solidFill>
            <a:srgbClr val="FFC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Hexagon 21"/>
          <p:cNvSpPr/>
          <p:nvPr/>
        </p:nvSpPr>
        <p:spPr bwMode="auto">
          <a:xfrm>
            <a:off x="10350653" y="1727613"/>
            <a:ext cx="272812" cy="244066"/>
          </a:xfrm>
          <a:prstGeom prst="hexagon">
            <a:avLst/>
          </a:prstGeom>
          <a:solidFill>
            <a:srgbClr val="92D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Hexagon 22"/>
          <p:cNvSpPr/>
          <p:nvPr/>
        </p:nvSpPr>
        <p:spPr bwMode="auto">
          <a:xfrm>
            <a:off x="10391969" y="1678564"/>
            <a:ext cx="272812" cy="244066"/>
          </a:xfrm>
          <a:prstGeom prst="hexagon">
            <a:avLst/>
          </a:prstGeom>
          <a:solidFill>
            <a:srgbClr val="92D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Hexagon 23"/>
          <p:cNvSpPr/>
          <p:nvPr/>
        </p:nvSpPr>
        <p:spPr bwMode="auto">
          <a:xfrm>
            <a:off x="10348780" y="1693159"/>
            <a:ext cx="272812" cy="244066"/>
          </a:xfrm>
          <a:prstGeom prst="hexagon">
            <a:avLst/>
          </a:prstGeom>
          <a:solidFill>
            <a:srgbClr val="92D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Hexagon 24"/>
          <p:cNvSpPr/>
          <p:nvPr/>
        </p:nvSpPr>
        <p:spPr bwMode="auto">
          <a:xfrm>
            <a:off x="11084478" y="1363718"/>
            <a:ext cx="366566" cy="309828"/>
          </a:xfrm>
          <a:prstGeom prst="hexagon">
            <a:avLst/>
          </a:prstGeom>
          <a:solidFill>
            <a:srgbClr val="00206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Hexagon 25"/>
          <p:cNvSpPr/>
          <p:nvPr/>
        </p:nvSpPr>
        <p:spPr bwMode="auto">
          <a:xfrm>
            <a:off x="11084478" y="1927901"/>
            <a:ext cx="366566" cy="309828"/>
          </a:xfrm>
          <a:prstGeom prst="hexagon">
            <a:avLst/>
          </a:prstGeom>
          <a:solidFill>
            <a:srgbClr val="FF8C00">
              <a:lumMod val="75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Hexagon 26"/>
          <p:cNvSpPr/>
          <p:nvPr/>
        </p:nvSpPr>
        <p:spPr bwMode="auto">
          <a:xfrm>
            <a:off x="11501837" y="1652581"/>
            <a:ext cx="366566" cy="309828"/>
          </a:xfrm>
          <a:prstGeom prst="hexagon">
            <a:avLst/>
          </a:prstGeom>
          <a:solidFill>
            <a:srgbClr val="7030A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ounded Rectangle 27"/>
          <p:cNvSpPr/>
          <p:nvPr/>
        </p:nvSpPr>
        <p:spPr bwMode="auto">
          <a:xfrm>
            <a:off x="10919019" y="1294011"/>
            <a:ext cx="1023415" cy="1019294"/>
          </a:xfrm>
          <a:prstGeom prst="roundRect">
            <a:avLst/>
          </a:prstGeom>
          <a:noFill/>
          <a:ln w="10795" cap="flat" cmpd="sng" algn="ctr">
            <a:solidFill>
              <a:srgbClr val="404040"/>
            </a:solidFill>
            <a:prstDash val="lgDash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96472" y="975981"/>
            <a:ext cx="3456340" cy="1322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8963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99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A monolith app contains domain specific functionality and is normally divided by functional layers such as web, business and data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83957" y="1367721"/>
            <a:ext cx="605950" cy="60238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81935" y="1423533"/>
            <a:ext cx="605950" cy="60238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11380" y="1658307"/>
            <a:ext cx="605950" cy="602386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9684116" y="945708"/>
            <a:ext cx="1023415" cy="1367596"/>
            <a:chOff x="9684608" y="945346"/>
            <a:chExt cx="1023560" cy="1367790"/>
          </a:xfrm>
        </p:grpSpPr>
        <p:sp>
          <p:nvSpPr>
            <p:cNvPr id="34" name="Hexagon 33"/>
            <p:cNvSpPr/>
            <p:nvPr/>
          </p:nvSpPr>
          <p:spPr bwMode="auto">
            <a:xfrm>
              <a:off x="9886641" y="1371114"/>
              <a:ext cx="366618" cy="309872"/>
            </a:xfrm>
            <a:prstGeom prst="hexagon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91414" tIns="91414" rIns="34284" bIns="34284" rtlCol="0" anchor="b" anchorCtr="0"/>
            <a:lstStyle/>
            <a:p>
              <a:pPr marL="0" marR="0" lvl="0" indent="0" algn="ctr" defTabSz="93204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5" name="Hexagon 34"/>
            <p:cNvSpPr/>
            <p:nvPr/>
          </p:nvSpPr>
          <p:spPr bwMode="auto">
            <a:xfrm>
              <a:off x="9886641" y="1935376"/>
              <a:ext cx="366618" cy="309872"/>
            </a:xfrm>
            <a:prstGeom prst="hexagon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91414" tIns="91414" rIns="34284" bIns="34284" rtlCol="0" anchor="b" anchorCtr="0"/>
            <a:lstStyle/>
            <a:p>
              <a:pPr marL="0" marR="0" lvl="0" indent="0" algn="ctr" defTabSz="93204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6" name="Hexagon 35"/>
            <p:cNvSpPr/>
            <p:nvPr/>
          </p:nvSpPr>
          <p:spPr bwMode="auto">
            <a:xfrm>
              <a:off x="10304059" y="1660017"/>
              <a:ext cx="366618" cy="309872"/>
            </a:xfrm>
            <a:prstGeom prst="hexagon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91414" tIns="91414" rIns="34284" bIns="34284" rtlCol="0" anchor="b" anchorCtr="0"/>
            <a:lstStyle/>
            <a:p>
              <a:pPr marL="0" marR="0" lvl="0" indent="0" algn="ctr" defTabSz="93204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7" name="Rounded Rectangle 36"/>
            <p:cNvSpPr/>
            <p:nvPr/>
          </p:nvSpPr>
          <p:spPr bwMode="auto">
            <a:xfrm>
              <a:off x="9684608" y="1293697"/>
              <a:ext cx="1023560" cy="1019439"/>
            </a:xfrm>
            <a:prstGeom prst="roundRect">
              <a:avLst/>
            </a:prstGeom>
            <a:noFill/>
            <a:ln w="10795" cap="flat" cmpd="sng" algn="ctr">
              <a:solidFill>
                <a:srgbClr val="404040"/>
              </a:solidFill>
              <a:prstDash val="lgDash"/>
              <a:headEnd type="none" w="med" len="med"/>
              <a:tailEnd type="none" w="med" len="med"/>
            </a:ln>
            <a:effectLst/>
          </p:spPr>
          <p:txBody>
            <a:bodyPr lIns="91414" tIns="91414" rIns="34284" bIns="34284" rtlCol="0" anchor="b" anchorCtr="0"/>
            <a:lstStyle/>
            <a:p>
              <a:pPr marL="0" marR="0" lvl="0" indent="0" algn="ctr" defTabSz="93204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9845620" y="945346"/>
              <a:ext cx="749224" cy="37673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2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App 1</a:t>
              </a:r>
            </a:p>
          </p:txBody>
        </p:sp>
      </p:grpSp>
      <p:sp>
        <p:nvSpPr>
          <p:cNvPr id="39" name="Rectangle 38"/>
          <p:cNvSpPr/>
          <p:nvPr/>
        </p:nvSpPr>
        <p:spPr>
          <a:xfrm>
            <a:off x="11065134" y="932513"/>
            <a:ext cx="786721" cy="3766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2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App 2</a:t>
            </a:r>
          </a:p>
        </p:txBody>
      </p:sp>
      <p:sp>
        <p:nvSpPr>
          <p:cNvPr id="40" name="Hexagon 39"/>
          <p:cNvSpPr/>
          <p:nvPr/>
        </p:nvSpPr>
        <p:spPr bwMode="auto">
          <a:xfrm>
            <a:off x="11124830" y="1418134"/>
            <a:ext cx="272812" cy="244066"/>
          </a:xfrm>
          <a:prstGeom prst="hexagon">
            <a:avLst/>
          </a:prstGeom>
          <a:solidFill>
            <a:srgbClr val="00206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Hexagon 40"/>
          <p:cNvSpPr/>
          <p:nvPr/>
        </p:nvSpPr>
        <p:spPr bwMode="auto">
          <a:xfrm>
            <a:off x="11124830" y="1408943"/>
            <a:ext cx="272812" cy="244066"/>
          </a:xfrm>
          <a:prstGeom prst="hexagon">
            <a:avLst/>
          </a:prstGeom>
          <a:solidFill>
            <a:srgbClr val="00206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2" name="Hexagon 41"/>
          <p:cNvSpPr/>
          <p:nvPr/>
        </p:nvSpPr>
        <p:spPr bwMode="auto">
          <a:xfrm>
            <a:off x="11139818" y="1365785"/>
            <a:ext cx="272812" cy="244066"/>
          </a:xfrm>
          <a:prstGeom prst="hexagon">
            <a:avLst/>
          </a:prstGeom>
          <a:solidFill>
            <a:srgbClr val="00206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Hexagon 42"/>
          <p:cNvSpPr/>
          <p:nvPr/>
        </p:nvSpPr>
        <p:spPr bwMode="auto">
          <a:xfrm>
            <a:off x="11085559" y="1949836"/>
            <a:ext cx="272812" cy="244066"/>
          </a:xfrm>
          <a:prstGeom prst="hexagon">
            <a:avLst/>
          </a:prstGeom>
          <a:solidFill>
            <a:srgbClr val="FF8C00">
              <a:lumMod val="75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Hexagon 43"/>
          <p:cNvSpPr/>
          <p:nvPr/>
        </p:nvSpPr>
        <p:spPr bwMode="auto">
          <a:xfrm>
            <a:off x="11577474" y="1671877"/>
            <a:ext cx="272812" cy="244066"/>
          </a:xfrm>
          <a:prstGeom prst="hexagon">
            <a:avLst/>
          </a:prstGeom>
          <a:solidFill>
            <a:srgbClr val="7030A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" name="Hexagon 44"/>
          <p:cNvSpPr/>
          <p:nvPr/>
        </p:nvSpPr>
        <p:spPr bwMode="auto">
          <a:xfrm>
            <a:off x="11539836" y="1668912"/>
            <a:ext cx="272812" cy="244066"/>
          </a:xfrm>
          <a:prstGeom prst="hexagon">
            <a:avLst/>
          </a:prstGeom>
          <a:solidFill>
            <a:srgbClr val="7030A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" name="Hexagon 45"/>
          <p:cNvSpPr/>
          <p:nvPr/>
        </p:nvSpPr>
        <p:spPr bwMode="auto">
          <a:xfrm>
            <a:off x="11150661" y="1962541"/>
            <a:ext cx="272812" cy="244066"/>
          </a:xfrm>
          <a:prstGeom prst="hexagon">
            <a:avLst/>
          </a:prstGeom>
          <a:solidFill>
            <a:srgbClr val="FF8C00">
              <a:lumMod val="75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 flipH="1">
            <a:off x="5986053" y="297316"/>
            <a:ext cx="3617" cy="6097943"/>
          </a:xfrm>
          <a:prstGeom prst="line">
            <a:avLst/>
          </a:prstGeom>
          <a:noFill/>
          <a:ln w="158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grpSp>
        <p:nvGrpSpPr>
          <p:cNvPr id="48" name="Group 47"/>
          <p:cNvGrpSpPr/>
          <p:nvPr/>
        </p:nvGrpSpPr>
        <p:grpSpPr>
          <a:xfrm>
            <a:off x="4005161" y="966264"/>
            <a:ext cx="1023415" cy="1341120"/>
            <a:chOff x="4004846" y="965905"/>
            <a:chExt cx="1023560" cy="1341310"/>
          </a:xfrm>
        </p:grpSpPr>
        <p:sp>
          <p:nvSpPr>
            <p:cNvPr id="49" name="Rounded Rectangle 48"/>
            <p:cNvSpPr/>
            <p:nvPr/>
          </p:nvSpPr>
          <p:spPr bwMode="auto">
            <a:xfrm>
              <a:off x="4004846" y="1287776"/>
              <a:ext cx="1023560" cy="1019439"/>
            </a:xfrm>
            <a:prstGeom prst="roundRect">
              <a:avLst/>
            </a:prstGeom>
            <a:solidFill>
              <a:sysClr val="window" lastClr="FFFFFF">
                <a:lumMod val="75000"/>
              </a:sysClr>
            </a:solidFill>
            <a:ln w="10795" cap="flat" cmpd="sng" algn="ctr">
              <a:solidFill>
                <a:srgbClr val="40404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91414" tIns="91414" rIns="34284" bIns="34284" rtlCol="0" anchor="b" anchorCtr="0"/>
            <a:lstStyle/>
            <a:p>
              <a:pPr marL="0" marR="0" lvl="0" indent="0" algn="ctr" defTabSz="93204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096326" y="1489621"/>
              <a:ext cx="286870" cy="309872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91414" tIns="91414" rIns="34284" bIns="34284" rtlCol="0" anchor="b" anchorCtr="0"/>
            <a:lstStyle/>
            <a:p>
              <a:pPr marL="0" marR="0" lvl="0" indent="0" algn="ctr" defTabSz="93204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383196" y="1884030"/>
              <a:ext cx="286870" cy="30987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91414" tIns="91414" rIns="34284" bIns="34284" rtlCol="0" anchor="b" anchorCtr="0"/>
            <a:lstStyle/>
            <a:p>
              <a:pPr marL="0" marR="0" lvl="0" indent="0" algn="ctr" defTabSz="93204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670066" y="1489621"/>
              <a:ext cx="286870" cy="30987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91414" tIns="91414" rIns="34284" bIns="34284" rtlCol="0" anchor="b" anchorCtr="0"/>
            <a:lstStyle/>
            <a:p>
              <a:pPr marL="0" marR="0" lvl="0" indent="0" algn="ctr" defTabSz="93204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160986" y="965905"/>
              <a:ext cx="749224" cy="37673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2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App 1</a:t>
              </a:r>
            </a:p>
          </p:txBody>
        </p:sp>
      </p:grpSp>
      <p:sp>
        <p:nvSpPr>
          <p:cNvPr id="54" name="Hexagon 53"/>
          <p:cNvSpPr/>
          <p:nvPr/>
        </p:nvSpPr>
        <p:spPr bwMode="auto">
          <a:xfrm>
            <a:off x="9919926" y="1974226"/>
            <a:ext cx="272812" cy="244066"/>
          </a:xfrm>
          <a:prstGeom prst="hexagon">
            <a:avLst/>
          </a:prstGeom>
          <a:solidFill>
            <a:srgbClr val="FFC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5" name="Hexagon 54"/>
          <p:cNvSpPr/>
          <p:nvPr/>
        </p:nvSpPr>
        <p:spPr bwMode="auto">
          <a:xfrm>
            <a:off x="9903286" y="1962407"/>
            <a:ext cx="272812" cy="244066"/>
          </a:xfrm>
          <a:prstGeom prst="hexagon">
            <a:avLst/>
          </a:prstGeom>
          <a:solidFill>
            <a:srgbClr val="FFC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6" name="Hexagon 55"/>
          <p:cNvSpPr/>
          <p:nvPr/>
        </p:nvSpPr>
        <p:spPr bwMode="auto">
          <a:xfrm>
            <a:off x="11119123" y="1401439"/>
            <a:ext cx="272812" cy="244066"/>
          </a:xfrm>
          <a:prstGeom prst="hexagon">
            <a:avLst/>
          </a:prstGeom>
          <a:solidFill>
            <a:srgbClr val="00206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7" name="Hexagon 56"/>
          <p:cNvSpPr/>
          <p:nvPr/>
        </p:nvSpPr>
        <p:spPr bwMode="auto">
          <a:xfrm>
            <a:off x="11124877" y="1414274"/>
            <a:ext cx="272812" cy="244066"/>
          </a:xfrm>
          <a:prstGeom prst="hexagon">
            <a:avLst/>
          </a:prstGeom>
          <a:solidFill>
            <a:srgbClr val="00206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8" name="Hexagon 57"/>
          <p:cNvSpPr/>
          <p:nvPr/>
        </p:nvSpPr>
        <p:spPr bwMode="auto">
          <a:xfrm>
            <a:off x="11078725" y="1367873"/>
            <a:ext cx="272812" cy="244066"/>
          </a:xfrm>
          <a:prstGeom prst="hexagon">
            <a:avLst/>
          </a:prstGeom>
          <a:solidFill>
            <a:srgbClr val="00206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9" name="Hexagon 58"/>
          <p:cNvSpPr/>
          <p:nvPr/>
        </p:nvSpPr>
        <p:spPr bwMode="auto">
          <a:xfrm>
            <a:off x="10346033" y="1713392"/>
            <a:ext cx="272812" cy="244066"/>
          </a:xfrm>
          <a:prstGeom prst="hexagon">
            <a:avLst/>
          </a:prstGeom>
          <a:solidFill>
            <a:srgbClr val="92D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0" name="Hexagon 59"/>
          <p:cNvSpPr/>
          <p:nvPr/>
        </p:nvSpPr>
        <p:spPr bwMode="auto">
          <a:xfrm>
            <a:off x="10367571" y="1709022"/>
            <a:ext cx="272812" cy="244066"/>
          </a:xfrm>
          <a:prstGeom prst="hexagon">
            <a:avLst/>
          </a:prstGeom>
          <a:solidFill>
            <a:srgbClr val="92D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5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878E-6 1.64321E-6 L -0.14488 0.2961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50" y="14798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4542E-6 -2.0699E-6 L -0.16888 0.41058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50" y="20517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80214E-6 -2.62823E-6 L -0.16517 0.4945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59" y="247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4432E-6 -2.55561E-6 L -0.08936 0.28121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68" y="14049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644E-6 -4.08534E-8 L -0.21764 0.39719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88" y="19859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9535E-8 -4.335E-6 L -0.1482 0.27985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16" y="13981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9535E-8 -2.55561E-6 L -0.04927 0.42284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64" y="2113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6168E-6 -2.16523E-6 L -0.00664 0.35475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2" y="17726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6372E-6 2.9823E-6 L -0.02796 0.32297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4" y="16137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1626E-6 -4.52565E-6 L -0.05667 0.51635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34" y="25806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5885E-6 -4.54834E-6 L -0.34057 0.4065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28" y="20313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259E-6 -1.31185E-6 L -0.06944 0.23831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72" y="11916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48889E-7 -1.31185E-6 L -0.15484 0.58602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48" y="29301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65509E-7 1.02587E-6 L -0.10391 0.65501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95" y="32751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8159E-6 -3.24557E-6 L -0.08948 0.57944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80" y="28961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33342E-6 -2.72356E-6 L -0.27891 0.4634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52" y="23173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5308E-6 4.06264E-6 L -0.32589 0.38198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301" y="19088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339E-7 1.54789E-6 L -0.33138 0.52678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69" y="26328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85423E-6 1.89287E-6 L -0.21955 0.54607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78" y="27304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032E-6 3.69496E-6 L -0.21177 0.36178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95" y="18089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677E-7 -2.72356E-6 L -0.23768 0.46346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84" y="23173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57 2.26055E-6 L -0.20896 0.66273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69" y="33137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5857E-6 -1.51158E-6 L -0.06115 0.55947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64" y="27962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3707E-6 5.03858E-7 L -0.14475 0.23763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38" y="11870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51902E-6 1.39355E-6 L 0.01711 0.53245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5" y="266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55" grpId="0" animBg="1"/>
      <p:bldP spid="56" grpId="0" animBg="1"/>
      <p:bldP spid="58" grpId="0" animBg="1"/>
      <p:bldP spid="59" grpId="0" animBg="1"/>
      <p:bldP spid="6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3188066" y="975481"/>
            <a:ext cx="8608225" cy="5556411"/>
          </a:xfrm>
          <a:prstGeom prst="roundRect">
            <a:avLst/>
          </a:prstGeom>
          <a:solidFill>
            <a:srgbClr val="FFFFFF">
              <a:lumMod val="75000"/>
            </a:srgbClr>
          </a:solidFill>
          <a:ln w="222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7001005" y="652013"/>
            <a:ext cx="8210" cy="733394"/>
          </a:xfrm>
          <a:prstGeom prst="straightConnector1">
            <a:avLst/>
          </a:prstGeom>
          <a:noFill/>
          <a:ln w="53975" cap="flat" cmpd="sng" algn="ctr">
            <a:solidFill>
              <a:srgbClr val="FFFFFF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4444440" y="595488"/>
            <a:ext cx="2477863" cy="5170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Service Fabric Cluster</a:t>
            </a:r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256255" y="-43294"/>
            <a:ext cx="9953700" cy="519079"/>
          </a:xfrm>
          <a:prstGeom prst="rect">
            <a:avLst/>
          </a:prstGeom>
        </p:spPr>
        <p:txBody>
          <a:bodyPr/>
          <a:lstStyle>
            <a:lvl1pPr algn="l" defTabSz="93186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4800" kern="1200" spc="-102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MS PGothic" panose="020B0600070205080204" pitchFamily="34" charset="-128"/>
                <a:cs typeface="Segoe UI" pitchFamily="34" charset="0"/>
              </a:defRPr>
            </a:lvl1pPr>
            <a:lvl2pPr algn="l" defTabSz="93186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Segoe UI Light" charset="0"/>
                <a:ea typeface="MS PGothic" panose="020B0600070205080204" pitchFamily="34" charset="-128"/>
                <a:cs typeface="Segoe UI" panose="020B0502040204020203" pitchFamily="34" charset="0"/>
              </a:defRPr>
            </a:lvl2pPr>
            <a:lvl3pPr algn="l" defTabSz="93186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Segoe UI Light" charset="0"/>
                <a:ea typeface="MS PGothic" panose="020B0600070205080204" pitchFamily="34" charset="-128"/>
                <a:cs typeface="Segoe UI" panose="020B0502040204020203" pitchFamily="34" charset="0"/>
              </a:defRPr>
            </a:lvl3pPr>
            <a:lvl4pPr algn="l" defTabSz="93186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Segoe UI Light" charset="0"/>
                <a:ea typeface="MS PGothic" panose="020B0600070205080204" pitchFamily="34" charset="-128"/>
                <a:cs typeface="Segoe UI" panose="020B0502040204020203" pitchFamily="34" charset="0"/>
              </a:defRPr>
            </a:lvl4pPr>
            <a:lvl5pPr algn="l" defTabSz="93186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Segoe UI Light" charset="0"/>
                <a:ea typeface="MS PGothic" panose="020B0600070205080204" pitchFamily="34" charset="-128"/>
                <a:cs typeface="Segoe UI" panose="020B0502040204020203" pitchFamily="34" charset="0"/>
              </a:defRPr>
            </a:lvl5pPr>
            <a:lvl6pPr marL="457200"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6pPr>
            <a:lvl7pPr marL="914400"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7pPr>
            <a:lvl8pPr marL="1371600"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8pPr>
            <a:lvl9pPr marL="1828800"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9pPr>
          </a:lstStyle>
          <a:p>
            <a:pPr marL="0" marR="0" lvl="0" indent="0" algn="l" defTabSz="931863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-102" normalizeH="0" baseline="0" noProof="0" dirty="0" smtClean="0">
                <a:ln w="3175"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MS PGothic" panose="020B0600070205080204" pitchFamily="34" charset="-128"/>
                <a:cs typeface="Segoe UI" pitchFamily="34" charset="0"/>
              </a:rPr>
              <a:t>LMS Architecture</a:t>
            </a:r>
            <a:endParaRPr kumimoji="0" lang="en-US" sz="4400" b="0" i="0" u="none" strike="noStrike" kern="1200" cap="none" spc="-102" normalizeH="0" baseline="0" noProof="0" dirty="0">
              <a:ln w="3175"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MS PGothic" panose="020B0600070205080204" pitchFamily="34" charset="-128"/>
              <a:cs typeface="Segoe UI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915748" y="2425110"/>
            <a:ext cx="1733770" cy="825428"/>
          </a:xfrm>
          <a:prstGeom prst="straightConnector1">
            <a:avLst/>
          </a:prstGeom>
          <a:noFill/>
          <a:ln w="53975" cap="flat" cmpd="sng" algn="ctr">
            <a:solidFill>
              <a:srgbClr val="00B050"/>
            </a:solidFill>
            <a:prstDash val="solid"/>
            <a:miter lim="800000"/>
            <a:headEnd type="triangle"/>
            <a:tailEnd type="triangle"/>
          </a:ln>
          <a:effectLst/>
        </p:spPr>
      </p:cxnSp>
      <p:grpSp>
        <p:nvGrpSpPr>
          <p:cNvPr id="9" name="Group 8"/>
          <p:cNvGrpSpPr/>
          <p:nvPr/>
        </p:nvGrpSpPr>
        <p:grpSpPr>
          <a:xfrm>
            <a:off x="10079246" y="4902713"/>
            <a:ext cx="1387662" cy="1637328"/>
            <a:chOff x="5135376" y="1807960"/>
            <a:chExt cx="1387662" cy="1637328"/>
          </a:xfrm>
        </p:grpSpPr>
        <p:grpSp>
          <p:nvGrpSpPr>
            <p:cNvPr id="10" name="Group 9"/>
            <p:cNvGrpSpPr/>
            <p:nvPr/>
          </p:nvGrpSpPr>
          <p:grpSpPr>
            <a:xfrm>
              <a:off x="5135376" y="1807960"/>
              <a:ext cx="1387662" cy="1637328"/>
              <a:chOff x="4054450" y="1478501"/>
              <a:chExt cx="2360979" cy="540955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4054450" y="1857775"/>
                <a:ext cx="2360979" cy="161681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    </a:t>
                </a:r>
                <a:r>
                  <a: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Lesson</a:t>
                </a: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5" name="Rounded Rectangle 14"/>
              <p:cNvSpPr/>
              <p:nvPr/>
            </p:nvSpPr>
            <p:spPr bwMode="auto">
              <a:xfrm>
                <a:off x="4054450" y="1478501"/>
                <a:ext cx="2360979" cy="385471"/>
              </a:xfrm>
              <a:prstGeom prst="roundRect">
                <a:avLst/>
              </a:prstGeom>
              <a:noFill/>
              <a:ln w="22225" cap="flat" cmpd="sng" algn="ctr">
                <a:solidFill>
                  <a:srgbClr val="FFFFFF"/>
                </a:solidFill>
                <a:prstDash val="lgDash"/>
                <a:headEnd type="none" w="med" len="med"/>
                <a:tailEnd type="none" w="med" len="med"/>
              </a:ln>
              <a:effectLst/>
            </p:spPr>
            <p:txBody>
              <a:bodyPr lIns="91414" tIns="91414" rIns="34284" bIns="34284" rtlCol="0" anchor="b" anchorCtr="0"/>
              <a:lstStyle/>
              <a:p>
                <a:pPr marL="0" marR="0" lvl="0" indent="0" algn="ctr" defTabSz="93204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382406" y="1978659"/>
              <a:ext cx="903330" cy="820884"/>
              <a:chOff x="8614587" y="2125678"/>
              <a:chExt cx="1076510" cy="1007092"/>
            </a:xfrm>
          </p:grpSpPr>
          <p:sp>
            <p:nvSpPr>
              <p:cNvPr id="12" name="Hexagon 11"/>
              <p:cNvSpPr/>
              <p:nvPr/>
            </p:nvSpPr>
            <p:spPr bwMode="auto">
              <a:xfrm>
                <a:off x="8614587" y="2125678"/>
                <a:ext cx="1076510" cy="1007092"/>
              </a:xfrm>
              <a:prstGeom prst="hexagon">
                <a:avLst/>
              </a:prstGeom>
              <a:solidFill>
                <a:srgbClr val="00B050"/>
              </a:solidFill>
              <a:ln w="1079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6630" rIns="0" bIns="4663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pic>
            <p:nvPicPr>
              <p:cNvPr id="13" name="Picture 23"/>
              <p:cNvPicPr>
                <a:picLocks noChangeAspect="1"/>
              </p:cNvPicPr>
              <p:nvPr/>
            </p:nvPicPr>
            <p:blipFill>
              <a:blip r:embed="rId2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63302" y="2495750"/>
                <a:ext cx="429645" cy="3538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16" name="Group 15"/>
          <p:cNvGrpSpPr/>
          <p:nvPr/>
        </p:nvGrpSpPr>
        <p:grpSpPr>
          <a:xfrm>
            <a:off x="8564377" y="4908439"/>
            <a:ext cx="1387662" cy="1637331"/>
            <a:chOff x="5135376" y="1807960"/>
            <a:chExt cx="1387662" cy="1637331"/>
          </a:xfrm>
        </p:grpSpPr>
        <p:grpSp>
          <p:nvGrpSpPr>
            <p:cNvPr id="17" name="Group 16"/>
            <p:cNvGrpSpPr/>
            <p:nvPr/>
          </p:nvGrpSpPr>
          <p:grpSpPr>
            <a:xfrm>
              <a:off x="5135376" y="1807960"/>
              <a:ext cx="1387662" cy="1637331"/>
              <a:chOff x="4054450" y="1478501"/>
              <a:chExt cx="2360979" cy="540956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4054450" y="1857776"/>
                <a:ext cx="2360979" cy="161681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kern="0" dirty="0" smtClean="0">
                    <a:solidFill>
                      <a:srgbClr val="505050"/>
                    </a:solidFill>
                    <a:latin typeface="Segoe UI"/>
                  </a:rPr>
                  <a:t>Gradebook</a:t>
                </a: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2" name="Rounded Rectangle 21"/>
              <p:cNvSpPr/>
              <p:nvPr/>
            </p:nvSpPr>
            <p:spPr bwMode="auto">
              <a:xfrm>
                <a:off x="4054450" y="1478501"/>
                <a:ext cx="2360979" cy="385471"/>
              </a:xfrm>
              <a:prstGeom prst="roundRect">
                <a:avLst/>
              </a:prstGeom>
              <a:noFill/>
              <a:ln w="22225" cap="flat" cmpd="sng" algn="ctr">
                <a:solidFill>
                  <a:srgbClr val="FFFFFF"/>
                </a:solidFill>
                <a:prstDash val="lgDash"/>
                <a:headEnd type="none" w="med" len="med"/>
                <a:tailEnd type="none" w="med" len="med"/>
              </a:ln>
              <a:effectLst/>
            </p:spPr>
            <p:txBody>
              <a:bodyPr lIns="91414" tIns="91414" rIns="34284" bIns="34284" rtlCol="0" anchor="b" anchorCtr="0"/>
              <a:lstStyle/>
              <a:p>
                <a:pPr marL="0" marR="0" lvl="0" indent="0" algn="ctr" defTabSz="93204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5382406" y="1978659"/>
              <a:ext cx="903330" cy="820884"/>
              <a:chOff x="8614587" y="2125678"/>
              <a:chExt cx="1076510" cy="1007092"/>
            </a:xfrm>
          </p:grpSpPr>
          <p:sp>
            <p:nvSpPr>
              <p:cNvPr id="19" name="Hexagon 18"/>
              <p:cNvSpPr/>
              <p:nvPr/>
            </p:nvSpPr>
            <p:spPr bwMode="auto">
              <a:xfrm>
                <a:off x="8614587" y="2125678"/>
                <a:ext cx="1076510" cy="1007092"/>
              </a:xfrm>
              <a:prstGeom prst="hexagon">
                <a:avLst/>
              </a:prstGeom>
              <a:solidFill>
                <a:srgbClr val="00B050"/>
              </a:solidFill>
              <a:ln w="1079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6630" rIns="0" bIns="4663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pic>
            <p:nvPicPr>
              <p:cNvPr id="20" name="Picture 23"/>
              <p:cNvPicPr>
                <a:picLocks noChangeAspect="1"/>
              </p:cNvPicPr>
              <p:nvPr/>
            </p:nvPicPr>
            <p:blipFill>
              <a:blip r:embed="rId2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63302" y="2488725"/>
                <a:ext cx="429645" cy="3538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23" name="Group 22"/>
          <p:cNvGrpSpPr/>
          <p:nvPr/>
        </p:nvGrpSpPr>
        <p:grpSpPr>
          <a:xfrm>
            <a:off x="5515928" y="3114065"/>
            <a:ext cx="1387662" cy="1637331"/>
            <a:chOff x="5135376" y="1807960"/>
            <a:chExt cx="1387662" cy="1637331"/>
          </a:xfrm>
        </p:grpSpPr>
        <p:grpSp>
          <p:nvGrpSpPr>
            <p:cNvPr id="24" name="Group 23"/>
            <p:cNvGrpSpPr/>
            <p:nvPr/>
          </p:nvGrpSpPr>
          <p:grpSpPr>
            <a:xfrm>
              <a:off x="5135376" y="1807960"/>
              <a:ext cx="1387662" cy="1637331"/>
              <a:chOff x="4054450" y="1478501"/>
              <a:chExt cx="2360979" cy="540956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4054450" y="1857776"/>
                <a:ext cx="2360979" cy="161681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  </a:t>
                </a:r>
                <a:r>
                  <a: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Accounting</a:t>
                </a:r>
                <a:r>
                  <a:rPr kumimoji="0" lang="en-US" sz="1400" b="0" i="0" u="none" strike="noStrike" kern="0" cap="none" spc="0" normalizeH="0" noProof="0" dirty="0" smtClean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 </a:t>
                </a: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9" name="Rounded Rectangle 28"/>
              <p:cNvSpPr/>
              <p:nvPr/>
            </p:nvSpPr>
            <p:spPr bwMode="auto">
              <a:xfrm>
                <a:off x="4054450" y="1478501"/>
                <a:ext cx="2360979" cy="385471"/>
              </a:xfrm>
              <a:prstGeom prst="roundRect">
                <a:avLst/>
              </a:prstGeom>
              <a:noFill/>
              <a:ln w="22225" cap="flat" cmpd="sng" algn="ctr">
                <a:solidFill>
                  <a:srgbClr val="FFFFFF"/>
                </a:solidFill>
                <a:prstDash val="lgDash"/>
                <a:headEnd type="none" w="med" len="med"/>
                <a:tailEnd type="none" w="med" len="med"/>
              </a:ln>
              <a:effectLst/>
            </p:spPr>
            <p:txBody>
              <a:bodyPr lIns="91414" tIns="91414" rIns="34284" bIns="34284" rtlCol="0" anchor="b" anchorCtr="0"/>
              <a:lstStyle/>
              <a:p>
                <a:pPr marL="0" marR="0" lvl="0" indent="0" algn="ctr" defTabSz="93204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5382406" y="1978659"/>
              <a:ext cx="903330" cy="820884"/>
              <a:chOff x="8614587" y="2125678"/>
              <a:chExt cx="1076510" cy="1007092"/>
            </a:xfrm>
          </p:grpSpPr>
          <p:sp>
            <p:nvSpPr>
              <p:cNvPr id="26" name="Hexagon 25"/>
              <p:cNvSpPr/>
              <p:nvPr/>
            </p:nvSpPr>
            <p:spPr bwMode="auto">
              <a:xfrm>
                <a:off x="8614587" y="2125678"/>
                <a:ext cx="1076510" cy="1007092"/>
              </a:xfrm>
              <a:prstGeom prst="hexagon">
                <a:avLst/>
              </a:prstGeom>
              <a:solidFill>
                <a:srgbClr val="00B050"/>
              </a:solidFill>
              <a:ln w="1079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6630" rIns="0" bIns="4663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pic>
            <p:nvPicPr>
              <p:cNvPr id="27" name="Picture 23"/>
              <p:cNvPicPr>
                <a:picLocks noChangeAspect="1"/>
              </p:cNvPicPr>
              <p:nvPr/>
            </p:nvPicPr>
            <p:blipFill>
              <a:blip r:embed="rId2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63302" y="2446490"/>
                <a:ext cx="429645" cy="3538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30" name="Group 29"/>
          <p:cNvGrpSpPr/>
          <p:nvPr/>
        </p:nvGrpSpPr>
        <p:grpSpPr>
          <a:xfrm>
            <a:off x="3975866" y="3102648"/>
            <a:ext cx="1387662" cy="1637331"/>
            <a:chOff x="5135376" y="1807960"/>
            <a:chExt cx="1387662" cy="1637331"/>
          </a:xfrm>
        </p:grpSpPr>
        <p:grpSp>
          <p:nvGrpSpPr>
            <p:cNvPr id="31" name="Group 30"/>
            <p:cNvGrpSpPr/>
            <p:nvPr/>
          </p:nvGrpSpPr>
          <p:grpSpPr>
            <a:xfrm>
              <a:off x="5135376" y="1807960"/>
              <a:ext cx="1387662" cy="1637331"/>
              <a:chOff x="4054450" y="1478501"/>
              <a:chExt cx="2360979" cy="540956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4054450" y="1857776"/>
                <a:ext cx="2360979" cy="161681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     </a:t>
                </a:r>
                <a:r>
                  <a: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Academic</a:t>
                </a: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6" name="Rounded Rectangle 35"/>
              <p:cNvSpPr/>
              <p:nvPr/>
            </p:nvSpPr>
            <p:spPr bwMode="auto">
              <a:xfrm>
                <a:off x="4054450" y="1478501"/>
                <a:ext cx="2360979" cy="385471"/>
              </a:xfrm>
              <a:prstGeom prst="roundRect">
                <a:avLst/>
              </a:prstGeom>
              <a:noFill/>
              <a:ln w="22225" cap="flat" cmpd="sng" algn="ctr">
                <a:solidFill>
                  <a:srgbClr val="FFFFFF"/>
                </a:solidFill>
                <a:prstDash val="lgDash"/>
                <a:headEnd type="none" w="med" len="med"/>
                <a:tailEnd type="none" w="med" len="med"/>
              </a:ln>
              <a:effectLst/>
            </p:spPr>
            <p:txBody>
              <a:bodyPr lIns="91414" tIns="91414" rIns="34284" bIns="34284" rtlCol="0" anchor="b" anchorCtr="0"/>
              <a:lstStyle/>
              <a:p>
                <a:pPr marL="0" marR="0" lvl="0" indent="0" algn="ctr" defTabSz="93204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382406" y="1978659"/>
              <a:ext cx="903330" cy="820884"/>
              <a:chOff x="8614587" y="2125678"/>
              <a:chExt cx="1076510" cy="1007092"/>
            </a:xfrm>
          </p:grpSpPr>
          <p:sp>
            <p:nvSpPr>
              <p:cNvPr id="33" name="Hexagon 32"/>
              <p:cNvSpPr/>
              <p:nvPr/>
            </p:nvSpPr>
            <p:spPr bwMode="auto">
              <a:xfrm>
                <a:off x="8614587" y="2125678"/>
                <a:ext cx="1076510" cy="1007092"/>
              </a:xfrm>
              <a:prstGeom prst="hexagon">
                <a:avLst/>
              </a:prstGeom>
              <a:solidFill>
                <a:srgbClr val="00B050"/>
              </a:solidFill>
              <a:ln w="1079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6630" rIns="0" bIns="4663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pic>
            <p:nvPicPr>
              <p:cNvPr id="34" name="Picture 23"/>
              <p:cNvPicPr>
                <a:picLocks noChangeAspect="1"/>
              </p:cNvPicPr>
              <p:nvPr/>
            </p:nvPicPr>
            <p:blipFill>
              <a:blip r:embed="rId2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03867" y="2460497"/>
                <a:ext cx="429645" cy="3538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37" name="Group 36"/>
          <p:cNvGrpSpPr/>
          <p:nvPr/>
        </p:nvGrpSpPr>
        <p:grpSpPr>
          <a:xfrm>
            <a:off x="8555246" y="3118715"/>
            <a:ext cx="1387662" cy="1637331"/>
            <a:chOff x="5135376" y="1807960"/>
            <a:chExt cx="1387662" cy="1637331"/>
          </a:xfrm>
        </p:grpSpPr>
        <p:grpSp>
          <p:nvGrpSpPr>
            <p:cNvPr id="38" name="Group 37"/>
            <p:cNvGrpSpPr/>
            <p:nvPr/>
          </p:nvGrpSpPr>
          <p:grpSpPr>
            <a:xfrm>
              <a:off x="5135376" y="1807960"/>
              <a:ext cx="1387662" cy="1637331"/>
              <a:chOff x="4054450" y="1478501"/>
              <a:chExt cx="2360979" cy="540956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4054450" y="1857776"/>
                <a:ext cx="2360979" cy="161681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  </a:t>
                </a:r>
                <a:r>
                  <a: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Attendance</a:t>
                </a: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3" name="Rounded Rectangle 42"/>
              <p:cNvSpPr/>
              <p:nvPr/>
            </p:nvSpPr>
            <p:spPr bwMode="auto">
              <a:xfrm>
                <a:off x="4054450" y="1478501"/>
                <a:ext cx="2360979" cy="385471"/>
              </a:xfrm>
              <a:prstGeom prst="roundRect">
                <a:avLst/>
              </a:prstGeom>
              <a:noFill/>
              <a:ln w="22225" cap="flat" cmpd="sng" algn="ctr">
                <a:solidFill>
                  <a:srgbClr val="FFFFFF"/>
                </a:solidFill>
                <a:prstDash val="lgDash"/>
                <a:headEnd type="none" w="med" len="med"/>
                <a:tailEnd type="none" w="med" len="med"/>
              </a:ln>
              <a:effectLst/>
            </p:spPr>
            <p:txBody>
              <a:bodyPr lIns="91414" tIns="91414" rIns="34284" bIns="34284" rtlCol="0" anchor="b" anchorCtr="0"/>
              <a:lstStyle/>
              <a:p>
                <a:pPr marL="0" marR="0" lvl="0" indent="0" algn="ctr" defTabSz="93204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5382406" y="1978659"/>
              <a:ext cx="903330" cy="820884"/>
              <a:chOff x="8614587" y="2125678"/>
              <a:chExt cx="1076510" cy="1007092"/>
            </a:xfrm>
          </p:grpSpPr>
          <p:sp>
            <p:nvSpPr>
              <p:cNvPr id="40" name="Hexagon 39"/>
              <p:cNvSpPr/>
              <p:nvPr/>
            </p:nvSpPr>
            <p:spPr bwMode="auto">
              <a:xfrm>
                <a:off x="8614587" y="2125678"/>
                <a:ext cx="1076510" cy="1007092"/>
              </a:xfrm>
              <a:prstGeom prst="hexagon">
                <a:avLst/>
              </a:prstGeom>
              <a:solidFill>
                <a:srgbClr val="00B050"/>
              </a:solidFill>
              <a:ln w="1079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6630" rIns="0" bIns="4663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pic>
            <p:nvPicPr>
              <p:cNvPr id="41" name="Picture 23"/>
              <p:cNvPicPr>
                <a:picLocks noChangeAspect="1"/>
              </p:cNvPicPr>
              <p:nvPr/>
            </p:nvPicPr>
            <p:blipFill>
              <a:blip r:embed="rId2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63302" y="2440785"/>
                <a:ext cx="429645" cy="3538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44" name="Group 43"/>
          <p:cNvGrpSpPr/>
          <p:nvPr/>
        </p:nvGrpSpPr>
        <p:grpSpPr>
          <a:xfrm>
            <a:off x="7020543" y="3118674"/>
            <a:ext cx="1514930" cy="1638245"/>
            <a:chOff x="5115991" y="1807960"/>
            <a:chExt cx="1514930" cy="1638245"/>
          </a:xfrm>
        </p:grpSpPr>
        <p:grpSp>
          <p:nvGrpSpPr>
            <p:cNvPr id="45" name="Group 44"/>
            <p:cNvGrpSpPr/>
            <p:nvPr/>
          </p:nvGrpSpPr>
          <p:grpSpPr>
            <a:xfrm>
              <a:off x="5115991" y="1807960"/>
              <a:ext cx="1514930" cy="1638245"/>
              <a:chOff x="4021468" y="1478501"/>
              <a:chExt cx="2577513" cy="541258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4021468" y="1858078"/>
                <a:ext cx="2577513" cy="161681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   </a:t>
                </a:r>
                <a:r>
                  <a:rPr lang="en-US" sz="1400" kern="0" dirty="0" smtClean="0">
                    <a:solidFill>
                      <a:srgbClr val="505050"/>
                    </a:solidFill>
                    <a:latin typeface="Segoe UI"/>
                  </a:rPr>
                  <a:t>Admissions</a:t>
                </a: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0" name="Rounded Rectangle 49"/>
              <p:cNvSpPr/>
              <p:nvPr/>
            </p:nvSpPr>
            <p:spPr bwMode="auto">
              <a:xfrm>
                <a:off x="4054450" y="1478501"/>
                <a:ext cx="2360979" cy="385471"/>
              </a:xfrm>
              <a:prstGeom prst="roundRect">
                <a:avLst/>
              </a:prstGeom>
              <a:noFill/>
              <a:ln w="22225" cap="flat" cmpd="sng" algn="ctr">
                <a:solidFill>
                  <a:srgbClr val="FFFFFF"/>
                </a:solidFill>
                <a:prstDash val="lgDash"/>
                <a:headEnd type="none" w="med" len="med"/>
                <a:tailEnd type="none" w="med" len="med"/>
              </a:ln>
              <a:effectLst/>
            </p:spPr>
            <p:txBody>
              <a:bodyPr lIns="91414" tIns="91414" rIns="34284" bIns="34284" rtlCol="0" anchor="b" anchorCtr="0"/>
              <a:lstStyle/>
              <a:p>
                <a:pPr marL="0" marR="0" lvl="0" indent="0" algn="ctr" defTabSz="93204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5382406" y="1978659"/>
              <a:ext cx="903330" cy="820884"/>
              <a:chOff x="8614587" y="2125678"/>
              <a:chExt cx="1076510" cy="1007092"/>
            </a:xfrm>
          </p:grpSpPr>
          <p:sp>
            <p:nvSpPr>
              <p:cNvPr id="47" name="Hexagon 46"/>
              <p:cNvSpPr/>
              <p:nvPr/>
            </p:nvSpPr>
            <p:spPr bwMode="auto">
              <a:xfrm>
                <a:off x="8614587" y="2125678"/>
                <a:ext cx="1076510" cy="1007092"/>
              </a:xfrm>
              <a:prstGeom prst="hexagon">
                <a:avLst/>
              </a:prstGeom>
              <a:solidFill>
                <a:srgbClr val="00B050"/>
              </a:solidFill>
              <a:ln w="1079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6630" rIns="0" bIns="4663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pic>
            <p:nvPicPr>
              <p:cNvPr id="48" name="Picture 23"/>
              <p:cNvPicPr>
                <a:picLocks noChangeAspect="1"/>
              </p:cNvPicPr>
              <p:nvPr/>
            </p:nvPicPr>
            <p:blipFill>
              <a:blip r:embed="rId2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63302" y="2440836"/>
                <a:ext cx="429645" cy="3538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51" name="Group 50"/>
          <p:cNvGrpSpPr/>
          <p:nvPr/>
        </p:nvGrpSpPr>
        <p:grpSpPr>
          <a:xfrm>
            <a:off x="10079246" y="3116637"/>
            <a:ext cx="1387662" cy="1637331"/>
            <a:chOff x="5135376" y="1807960"/>
            <a:chExt cx="1387662" cy="1637331"/>
          </a:xfrm>
        </p:grpSpPr>
        <p:grpSp>
          <p:nvGrpSpPr>
            <p:cNvPr id="52" name="Group 51"/>
            <p:cNvGrpSpPr/>
            <p:nvPr/>
          </p:nvGrpSpPr>
          <p:grpSpPr>
            <a:xfrm>
              <a:off x="5135376" y="1807960"/>
              <a:ext cx="1387662" cy="1637331"/>
              <a:chOff x="4054450" y="1478501"/>
              <a:chExt cx="2360979" cy="540956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4054450" y="1857776"/>
                <a:ext cx="2360979" cy="161681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kern="0" dirty="0" smtClean="0">
                    <a:solidFill>
                      <a:srgbClr val="505050"/>
                    </a:solidFill>
                    <a:latin typeface="Segoe UI"/>
                  </a:rPr>
                  <a:t>Calendar</a:t>
                </a: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7" name="Rounded Rectangle 56"/>
              <p:cNvSpPr/>
              <p:nvPr/>
            </p:nvSpPr>
            <p:spPr bwMode="auto">
              <a:xfrm>
                <a:off x="4054450" y="1478501"/>
                <a:ext cx="2360979" cy="385471"/>
              </a:xfrm>
              <a:prstGeom prst="roundRect">
                <a:avLst/>
              </a:prstGeom>
              <a:noFill/>
              <a:ln w="22225" cap="flat" cmpd="sng" algn="ctr">
                <a:solidFill>
                  <a:srgbClr val="FFFFFF"/>
                </a:solidFill>
                <a:prstDash val="lgDash"/>
                <a:headEnd type="none" w="med" len="med"/>
                <a:tailEnd type="none" w="med" len="med"/>
              </a:ln>
              <a:effectLst/>
            </p:spPr>
            <p:txBody>
              <a:bodyPr lIns="91414" tIns="91414" rIns="34284" bIns="34284" rtlCol="0" anchor="b" anchorCtr="0"/>
              <a:lstStyle/>
              <a:p>
                <a:pPr marL="0" marR="0" lvl="0" indent="0" algn="ctr" defTabSz="93204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5382406" y="1978659"/>
              <a:ext cx="903330" cy="820884"/>
              <a:chOff x="8614587" y="2125678"/>
              <a:chExt cx="1076510" cy="1007092"/>
            </a:xfrm>
          </p:grpSpPr>
          <p:sp>
            <p:nvSpPr>
              <p:cNvPr id="54" name="Hexagon 53"/>
              <p:cNvSpPr/>
              <p:nvPr/>
            </p:nvSpPr>
            <p:spPr bwMode="auto">
              <a:xfrm>
                <a:off x="8614587" y="2125678"/>
                <a:ext cx="1076510" cy="1007092"/>
              </a:xfrm>
              <a:prstGeom prst="hexagon">
                <a:avLst/>
              </a:prstGeom>
              <a:solidFill>
                <a:srgbClr val="00B050"/>
              </a:solidFill>
              <a:ln w="1079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6630" rIns="0" bIns="4663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pic>
            <p:nvPicPr>
              <p:cNvPr id="55" name="Picture 23"/>
              <p:cNvPicPr>
                <a:picLocks noChangeAspect="1"/>
              </p:cNvPicPr>
              <p:nvPr/>
            </p:nvPicPr>
            <p:blipFill>
              <a:blip r:embed="rId2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63302" y="2443335"/>
                <a:ext cx="429645" cy="3538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58" name="Group 57"/>
          <p:cNvGrpSpPr/>
          <p:nvPr/>
        </p:nvGrpSpPr>
        <p:grpSpPr>
          <a:xfrm>
            <a:off x="5247055" y="1249634"/>
            <a:ext cx="2461226" cy="1243734"/>
            <a:chOff x="632811" y="1939805"/>
            <a:chExt cx="2461226" cy="1243734"/>
          </a:xfrm>
        </p:grpSpPr>
        <p:sp>
          <p:nvSpPr>
            <p:cNvPr id="59" name="Hexagon 58"/>
            <p:cNvSpPr>
              <a:spLocks noChangeAspect="1"/>
            </p:cNvSpPr>
            <p:nvPr/>
          </p:nvSpPr>
          <p:spPr bwMode="auto">
            <a:xfrm>
              <a:off x="1943306" y="2120340"/>
              <a:ext cx="903330" cy="820884"/>
            </a:xfrm>
            <a:prstGeom prst="hexagon">
              <a:avLst/>
            </a:prstGeom>
            <a:solidFill>
              <a:srgbClr val="5C2D91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91414" tIns="91414" rIns="34284" bIns="34284" rtlCol="0" anchor="b" anchorCtr="0"/>
            <a:lstStyle/>
            <a:p>
              <a:pPr marL="0" marR="0" lvl="0" indent="0" algn="ctr" defTabSz="93204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0" name="Picture 23"/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0176" y="2373167"/>
              <a:ext cx="390434" cy="304160"/>
            </a:xfrm>
            <a:prstGeom prst="rect">
              <a:avLst/>
            </a:prstGeom>
            <a:solidFill>
              <a:srgbClr val="5C2D91">
                <a:lumMod val="60000"/>
                <a:lumOff val="40000"/>
              </a:srgbClr>
            </a:solidFill>
            <a:ln>
              <a:noFill/>
            </a:ln>
            <a:extLst/>
          </p:spPr>
        </p:pic>
        <p:grpSp>
          <p:nvGrpSpPr>
            <p:cNvPr id="61" name="Group 60"/>
            <p:cNvGrpSpPr/>
            <p:nvPr/>
          </p:nvGrpSpPr>
          <p:grpSpPr>
            <a:xfrm>
              <a:off x="632811" y="1939805"/>
              <a:ext cx="2461226" cy="1243734"/>
              <a:chOff x="2303767" y="1478501"/>
              <a:chExt cx="3968521" cy="410916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2303767" y="1574191"/>
                <a:ext cx="2173097" cy="315226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kern="0" dirty="0" smtClean="0">
                    <a:solidFill>
                      <a:srgbClr val="505050"/>
                    </a:solidFill>
                    <a:latin typeface="Segoe UI"/>
                  </a:rPr>
                  <a:t>LMS API Gateway</a:t>
                </a: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(stateless)</a:t>
                </a:r>
              </a:p>
            </p:txBody>
          </p:sp>
          <p:sp>
            <p:nvSpPr>
              <p:cNvPr id="63" name="Rounded Rectangle 62"/>
              <p:cNvSpPr/>
              <p:nvPr/>
            </p:nvSpPr>
            <p:spPr bwMode="auto">
              <a:xfrm>
                <a:off x="4054450" y="1478501"/>
                <a:ext cx="2217838" cy="385471"/>
              </a:xfrm>
              <a:prstGeom prst="roundRect">
                <a:avLst/>
              </a:prstGeom>
              <a:noFill/>
              <a:ln w="22225" cap="flat" cmpd="sng" algn="ctr">
                <a:solidFill>
                  <a:srgbClr val="FFFFFF"/>
                </a:solidFill>
                <a:prstDash val="lgDash"/>
                <a:headEnd type="none" w="med" len="med"/>
                <a:tailEnd type="none" w="med" len="med"/>
              </a:ln>
              <a:effectLst/>
            </p:spPr>
            <p:txBody>
              <a:bodyPr lIns="91414" tIns="91414" rIns="34284" bIns="34284" rtlCol="0" anchor="b" anchorCtr="0"/>
              <a:lstStyle/>
              <a:p>
                <a:pPr marL="0" marR="0" lvl="0" indent="0" algn="ctr" defTabSz="93204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grpSp>
        <p:nvGrpSpPr>
          <p:cNvPr id="64" name="Group 63"/>
          <p:cNvGrpSpPr/>
          <p:nvPr/>
        </p:nvGrpSpPr>
        <p:grpSpPr>
          <a:xfrm>
            <a:off x="8418908" y="1279943"/>
            <a:ext cx="1551737" cy="1570050"/>
            <a:chOff x="5135376" y="1807961"/>
            <a:chExt cx="1551737" cy="1570050"/>
          </a:xfrm>
        </p:grpSpPr>
        <p:grpSp>
          <p:nvGrpSpPr>
            <p:cNvPr id="65" name="Group 64"/>
            <p:cNvGrpSpPr/>
            <p:nvPr/>
          </p:nvGrpSpPr>
          <p:grpSpPr>
            <a:xfrm>
              <a:off x="5135376" y="1807961"/>
              <a:ext cx="1551737" cy="1570050"/>
              <a:chOff x="4054450" y="1478501"/>
              <a:chExt cx="2640137" cy="518727"/>
            </a:xfrm>
          </p:grpSpPr>
          <p:sp>
            <p:nvSpPr>
              <p:cNvPr id="70" name="TextBox 69"/>
              <p:cNvSpPr txBox="1"/>
              <p:nvPr/>
            </p:nvSpPr>
            <p:spPr>
              <a:xfrm>
                <a:off x="4333608" y="1835547"/>
                <a:ext cx="2360979" cy="161681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     AI</a:t>
                </a:r>
              </a:p>
            </p:txBody>
          </p:sp>
          <p:sp>
            <p:nvSpPr>
              <p:cNvPr id="71" name="Rounded Rectangle 70"/>
              <p:cNvSpPr/>
              <p:nvPr/>
            </p:nvSpPr>
            <p:spPr bwMode="auto">
              <a:xfrm>
                <a:off x="4054450" y="1478501"/>
                <a:ext cx="2360979" cy="385471"/>
              </a:xfrm>
              <a:prstGeom prst="roundRect">
                <a:avLst/>
              </a:prstGeom>
              <a:noFill/>
              <a:ln w="22225" cap="flat" cmpd="sng" algn="ctr">
                <a:solidFill>
                  <a:srgbClr val="FFFFFF"/>
                </a:solidFill>
                <a:prstDash val="lgDash"/>
                <a:headEnd type="none" w="med" len="med"/>
                <a:tailEnd type="none" w="med" len="med"/>
              </a:ln>
              <a:effectLst/>
            </p:spPr>
            <p:txBody>
              <a:bodyPr lIns="91414" tIns="91414" rIns="34284" bIns="34284" rtlCol="0" anchor="b" anchorCtr="0"/>
              <a:lstStyle/>
              <a:p>
                <a:pPr marL="0" marR="0" lvl="0" indent="0" algn="ctr" defTabSz="93204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5382406" y="1978659"/>
              <a:ext cx="903330" cy="820884"/>
              <a:chOff x="8614587" y="2125678"/>
              <a:chExt cx="1076510" cy="1007092"/>
            </a:xfrm>
          </p:grpSpPr>
          <p:sp>
            <p:nvSpPr>
              <p:cNvPr id="68" name="Hexagon 67"/>
              <p:cNvSpPr/>
              <p:nvPr/>
            </p:nvSpPr>
            <p:spPr bwMode="auto">
              <a:xfrm>
                <a:off x="8614587" y="2125678"/>
                <a:ext cx="1076510" cy="1007092"/>
              </a:xfrm>
              <a:prstGeom prst="hexagon">
                <a:avLst/>
              </a:prstGeom>
              <a:solidFill>
                <a:srgbClr val="BF8B00"/>
              </a:solidFill>
              <a:ln w="1079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6630" rIns="0" bIns="4663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pic>
            <p:nvPicPr>
              <p:cNvPr id="69" name="Picture 23"/>
              <p:cNvPicPr>
                <a:picLocks noChangeAspect="1"/>
              </p:cNvPicPr>
              <p:nvPr/>
            </p:nvPicPr>
            <p:blipFill>
              <a:blip r:embed="rId2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63302" y="2217592"/>
                <a:ext cx="429645" cy="3538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67" name="Flowchart: Magnetic Disk 108"/>
            <p:cNvSpPr/>
            <p:nvPr/>
          </p:nvSpPr>
          <p:spPr>
            <a:xfrm>
              <a:off x="5695090" y="2450068"/>
              <a:ext cx="269148" cy="227038"/>
            </a:xfrm>
            <a:prstGeom prst="flowChartMagneticDisk">
              <a:avLst/>
            </a:prstGeom>
            <a:solidFill>
              <a:sysClr val="window" lastClr="FFFFFF"/>
            </a:solidFill>
            <a:ln w="15875" cap="flat" cmpd="sng" algn="ctr">
              <a:solidFill>
                <a:srgbClr val="7030A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91414" tIns="91414" rIns="34284" bIns="34284" rtlCol="0" anchor="b" anchorCtr="0"/>
            <a:lstStyle/>
            <a:p>
              <a:pPr marL="0" marR="0" lvl="0" indent="0" algn="ctr" defTabSz="93204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9970112" y="1279942"/>
            <a:ext cx="1418024" cy="1560334"/>
            <a:chOff x="5135376" y="1807960"/>
            <a:chExt cx="1418024" cy="1560334"/>
          </a:xfrm>
        </p:grpSpPr>
        <p:grpSp>
          <p:nvGrpSpPr>
            <p:cNvPr id="73" name="Group 72"/>
            <p:cNvGrpSpPr/>
            <p:nvPr/>
          </p:nvGrpSpPr>
          <p:grpSpPr>
            <a:xfrm>
              <a:off x="5135376" y="1807960"/>
              <a:ext cx="1418024" cy="1560334"/>
              <a:chOff x="4054450" y="1478501"/>
              <a:chExt cx="2412637" cy="515517"/>
            </a:xfrm>
          </p:grpSpPr>
          <p:sp>
            <p:nvSpPr>
              <p:cNvPr id="78" name="TextBox 77"/>
              <p:cNvSpPr txBox="1"/>
              <p:nvPr/>
            </p:nvSpPr>
            <p:spPr>
              <a:xfrm>
                <a:off x="4106108" y="1832337"/>
                <a:ext cx="2360979" cy="161681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     Events</a:t>
                </a:r>
              </a:p>
            </p:txBody>
          </p:sp>
          <p:sp>
            <p:nvSpPr>
              <p:cNvPr id="79" name="Rounded Rectangle 78"/>
              <p:cNvSpPr/>
              <p:nvPr/>
            </p:nvSpPr>
            <p:spPr bwMode="auto">
              <a:xfrm>
                <a:off x="4054450" y="1478501"/>
                <a:ext cx="2360979" cy="385471"/>
              </a:xfrm>
              <a:prstGeom prst="roundRect">
                <a:avLst/>
              </a:prstGeom>
              <a:noFill/>
              <a:ln w="22225" cap="flat" cmpd="sng" algn="ctr">
                <a:solidFill>
                  <a:srgbClr val="FFFFFF"/>
                </a:solidFill>
                <a:prstDash val="lgDash"/>
                <a:headEnd type="none" w="med" len="med"/>
                <a:tailEnd type="none" w="med" len="med"/>
              </a:ln>
              <a:effectLst/>
            </p:spPr>
            <p:txBody>
              <a:bodyPr lIns="91414" tIns="91414" rIns="34284" bIns="34284" rtlCol="0" anchor="b" anchorCtr="0"/>
              <a:lstStyle/>
              <a:p>
                <a:pPr marL="0" marR="0" lvl="0" indent="0" algn="ctr" defTabSz="93204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5382406" y="1978659"/>
              <a:ext cx="903330" cy="820884"/>
              <a:chOff x="8614587" y="2125678"/>
              <a:chExt cx="1076510" cy="1007092"/>
            </a:xfrm>
          </p:grpSpPr>
          <p:sp>
            <p:nvSpPr>
              <p:cNvPr id="76" name="Hexagon 75"/>
              <p:cNvSpPr/>
              <p:nvPr/>
            </p:nvSpPr>
            <p:spPr bwMode="auto">
              <a:xfrm>
                <a:off x="8614587" y="2125678"/>
                <a:ext cx="1076510" cy="1007092"/>
              </a:xfrm>
              <a:prstGeom prst="hexagon">
                <a:avLst/>
              </a:prstGeom>
              <a:solidFill>
                <a:srgbClr val="FFB900">
                  <a:lumMod val="75000"/>
                </a:srgbClr>
              </a:solidFill>
              <a:ln w="1079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6630" rIns="0" bIns="4663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pic>
            <p:nvPicPr>
              <p:cNvPr id="77" name="Picture 23"/>
              <p:cNvPicPr>
                <a:picLocks noChangeAspect="1"/>
              </p:cNvPicPr>
              <p:nvPr/>
            </p:nvPicPr>
            <p:blipFill>
              <a:blip r:embed="rId2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63302" y="2217592"/>
                <a:ext cx="429645" cy="3538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75" name="Flowchart: Magnetic Disk 116"/>
            <p:cNvSpPr/>
            <p:nvPr/>
          </p:nvSpPr>
          <p:spPr>
            <a:xfrm>
              <a:off x="5695090" y="2450068"/>
              <a:ext cx="269148" cy="227038"/>
            </a:xfrm>
            <a:prstGeom prst="flowChartMagneticDisk">
              <a:avLst/>
            </a:prstGeom>
            <a:solidFill>
              <a:sysClr val="window" lastClr="FFFFFF"/>
            </a:solidFill>
            <a:ln w="15875" cap="flat" cmpd="sng" algn="ctr">
              <a:solidFill>
                <a:srgbClr val="7030A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91414" tIns="91414" rIns="34284" bIns="34284" rtlCol="0" anchor="b" anchorCtr="0"/>
            <a:lstStyle/>
            <a:p>
              <a:pPr marL="0" marR="0" lvl="0" indent="0" algn="ctr" defTabSz="93204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cxnSp>
        <p:nvCxnSpPr>
          <p:cNvPr id="80" name="Straight Arrow Connector 79"/>
          <p:cNvCxnSpPr/>
          <p:nvPr/>
        </p:nvCxnSpPr>
        <p:spPr>
          <a:xfrm flipV="1">
            <a:off x="6461067" y="2425112"/>
            <a:ext cx="218813" cy="859652"/>
          </a:xfrm>
          <a:prstGeom prst="straightConnector1">
            <a:avLst/>
          </a:prstGeom>
          <a:noFill/>
          <a:ln w="53975" cap="flat" cmpd="sng" algn="ctr">
            <a:solidFill>
              <a:srgbClr val="00B050"/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81" name="Straight Arrow Connector 80"/>
          <p:cNvCxnSpPr>
            <a:stCxn id="90" idx="4"/>
            <a:endCxn id="107" idx="2"/>
          </p:cNvCxnSpPr>
          <p:nvPr/>
        </p:nvCxnSpPr>
        <p:spPr>
          <a:xfrm flipH="1" flipV="1">
            <a:off x="7020544" y="2416354"/>
            <a:ext cx="471635" cy="873019"/>
          </a:xfrm>
          <a:prstGeom prst="straightConnector1">
            <a:avLst/>
          </a:prstGeom>
          <a:noFill/>
          <a:ln w="53975" cap="flat" cmpd="sng" algn="ctr">
            <a:solidFill>
              <a:srgbClr val="00B050"/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82" name="Straight Arrow Connector 81"/>
          <p:cNvCxnSpPr>
            <a:stCxn id="82" idx="4"/>
          </p:cNvCxnSpPr>
          <p:nvPr/>
        </p:nvCxnSpPr>
        <p:spPr>
          <a:xfrm flipH="1" flipV="1">
            <a:off x="7050373" y="2425111"/>
            <a:ext cx="1957124" cy="864303"/>
          </a:xfrm>
          <a:prstGeom prst="straightConnector1">
            <a:avLst/>
          </a:prstGeom>
          <a:noFill/>
          <a:ln w="53975" cap="flat" cmpd="sng" algn="ctr">
            <a:solidFill>
              <a:srgbClr val="00B050"/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83" name="Straight Arrow Connector 82"/>
          <p:cNvCxnSpPr>
            <a:stCxn id="98" idx="4"/>
          </p:cNvCxnSpPr>
          <p:nvPr/>
        </p:nvCxnSpPr>
        <p:spPr>
          <a:xfrm flipH="1" flipV="1">
            <a:off x="7050373" y="2438076"/>
            <a:ext cx="3481124" cy="849260"/>
          </a:xfrm>
          <a:prstGeom prst="straightConnector1">
            <a:avLst/>
          </a:prstGeom>
          <a:noFill/>
          <a:ln w="53975" cap="flat" cmpd="sng" algn="ctr">
            <a:solidFill>
              <a:srgbClr val="00B050"/>
            </a:solidFill>
            <a:prstDash val="solid"/>
            <a:miter lim="800000"/>
            <a:headEnd type="triangle"/>
            <a:tailEnd type="triangle"/>
          </a:ln>
          <a:effectLst/>
        </p:spPr>
      </p:cxnSp>
      <p:pic>
        <p:nvPicPr>
          <p:cNvPr id="84" name="Picture 83"/>
          <p:cNvPicPr>
            <a:picLocks noChangeAspect="1"/>
          </p:cNvPicPr>
          <p:nvPr/>
        </p:nvPicPr>
        <p:blipFill>
          <a:blip r:embed="rId3">
            <a:duotone>
              <a:srgbClr val="BAD80A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743" y="-31073"/>
            <a:ext cx="780290" cy="780290"/>
          </a:xfrm>
          <a:prstGeom prst="rect">
            <a:avLst/>
          </a:prstGeom>
        </p:spPr>
      </p:pic>
      <p:sp>
        <p:nvSpPr>
          <p:cNvPr id="85" name="TextBox 84"/>
          <p:cNvSpPr txBox="1"/>
          <p:nvPr/>
        </p:nvSpPr>
        <p:spPr>
          <a:xfrm>
            <a:off x="7505000" y="-119659"/>
            <a:ext cx="1943639" cy="9264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web browser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or device</a:t>
            </a:r>
          </a:p>
        </p:txBody>
      </p:sp>
      <p:sp>
        <p:nvSpPr>
          <p:cNvPr id="86" name="Hexagon 85"/>
          <p:cNvSpPr>
            <a:spLocks noChangeAspect="1"/>
          </p:cNvSpPr>
          <p:nvPr/>
        </p:nvSpPr>
        <p:spPr bwMode="auto">
          <a:xfrm>
            <a:off x="724016" y="4640544"/>
            <a:ext cx="361407" cy="318905"/>
          </a:xfrm>
          <a:prstGeom prst="hexagon">
            <a:avLst/>
          </a:prstGeom>
          <a:solidFill>
            <a:srgbClr val="00B050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2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027294" y="4368944"/>
            <a:ext cx="2142945" cy="81560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>
                <a:solidFill>
                  <a:srgbClr val="505050"/>
                </a:solidFill>
                <a:latin typeface="Segoe UI"/>
              </a:rPr>
              <a:t>m</a:t>
            </a:r>
            <a:r>
              <a:rPr lang="en-US" sz="1600" kern="0" dirty="0" smtClean="0">
                <a:solidFill>
                  <a:srgbClr val="505050"/>
                </a:solidFill>
                <a:latin typeface="Segoe UI"/>
              </a:rPr>
              <a:t>anagement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services</a:t>
            </a:r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7774" y="48080"/>
            <a:ext cx="780290" cy="780290"/>
          </a:xfrm>
          <a:prstGeom prst="rect">
            <a:avLst/>
          </a:prstGeom>
        </p:spPr>
      </p:pic>
      <p:sp>
        <p:nvSpPr>
          <p:cNvPr id="89" name="TextBox 88"/>
          <p:cNvSpPr txBox="1"/>
          <p:nvPr/>
        </p:nvSpPr>
        <p:spPr>
          <a:xfrm>
            <a:off x="10531497" y="226789"/>
            <a:ext cx="1037949" cy="5724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CDN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230079" y="2459350"/>
            <a:ext cx="2841419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15+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Microservices</a:t>
            </a:r>
          </a:p>
        </p:txBody>
      </p:sp>
      <p:sp>
        <p:nvSpPr>
          <p:cNvPr id="91" name="Hexagon 90"/>
          <p:cNvSpPr>
            <a:spLocks noChangeAspect="1"/>
          </p:cNvSpPr>
          <p:nvPr/>
        </p:nvSpPr>
        <p:spPr bwMode="auto">
          <a:xfrm>
            <a:off x="730953" y="3284073"/>
            <a:ext cx="361407" cy="318905"/>
          </a:xfrm>
          <a:prstGeom prst="hexagon">
            <a:avLst/>
          </a:prstGeom>
          <a:solidFill>
            <a:srgbClr val="BF8B00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2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034559" y="3001696"/>
            <a:ext cx="1368020" cy="84330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aggregate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services</a:t>
            </a:r>
          </a:p>
        </p:txBody>
      </p:sp>
      <p:sp>
        <p:nvSpPr>
          <p:cNvPr id="93" name="Hexagon 92"/>
          <p:cNvSpPr>
            <a:spLocks noChangeAspect="1"/>
          </p:cNvSpPr>
          <p:nvPr/>
        </p:nvSpPr>
        <p:spPr bwMode="auto">
          <a:xfrm>
            <a:off x="719668" y="2106205"/>
            <a:ext cx="361407" cy="318905"/>
          </a:xfrm>
          <a:prstGeom prst="hexagon">
            <a:avLst/>
          </a:prstGeom>
          <a:solidFill>
            <a:srgbClr val="9C6CD2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2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003924" y="1821934"/>
            <a:ext cx="1368020" cy="81560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routing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services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3992003" y="4875904"/>
            <a:ext cx="1387662" cy="1637331"/>
            <a:chOff x="5135376" y="1807960"/>
            <a:chExt cx="1387662" cy="1637331"/>
          </a:xfrm>
        </p:grpSpPr>
        <p:grpSp>
          <p:nvGrpSpPr>
            <p:cNvPr id="96" name="Group 95"/>
            <p:cNvGrpSpPr/>
            <p:nvPr/>
          </p:nvGrpSpPr>
          <p:grpSpPr>
            <a:xfrm>
              <a:off x="5135376" y="1807960"/>
              <a:ext cx="1387662" cy="1637331"/>
              <a:chOff x="4054450" y="1478501"/>
              <a:chExt cx="2360979" cy="540956"/>
            </a:xfrm>
          </p:grpSpPr>
          <p:sp>
            <p:nvSpPr>
              <p:cNvPr id="100" name="TextBox 99"/>
              <p:cNvSpPr txBox="1"/>
              <p:nvPr/>
            </p:nvSpPr>
            <p:spPr>
              <a:xfrm>
                <a:off x="4054450" y="1857776"/>
                <a:ext cx="2360979" cy="161681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kern="0" dirty="0" smtClean="0">
                    <a:solidFill>
                      <a:srgbClr val="505050"/>
                    </a:solidFill>
                    <a:latin typeface="Segoe UI"/>
                  </a:rPr>
                  <a:t>Chat</a:t>
                </a: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01" name="Rounded Rectangle 100"/>
              <p:cNvSpPr/>
              <p:nvPr/>
            </p:nvSpPr>
            <p:spPr bwMode="auto">
              <a:xfrm>
                <a:off x="4054450" y="1478501"/>
                <a:ext cx="2360979" cy="385471"/>
              </a:xfrm>
              <a:prstGeom prst="roundRect">
                <a:avLst/>
              </a:prstGeom>
              <a:noFill/>
              <a:ln w="22225" cap="flat" cmpd="sng" algn="ctr">
                <a:solidFill>
                  <a:srgbClr val="FFFFFF"/>
                </a:solidFill>
                <a:prstDash val="lgDash"/>
                <a:headEnd type="none" w="med" len="med"/>
                <a:tailEnd type="none" w="med" len="med"/>
              </a:ln>
              <a:effectLst/>
            </p:spPr>
            <p:txBody>
              <a:bodyPr lIns="91414" tIns="91414" rIns="34284" bIns="34284" rtlCol="0" anchor="b" anchorCtr="0"/>
              <a:lstStyle/>
              <a:p>
                <a:pPr marL="0" marR="0" lvl="0" indent="0" algn="ctr" defTabSz="93204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5382406" y="1978659"/>
              <a:ext cx="903330" cy="820884"/>
              <a:chOff x="8614587" y="2125678"/>
              <a:chExt cx="1076510" cy="1007092"/>
            </a:xfrm>
          </p:grpSpPr>
          <p:sp>
            <p:nvSpPr>
              <p:cNvPr id="98" name="Hexagon 97"/>
              <p:cNvSpPr/>
              <p:nvPr/>
            </p:nvSpPr>
            <p:spPr bwMode="auto">
              <a:xfrm>
                <a:off x="8614587" y="2125678"/>
                <a:ext cx="1076510" cy="1007092"/>
              </a:xfrm>
              <a:prstGeom prst="hexagon">
                <a:avLst/>
              </a:prstGeom>
              <a:solidFill>
                <a:srgbClr val="00B050"/>
              </a:solidFill>
              <a:ln w="1079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6630" rIns="0" bIns="4663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pic>
            <p:nvPicPr>
              <p:cNvPr id="99" name="Picture 23"/>
              <p:cNvPicPr>
                <a:picLocks noChangeAspect="1"/>
              </p:cNvPicPr>
              <p:nvPr/>
            </p:nvPicPr>
            <p:blipFill>
              <a:blip r:embed="rId2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63302" y="2488725"/>
                <a:ext cx="429645" cy="3538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102" name="Group 101"/>
          <p:cNvGrpSpPr/>
          <p:nvPr/>
        </p:nvGrpSpPr>
        <p:grpSpPr>
          <a:xfrm>
            <a:off x="5516377" y="4901520"/>
            <a:ext cx="1387662" cy="1637331"/>
            <a:chOff x="5135376" y="1807960"/>
            <a:chExt cx="1387662" cy="1637331"/>
          </a:xfrm>
        </p:grpSpPr>
        <p:grpSp>
          <p:nvGrpSpPr>
            <p:cNvPr id="103" name="Group 102"/>
            <p:cNvGrpSpPr/>
            <p:nvPr/>
          </p:nvGrpSpPr>
          <p:grpSpPr>
            <a:xfrm>
              <a:off x="5135376" y="1807960"/>
              <a:ext cx="1387662" cy="1637331"/>
              <a:chOff x="4054450" y="1478501"/>
              <a:chExt cx="2360979" cy="540956"/>
            </a:xfrm>
          </p:grpSpPr>
          <p:sp>
            <p:nvSpPr>
              <p:cNvPr id="107" name="TextBox 106"/>
              <p:cNvSpPr txBox="1"/>
              <p:nvPr/>
            </p:nvSpPr>
            <p:spPr>
              <a:xfrm>
                <a:off x="4054450" y="1857776"/>
                <a:ext cx="2360979" cy="161681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kern="0" dirty="0" smtClean="0">
                    <a:solidFill>
                      <a:srgbClr val="505050"/>
                    </a:solidFill>
                    <a:latin typeface="Segoe UI"/>
                  </a:rPr>
                  <a:t>Document</a:t>
                </a: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08" name="Rounded Rectangle 107"/>
              <p:cNvSpPr/>
              <p:nvPr/>
            </p:nvSpPr>
            <p:spPr bwMode="auto">
              <a:xfrm>
                <a:off x="4054450" y="1478501"/>
                <a:ext cx="2360979" cy="385471"/>
              </a:xfrm>
              <a:prstGeom prst="roundRect">
                <a:avLst/>
              </a:prstGeom>
              <a:noFill/>
              <a:ln w="22225" cap="flat" cmpd="sng" algn="ctr">
                <a:solidFill>
                  <a:srgbClr val="FFFFFF"/>
                </a:solidFill>
                <a:prstDash val="lgDash"/>
                <a:headEnd type="none" w="med" len="med"/>
                <a:tailEnd type="none" w="med" len="med"/>
              </a:ln>
              <a:effectLst/>
            </p:spPr>
            <p:txBody>
              <a:bodyPr lIns="91414" tIns="91414" rIns="34284" bIns="34284" rtlCol="0" anchor="b" anchorCtr="0"/>
              <a:lstStyle/>
              <a:p>
                <a:pPr marL="0" marR="0" lvl="0" indent="0" algn="ctr" defTabSz="93204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5382406" y="1978659"/>
              <a:ext cx="903330" cy="820884"/>
              <a:chOff x="8614587" y="2125678"/>
              <a:chExt cx="1076510" cy="1007092"/>
            </a:xfrm>
          </p:grpSpPr>
          <p:sp>
            <p:nvSpPr>
              <p:cNvPr id="105" name="Hexagon 104"/>
              <p:cNvSpPr/>
              <p:nvPr/>
            </p:nvSpPr>
            <p:spPr bwMode="auto">
              <a:xfrm>
                <a:off x="8614587" y="2125678"/>
                <a:ext cx="1076510" cy="1007092"/>
              </a:xfrm>
              <a:prstGeom prst="hexagon">
                <a:avLst/>
              </a:prstGeom>
              <a:solidFill>
                <a:srgbClr val="00B050"/>
              </a:solidFill>
              <a:ln w="1079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6630" rIns="0" bIns="4663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pic>
            <p:nvPicPr>
              <p:cNvPr id="106" name="Picture 23"/>
              <p:cNvPicPr>
                <a:picLocks noChangeAspect="1"/>
              </p:cNvPicPr>
              <p:nvPr/>
            </p:nvPicPr>
            <p:blipFill>
              <a:blip r:embed="rId2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63302" y="2488725"/>
                <a:ext cx="429645" cy="3538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109" name="Group 108"/>
          <p:cNvGrpSpPr/>
          <p:nvPr/>
        </p:nvGrpSpPr>
        <p:grpSpPr>
          <a:xfrm>
            <a:off x="7040377" y="4901520"/>
            <a:ext cx="1387662" cy="1637331"/>
            <a:chOff x="5135376" y="1807960"/>
            <a:chExt cx="1387662" cy="1637331"/>
          </a:xfrm>
        </p:grpSpPr>
        <p:grpSp>
          <p:nvGrpSpPr>
            <p:cNvPr id="110" name="Group 109"/>
            <p:cNvGrpSpPr/>
            <p:nvPr/>
          </p:nvGrpSpPr>
          <p:grpSpPr>
            <a:xfrm>
              <a:off x="5135376" y="1807960"/>
              <a:ext cx="1387662" cy="1637331"/>
              <a:chOff x="4054450" y="1478501"/>
              <a:chExt cx="2360979" cy="540956"/>
            </a:xfrm>
          </p:grpSpPr>
          <p:sp>
            <p:nvSpPr>
              <p:cNvPr id="114" name="TextBox 113"/>
              <p:cNvSpPr txBox="1"/>
              <p:nvPr/>
            </p:nvSpPr>
            <p:spPr>
              <a:xfrm>
                <a:off x="4054450" y="1857776"/>
                <a:ext cx="2360979" cy="161681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kern="0" dirty="0" smtClean="0">
                    <a:solidFill>
                      <a:srgbClr val="505050"/>
                    </a:solidFill>
                    <a:latin typeface="Segoe UI"/>
                  </a:rPr>
                  <a:t>Feed</a:t>
                </a: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15" name="Rounded Rectangle 114"/>
              <p:cNvSpPr/>
              <p:nvPr/>
            </p:nvSpPr>
            <p:spPr bwMode="auto">
              <a:xfrm>
                <a:off x="4054450" y="1478501"/>
                <a:ext cx="2360979" cy="385471"/>
              </a:xfrm>
              <a:prstGeom prst="roundRect">
                <a:avLst/>
              </a:prstGeom>
              <a:noFill/>
              <a:ln w="22225" cap="flat" cmpd="sng" algn="ctr">
                <a:solidFill>
                  <a:srgbClr val="FFFFFF"/>
                </a:solidFill>
                <a:prstDash val="lgDash"/>
                <a:headEnd type="none" w="med" len="med"/>
                <a:tailEnd type="none" w="med" len="med"/>
              </a:ln>
              <a:effectLst/>
            </p:spPr>
            <p:txBody>
              <a:bodyPr lIns="91414" tIns="91414" rIns="34284" bIns="34284" rtlCol="0" anchor="b" anchorCtr="0"/>
              <a:lstStyle/>
              <a:p>
                <a:pPr marL="0" marR="0" lvl="0" indent="0" algn="ctr" defTabSz="93204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5382406" y="1978659"/>
              <a:ext cx="903330" cy="820884"/>
              <a:chOff x="8614587" y="2125678"/>
              <a:chExt cx="1076510" cy="1007092"/>
            </a:xfrm>
          </p:grpSpPr>
          <p:sp>
            <p:nvSpPr>
              <p:cNvPr id="112" name="Hexagon 111"/>
              <p:cNvSpPr/>
              <p:nvPr/>
            </p:nvSpPr>
            <p:spPr bwMode="auto">
              <a:xfrm>
                <a:off x="8614587" y="2125678"/>
                <a:ext cx="1076510" cy="1007092"/>
              </a:xfrm>
              <a:prstGeom prst="hexagon">
                <a:avLst/>
              </a:prstGeom>
              <a:solidFill>
                <a:srgbClr val="00B050"/>
              </a:solidFill>
              <a:ln w="1079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6630" rIns="0" bIns="4663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pic>
            <p:nvPicPr>
              <p:cNvPr id="113" name="Picture 23"/>
              <p:cNvPicPr>
                <a:picLocks noChangeAspect="1"/>
              </p:cNvPicPr>
              <p:nvPr/>
            </p:nvPicPr>
            <p:blipFill>
              <a:blip r:embed="rId2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63302" y="2488725"/>
                <a:ext cx="429645" cy="3538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cxnSp>
        <p:nvCxnSpPr>
          <p:cNvPr id="116" name="Straight Arrow Connector 115"/>
          <p:cNvCxnSpPr/>
          <p:nvPr/>
        </p:nvCxnSpPr>
        <p:spPr>
          <a:xfrm flipV="1">
            <a:off x="5028177" y="2446661"/>
            <a:ext cx="1556453" cy="2471013"/>
          </a:xfrm>
          <a:prstGeom prst="straightConnector1">
            <a:avLst/>
          </a:prstGeom>
          <a:noFill/>
          <a:ln w="53975" cap="flat" cmpd="sng" algn="ctr">
            <a:solidFill>
              <a:srgbClr val="00B050"/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117" name="Straight Arrow Connector 116"/>
          <p:cNvCxnSpPr/>
          <p:nvPr/>
        </p:nvCxnSpPr>
        <p:spPr>
          <a:xfrm flipV="1">
            <a:off x="6604014" y="2416353"/>
            <a:ext cx="172711" cy="2543096"/>
          </a:xfrm>
          <a:prstGeom prst="straightConnector1">
            <a:avLst/>
          </a:prstGeom>
          <a:noFill/>
          <a:ln w="53975" cap="flat" cmpd="sng" algn="ctr">
            <a:solidFill>
              <a:srgbClr val="00B050"/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118" name="Straight Arrow Connector 117"/>
          <p:cNvCxnSpPr/>
          <p:nvPr/>
        </p:nvCxnSpPr>
        <p:spPr>
          <a:xfrm flipH="1" flipV="1">
            <a:off x="6948799" y="2425111"/>
            <a:ext cx="439051" cy="2531585"/>
          </a:xfrm>
          <a:prstGeom prst="straightConnector1">
            <a:avLst/>
          </a:prstGeom>
          <a:noFill/>
          <a:ln w="53975" cap="flat" cmpd="sng" algn="ctr">
            <a:solidFill>
              <a:srgbClr val="00B050"/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119" name="Straight Arrow Connector 118"/>
          <p:cNvCxnSpPr/>
          <p:nvPr/>
        </p:nvCxnSpPr>
        <p:spPr>
          <a:xfrm flipH="1" flipV="1">
            <a:off x="7178211" y="2402477"/>
            <a:ext cx="1797564" cy="2492084"/>
          </a:xfrm>
          <a:prstGeom prst="straightConnector1">
            <a:avLst/>
          </a:prstGeom>
          <a:noFill/>
          <a:ln w="53975" cap="flat" cmpd="sng" algn="ctr">
            <a:solidFill>
              <a:srgbClr val="00B050"/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120" name="Straight Arrow Connector 119"/>
          <p:cNvCxnSpPr/>
          <p:nvPr/>
        </p:nvCxnSpPr>
        <p:spPr>
          <a:xfrm flipH="1" flipV="1">
            <a:off x="7361239" y="2397058"/>
            <a:ext cx="2962456" cy="2478846"/>
          </a:xfrm>
          <a:prstGeom prst="straightConnector1">
            <a:avLst/>
          </a:prstGeom>
          <a:noFill/>
          <a:ln w="53975" cap="flat" cmpd="sng" algn="ctr">
            <a:solidFill>
              <a:srgbClr val="00B050"/>
            </a:solidFill>
            <a:prstDash val="solid"/>
            <a:miter lim="800000"/>
            <a:headEnd type="triangle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615894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Service Fabric 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9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Taking abstract business requirements and breaking down the components.</a:t>
            </a:r>
          </a:p>
          <a:p>
            <a:r>
              <a:rPr lang="en-US" dirty="0" smtClean="0"/>
              <a:t>Designing a system that’s reliable, scalable and fault tolerant.</a:t>
            </a:r>
          </a:p>
          <a:p>
            <a:r>
              <a:rPr lang="en-US" dirty="0" smtClean="0"/>
              <a:t>Utilizing the correct technologies our technical challenges</a:t>
            </a:r>
          </a:p>
          <a:p>
            <a:r>
              <a:rPr lang="en-US" dirty="0" smtClean="0"/>
              <a:t>Providing a system that is easy for Infrastructure team to manage.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67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dirty="0"/>
              <a:t>Link: https://</a:t>
            </a:r>
            <a:r>
              <a:rPr lang="en-US" dirty="0" err="1"/>
              <a:t>goo.gl</a:t>
            </a:r>
            <a:r>
              <a:rPr lang="en-US" dirty="0"/>
              <a:t>/2iKMXA</a:t>
            </a:r>
            <a:endParaRPr lang="en-US" dirty="0" smtClean="0"/>
          </a:p>
          <a:p>
            <a:r>
              <a:rPr lang="en-US" dirty="0"/>
              <a:t>Link to Service Fabric demos https://</a:t>
            </a:r>
            <a:r>
              <a:rPr lang="en-US" dirty="0" err="1"/>
              <a:t>goo.gl</a:t>
            </a:r>
            <a:r>
              <a:rPr lang="en-US" dirty="0"/>
              <a:t>/zLq0RN</a:t>
            </a:r>
            <a:endParaRPr lang="en-US" dirty="0" smtClean="0"/>
          </a:p>
          <a:p>
            <a:r>
              <a:rPr lang="en-US" dirty="0" smtClean="0"/>
              <a:t>See “Cloud Infrastructure” talk by Seth </a:t>
            </a:r>
            <a:r>
              <a:rPr lang="en-US" dirty="0" err="1" smtClean="0"/>
              <a:t>Connoly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err="1" smtClean="0"/>
              <a:t>Chem</a:t>
            </a:r>
            <a:r>
              <a:rPr lang="en-US" dirty="0" smtClean="0"/>
              <a:t> Swift: </a:t>
            </a:r>
            <a:r>
              <a:rPr lang="en-US" dirty="0" smtClean="0">
                <a:hlinkClick r:id="rId2"/>
              </a:rPr>
              <a:t>Chem.Swift@renweb.com</a:t>
            </a:r>
            <a:endParaRPr lang="en-US" dirty="0" smtClean="0"/>
          </a:p>
          <a:p>
            <a:r>
              <a:rPr lang="en-US" dirty="0" smtClean="0"/>
              <a:t>Krishna </a:t>
            </a:r>
            <a:r>
              <a:rPr lang="en-US" dirty="0" err="1" smtClean="0"/>
              <a:t>Amilineni</a:t>
            </a:r>
            <a:r>
              <a:rPr lang="en-US" dirty="0" smtClean="0"/>
              <a:t>: </a:t>
            </a:r>
            <a:r>
              <a:rPr lang="en-US" dirty="0" err="1" smtClean="0"/>
              <a:t>Krishna.Amilineni@renweb.com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39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7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Developing Modern Cloud Applications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 smtClean="0"/>
              <a:t>By: </a:t>
            </a:r>
            <a:r>
              <a:rPr lang="en-US" dirty="0" err="1" smtClean="0"/>
              <a:t>Chem</a:t>
            </a:r>
            <a:r>
              <a:rPr lang="en-US" dirty="0" smtClean="0"/>
              <a:t> Swift &amp; Krishna </a:t>
            </a:r>
            <a:r>
              <a:rPr lang="en-US" dirty="0" err="1" smtClean="0"/>
              <a:t>Amilineni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32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RenWeb</a:t>
            </a:r>
            <a:r>
              <a:rPr lang="en-US" dirty="0" smtClean="0"/>
              <a:t> LMS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 smtClean="0"/>
              <a:t>Tools and techniques for building modern cloud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13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Began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Brad Lee: ”If we budget for 2 developers, can we build an LMS by May 2016?”</a:t>
            </a:r>
          </a:p>
          <a:p>
            <a:r>
              <a:rPr lang="en-US" dirty="0" smtClean="0"/>
              <a:t>Me: “What are the requirements?”</a:t>
            </a:r>
          </a:p>
          <a:p>
            <a:r>
              <a:rPr lang="en-US" dirty="0" smtClean="0"/>
              <a:t>Brad: “We don’t have requirements yet but we want it to be tightly integrated with </a:t>
            </a:r>
            <a:r>
              <a:rPr lang="en-US" dirty="0" err="1" smtClean="0"/>
              <a:t>RenWeb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30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Proceed with Caution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429" y="1825625"/>
            <a:ext cx="7772400" cy="3932918"/>
          </a:xfrm>
        </p:spPr>
      </p:pic>
    </p:spTree>
    <p:extLst>
      <p:ext uri="{BB962C8B-B14F-4D97-AF65-F5344CB8AC3E}">
        <p14:creationId xmlns:p14="http://schemas.microsoft.com/office/powerpoint/2010/main" val="135284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1 – Minimum Feature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Academic Features:  Quizzes, Discussion Groups, Units and Topics.</a:t>
            </a:r>
          </a:p>
          <a:p>
            <a:r>
              <a:rPr lang="en-US" dirty="0" smtClean="0"/>
              <a:t>Social Features: Class Wall like Facebook, Chat System like Google Hangouts or Facebook Messenger, and an Assignment Calendar.</a:t>
            </a:r>
          </a:p>
          <a:p>
            <a:r>
              <a:rPr lang="en-US" dirty="0" smtClean="0"/>
              <a:t>Productivity Features: Google Drive integration, Dropbox integration, Dashboards, &amp; Notifications.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07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Business Domain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 smtClean="0"/>
              <a:t>What problems are we trying to solve?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65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Feed System (Needs to be near real-time)</a:t>
            </a:r>
          </a:p>
          <a:p>
            <a:r>
              <a:rPr lang="en-US" dirty="0" smtClean="0"/>
              <a:t>File Management &amp; Upload System</a:t>
            </a:r>
          </a:p>
          <a:p>
            <a:r>
              <a:rPr lang="en-US" dirty="0" smtClean="0"/>
              <a:t>Real-time Chat System</a:t>
            </a:r>
          </a:p>
          <a:p>
            <a:r>
              <a:rPr lang="en-US" dirty="0" smtClean="0"/>
              <a:t>We need a way to easily deploy these systems</a:t>
            </a:r>
          </a:p>
          <a:p>
            <a:r>
              <a:rPr lang="en-US" dirty="0" smtClean="0"/>
              <a:t>How do we scale each component?</a:t>
            </a:r>
          </a:p>
          <a:p>
            <a:r>
              <a:rPr lang="en-US" dirty="0" smtClean="0"/>
              <a:t>We need to enhance developer productivity</a:t>
            </a:r>
          </a:p>
          <a:p>
            <a:r>
              <a:rPr lang="en-US" dirty="0" smtClean="0"/>
              <a:t>We need a system that the Infrastructure team can easily manage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12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Services Used to Build the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26832"/>
          </a:xfrm>
        </p:spPr>
        <p:txBody>
          <a:bodyPr/>
          <a:lstStyle/>
          <a:p>
            <a:r>
              <a:rPr lang="en-US" dirty="0" smtClean="0"/>
              <a:t>Azure Blob Storage</a:t>
            </a:r>
          </a:p>
          <a:p>
            <a:r>
              <a:rPr lang="en-US" dirty="0" smtClean="0"/>
              <a:t>Azure Service Bus (Queues &amp; Topics)</a:t>
            </a:r>
          </a:p>
          <a:p>
            <a:r>
              <a:rPr lang="en-US" dirty="0" smtClean="0"/>
              <a:t>Azure Functions</a:t>
            </a:r>
          </a:p>
          <a:p>
            <a:r>
              <a:rPr lang="en-US" dirty="0" smtClean="0"/>
              <a:t>Azure Event Hubs</a:t>
            </a:r>
          </a:p>
          <a:p>
            <a:r>
              <a:rPr lang="en-US" dirty="0" smtClean="0"/>
              <a:t>Azure </a:t>
            </a:r>
            <a:r>
              <a:rPr lang="en-US" dirty="0" err="1" smtClean="0"/>
              <a:t>DocumentDB</a:t>
            </a:r>
            <a:endParaRPr lang="en-US" dirty="0" smtClean="0"/>
          </a:p>
          <a:p>
            <a:r>
              <a:rPr lang="en-US" dirty="0" smtClean="0"/>
              <a:t>Azure Express Route</a:t>
            </a:r>
          </a:p>
          <a:p>
            <a:r>
              <a:rPr lang="en-US" dirty="0" smtClean="0"/>
              <a:t>Firebase</a:t>
            </a:r>
          </a:p>
          <a:p>
            <a:r>
              <a:rPr lang="en-US" dirty="0"/>
              <a:t>Azure Service Fabric (State-full &amp; Stateless Reliable Services)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032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18066</TotalTime>
  <Words>417</Words>
  <Application>Microsoft Macintosh PowerPoint</Application>
  <PresentationFormat>Widescreen</PresentationFormat>
  <Paragraphs>80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Calibri</vt:lpstr>
      <vt:lpstr>Calibri Light</vt:lpstr>
      <vt:lpstr>Helvetica</vt:lpstr>
      <vt:lpstr>MS PGothic</vt:lpstr>
      <vt:lpstr>Segoe UI</vt:lpstr>
      <vt:lpstr>Segoe UI Light</vt:lpstr>
      <vt:lpstr>Arial</vt:lpstr>
      <vt:lpstr>Office Theme</vt:lpstr>
      <vt:lpstr>PowerPoint Presentation</vt:lpstr>
      <vt:lpstr>PowerPoint Presentation</vt:lpstr>
      <vt:lpstr>PowerPoint Presentation</vt:lpstr>
      <vt:lpstr>How It Began</vt:lpstr>
      <vt:lpstr>Proceed with Caution</vt:lpstr>
      <vt:lpstr>Phase 1 – Minimum Feature Set</vt:lpstr>
      <vt:lpstr>PowerPoint Presentation</vt:lpstr>
      <vt:lpstr>Core Components</vt:lpstr>
      <vt:lpstr>Core Services Used to Build the System</vt:lpstr>
      <vt:lpstr>PowerPoint Presentation</vt:lpstr>
      <vt:lpstr>PowerPoint Presentation</vt:lpstr>
      <vt:lpstr>PowerPoint Presentation</vt:lpstr>
      <vt:lpstr>Summary</vt:lpstr>
      <vt:lpstr>Resources</vt:lpstr>
      <vt:lpstr>PowerPoint Presentation</vt:lpstr>
    </vt:vector>
  </TitlesOfParts>
  <Company>Nelnet,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Todd, Evan</dc:creator>
  <cp:lastModifiedBy>Microsoft Office User</cp:lastModifiedBy>
  <cp:revision>102</cp:revision>
  <dcterms:created xsi:type="dcterms:W3CDTF">2016-04-06T16:14:45Z</dcterms:created>
  <dcterms:modified xsi:type="dcterms:W3CDTF">2016-05-02T16:20:11Z</dcterms:modified>
</cp:coreProperties>
</file>