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0" r:id="rId5"/>
    <p:sldId id="263" r:id="rId6"/>
    <p:sldId id="264" r:id="rId7"/>
    <p:sldId id="266" r:id="rId8"/>
    <p:sldId id="267" r:id="rId9"/>
    <p:sldId id="286" r:id="rId10"/>
    <p:sldId id="278" r:id="rId11"/>
    <p:sldId id="268" r:id="rId12"/>
    <p:sldId id="289" r:id="rId13"/>
    <p:sldId id="272" r:id="rId14"/>
    <p:sldId id="279" r:id="rId15"/>
    <p:sldId id="281" r:id="rId16"/>
    <p:sldId id="282" r:id="rId17"/>
    <p:sldId id="283" r:id="rId18"/>
    <p:sldId id="284" r:id="rId19"/>
    <p:sldId id="285" r:id="rId20"/>
    <p:sldId id="270" r:id="rId21"/>
    <p:sldId id="290" r:id="rId22"/>
    <p:sldId id="291" r:id="rId23"/>
    <p:sldId id="292" r:id="rId24"/>
    <p:sldId id="293" r:id="rId25"/>
    <p:sldId id="287" r:id="rId26"/>
    <p:sldId id="276" r:id="rId27"/>
    <p:sldId id="288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828"/>
    <a:srgbClr val="1F1F2F"/>
    <a:srgbClr val="1111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4" y="3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622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38786" y="1961748"/>
            <a:ext cx="5215804" cy="1242433"/>
          </a:xfrm>
        </p:spPr>
        <p:txBody>
          <a:bodyPr anchor="b">
            <a:noAutofit/>
          </a:bodyPr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638786" y="3440687"/>
            <a:ext cx="5215804" cy="1242433"/>
          </a:xfrm>
        </p:spPr>
        <p:txBody>
          <a:bodyPr anchor="t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699783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622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4638786" y="1961748"/>
            <a:ext cx="5215804" cy="1242433"/>
          </a:xfrm>
        </p:spPr>
        <p:txBody>
          <a:bodyPr anchor="b">
            <a:noAutofit/>
          </a:bodyPr>
          <a:lstStyle>
            <a:lvl1pPr marL="0" indent="0">
              <a:buNone/>
              <a:defRPr sz="4000" b="1" i="0">
                <a:solidFill>
                  <a:srgbClr val="181828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1" hasCustomPrompt="1"/>
          </p:nvPr>
        </p:nvSpPr>
        <p:spPr>
          <a:xfrm>
            <a:off x="4638786" y="3440687"/>
            <a:ext cx="5215804" cy="1242433"/>
          </a:xfrm>
        </p:spPr>
        <p:txBody>
          <a:bodyPr anchor="t">
            <a:noAutofit/>
          </a:bodyPr>
          <a:lstStyle>
            <a:lvl1pPr marL="0" indent="0">
              <a:buNone/>
              <a:defRPr sz="2400" b="0" i="0">
                <a:solidFill>
                  <a:srgbClr val="181828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330403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496"/>
            <a:ext cx="10515600" cy="101119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4544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606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6069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90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3913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3444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63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33761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923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30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5316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24975E-5607-4BD8-BE89-8517B5CBDA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27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6052766"/>
            <a:ext cx="1230438" cy="373504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3962400" y="608771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600" b="1" dirty="0" smtClean="0">
                <a:solidFill>
                  <a:srgbClr val="181828"/>
                </a:solidFill>
              </a:rPr>
              <a:t>Nelnet Business Solutions</a:t>
            </a:r>
            <a:r>
              <a:rPr lang="en-US" sz="1600" b="1" baseline="0" dirty="0" smtClean="0">
                <a:solidFill>
                  <a:srgbClr val="181828"/>
                </a:solidFill>
              </a:rPr>
              <a:t>  </a:t>
            </a:r>
            <a:r>
              <a:rPr lang="en-US" sz="1600" dirty="0" smtClean="0">
                <a:solidFill>
                  <a:srgbClr val="181828"/>
                </a:solidFill>
              </a:rPr>
              <a:t>IT Conference 2016</a:t>
            </a:r>
            <a:endParaRPr lang="en-US" sz="1600" dirty="0">
              <a:solidFill>
                <a:srgbClr val="181828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0" y="6529754"/>
            <a:ext cx="12192000" cy="328246"/>
          </a:xfrm>
          <a:prstGeom prst="rect">
            <a:avLst/>
          </a:prstGeom>
          <a:solidFill>
            <a:srgbClr val="1F1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57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0" r:id="rId3"/>
    <p:sldLayoutId id="2147483652" r:id="rId4"/>
    <p:sldLayoutId id="2147483656" r:id="rId5"/>
    <p:sldLayoutId id="2147483657" r:id="rId6"/>
    <p:sldLayoutId id="2147483658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1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Services Used to Build the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6832"/>
          </a:xfrm>
        </p:spPr>
        <p:txBody>
          <a:bodyPr/>
          <a:lstStyle/>
          <a:p>
            <a:r>
              <a:rPr lang="en-US" dirty="0" smtClean="0"/>
              <a:t>Azure Blob Storage</a:t>
            </a:r>
          </a:p>
          <a:p>
            <a:r>
              <a:rPr lang="en-US" dirty="0" smtClean="0"/>
              <a:t>Azure Service Bus (Queues &amp; Topics)</a:t>
            </a:r>
          </a:p>
          <a:p>
            <a:r>
              <a:rPr lang="en-US" dirty="0" smtClean="0"/>
              <a:t>Azure Functions</a:t>
            </a:r>
          </a:p>
          <a:p>
            <a:r>
              <a:rPr lang="en-US" dirty="0" smtClean="0"/>
              <a:t>Azure Event Hubs</a:t>
            </a:r>
          </a:p>
          <a:p>
            <a:r>
              <a:rPr lang="en-US" dirty="0" smtClean="0"/>
              <a:t>Azure </a:t>
            </a:r>
            <a:r>
              <a:rPr lang="en-US" dirty="0" err="1" smtClean="0"/>
              <a:t>DocumentDB</a:t>
            </a:r>
            <a:endParaRPr lang="en-US" dirty="0" smtClean="0"/>
          </a:p>
          <a:p>
            <a:r>
              <a:rPr lang="en-US" dirty="0" smtClean="0"/>
              <a:t>Azure Express Route</a:t>
            </a:r>
          </a:p>
          <a:p>
            <a:r>
              <a:rPr lang="en-US" dirty="0" smtClean="0"/>
              <a:t>Firebase</a:t>
            </a:r>
          </a:p>
          <a:p>
            <a:r>
              <a:rPr lang="en-US" dirty="0"/>
              <a:t>Azure Service Fabric (State-full &amp; Stateless Reliable Services)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032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Blob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BLOB - Binary large object </a:t>
            </a:r>
            <a:endParaRPr lang="en-US" dirty="0" smtClean="0"/>
          </a:p>
          <a:p>
            <a:r>
              <a:rPr lang="en-US" dirty="0"/>
              <a:t>Container </a:t>
            </a:r>
            <a:r>
              <a:rPr lang="en-US" dirty="0" smtClean="0"/>
              <a:t>- High </a:t>
            </a:r>
            <a:r>
              <a:rPr lang="en-US" dirty="0"/>
              <a:t>level or root folder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Supports up to 500TB </a:t>
            </a:r>
            <a:r>
              <a:rPr lang="en-US" dirty="0"/>
              <a:t>per </a:t>
            </a:r>
            <a:r>
              <a:rPr lang="en-US" dirty="0" smtClean="0"/>
              <a:t>storage</a:t>
            </a:r>
          </a:p>
          <a:p>
            <a:r>
              <a:rPr lang="en-US" dirty="0"/>
              <a:t>Max size per </a:t>
            </a:r>
            <a:r>
              <a:rPr lang="en-US" dirty="0" smtClean="0"/>
              <a:t>blob block </a:t>
            </a:r>
            <a:r>
              <a:rPr lang="en-US" dirty="0"/>
              <a:t>(per file) - 195GB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Express Route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secure </a:t>
            </a:r>
            <a:r>
              <a:rPr lang="en-US" dirty="0"/>
              <a:t>private network </a:t>
            </a:r>
            <a:r>
              <a:rPr lang="en-US" dirty="0" smtClean="0"/>
              <a:t>between Azure &amp; private data center</a:t>
            </a:r>
          </a:p>
          <a:p>
            <a:r>
              <a:rPr lang="en-US" dirty="0" smtClean="0"/>
              <a:t>Bypasses the Internet enabling high throughput and low latency</a:t>
            </a:r>
          </a:p>
          <a:p>
            <a:r>
              <a:rPr lang="en-US" dirty="0" smtClean="0"/>
              <a:t>Avoid security risks by not using the public Internet</a:t>
            </a:r>
          </a:p>
          <a:p>
            <a:r>
              <a:rPr lang="en-US" dirty="0" smtClean="0"/>
              <a:t>Nearly 100 times faster than VPN. </a:t>
            </a:r>
            <a:r>
              <a:rPr lang="en-US" dirty="0"/>
              <a:t> </a:t>
            </a:r>
            <a:r>
              <a:rPr lang="en-US" dirty="0" smtClean="0"/>
              <a:t> About 10GB/sec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25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 (Queues &amp; Topics)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Messages enter </a:t>
            </a:r>
            <a:r>
              <a:rPr lang="en-US" dirty="0"/>
              <a:t>into </a:t>
            </a:r>
            <a:r>
              <a:rPr lang="en-US" dirty="0" smtClean="0"/>
              <a:t>queues reliably.</a:t>
            </a:r>
          </a:p>
          <a:p>
            <a:r>
              <a:rPr lang="en-US" dirty="0" smtClean="0"/>
              <a:t>Topics: messages enter sequentially and exit in parallel</a:t>
            </a:r>
          </a:p>
          <a:p>
            <a:r>
              <a:rPr lang="en-US" dirty="0" smtClean="0"/>
              <a:t>Load balance and observes queue length .  Spin up resources as needed to share the load</a:t>
            </a:r>
          </a:p>
          <a:p>
            <a:r>
              <a:rPr lang="en-US" dirty="0" smtClean="0"/>
              <a:t>Event Hubs: Massive ingestion capabilities. Hyper-scale to millions of clients concurrently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2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+ </a:t>
            </a:r>
            <a:r>
              <a:rPr lang="en-US" dirty="0" smtClean="0"/>
              <a:t>Events</a:t>
            </a:r>
          </a:p>
          <a:p>
            <a:r>
              <a:rPr lang="en-US" dirty="0"/>
              <a:t>Dynamic scaling : The Azure Functions platform will evaluate the traffic needs, based on the configured triggers, to decide when to scale up or down</a:t>
            </a:r>
            <a:r>
              <a:rPr lang="en-US" dirty="0" smtClean="0"/>
              <a:t>.</a:t>
            </a:r>
          </a:p>
          <a:p>
            <a:r>
              <a:rPr lang="en-US" dirty="0"/>
              <a:t>Resources are only consumed as needed by your running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36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</a:t>
            </a:r>
            <a:r>
              <a:rPr lang="en-US" dirty="0" err="1" smtClean="0"/>
              <a:t>DocumentDB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Schemaless</a:t>
            </a:r>
            <a:r>
              <a:rPr lang="en-US" dirty="0"/>
              <a:t> NoSQL </a:t>
            </a:r>
            <a:r>
              <a:rPr lang="en-US" dirty="0" err="1" smtClean="0"/>
              <a:t>Datastore</a:t>
            </a:r>
            <a:endParaRPr lang="en-US" dirty="0" smtClean="0"/>
          </a:p>
          <a:p>
            <a:r>
              <a:rPr lang="en-US" dirty="0"/>
              <a:t>Fully Managed with provision </a:t>
            </a:r>
            <a:r>
              <a:rPr lang="en-US" dirty="0" smtClean="0"/>
              <a:t>capacity</a:t>
            </a:r>
          </a:p>
          <a:p>
            <a:r>
              <a:rPr lang="en-US" dirty="0"/>
              <a:t>Stored </a:t>
            </a:r>
            <a:r>
              <a:rPr lang="en-US" dirty="0" smtClean="0"/>
              <a:t>entities </a:t>
            </a:r>
            <a:r>
              <a:rPr lang="en-US" dirty="0"/>
              <a:t>are JSON </a:t>
            </a:r>
            <a:r>
              <a:rPr lang="en-US" dirty="0" smtClean="0"/>
              <a:t>documents</a:t>
            </a:r>
          </a:p>
          <a:p>
            <a:r>
              <a:rPr lang="en-US" dirty="0"/>
              <a:t>Designed to scale into </a:t>
            </a:r>
            <a:r>
              <a:rPr lang="en-US" dirty="0" smtClean="0"/>
              <a:t>petabytes</a:t>
            </a:r>
          </a:p>
          <a:p>
            <a:r>
              <a:rPr lang="en-US" dirty="0"/>
              <a:t>Core Interface to </a:t>
            </a:r>
            <a:r>
              <a:rPr lang="en-US" dirty="0" err="1"/>
              <a:t>DocumentDb</a:t>
            </a:r>
            <a:r>
              <a:rPr lang="en-US" dirty="0"/>
              <a:t> is restful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6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Firebase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Scalable </a:t>
            </a:r>
            <a:r>
              <a:rPr lang="en-US" dirty="0" smtClean="0"/>
              <a:t>real-time </a:t>
            </a:r>
            <a:r>
              <a:rPr lang="en-US" dirty="0"/>
              <a:t>backend. </a:t>
            </a:r>
            <a:endParaRPr lang="en-US" dirty="0" smtClean="0"/>
          </a:p>
          <a:p>
            <a:r>
              <a:rPr lang="en-US" dirty="0"/>
              <a:t>Synchronizes application data between clients within milliseconds</a:t>
            </a:r>
            <a:r>
              <a:rPr lang="en-US" dirty="0" smtClean="0"/>
              <a:t>.</a:t>
            </a:r>
          </a:p>
          <a:p>
            <a:r>
              <a:rPr lang="en-US" dirty="0"/>
              <a:t>Data is stored as </a:t>
            </a:r>
            <a:r>
              <a:rPr lang="en-US" dirty="0" smtClean="0"/>
              <a:t>JSON</a:t>
            </a:r>
          </a:p>
          <a:p>
            <a:r>
              <a:rPr lang="en-US" dirty="0"/>
              <a:t>Integrates authentication with the users existing backend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Seamless integration with </a:t>
            </a:r>
            <a:r>
              <a:rPr lang="en-US" dirty="0" err="1" smtClean="0"/>
              <a:t>AngularJS</a:t>
            </a:r>
            <a:r>
              <a:rPr lang="en-US" dirty="0" smtClean="0"/>
              <a:t> using three </a:t>
            </a:r>
            <a:r>
              <a:rPr lang="en-US" dirty="0"/>
              <a:t>way data-binding.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60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657" y="1502228"/>
            <a:ext cx="7957457" cy="4517571"/>
          </a:xfrm>
        </p:spPr>
      </p:pic>
    </p:spTree>
    <p:extLst>
      <p:ext uri="{BB962C8B-B14F-4D97-AF65-F5344CB8AC3E}">
        <p14:creationId xmlns:p14="http://schemas.microsoft.com/office/powerpoint/2010/main" val="205714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514" y="276724"/>
            <a:ext cx="10515600" cy="1011192"/>
          </a:xfrm>
        </p:spPr>
        <p:txBody>
          <a:bodyPr/>
          <a:lstStyle/>
          <a:p>
            <a:r>
              <a:rPr lang="en-US" dirty="0" smtClean="0"/>
              <a:t>File Upload Architecture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457" y="1469570"/>
            <a:ext cx="7075714" cy="4441373"/>
          </a:xfrm>
        </p:spPr>
      </p:pic>
    </p:spTree>
    <p:extLst>
      <p:ext uri="{BB962C8B-B14F-4D97-AF65-F5344CB8AC3E}">
        <p14:creationId xmlns:p14="http://schemas.microsoft.com/office/powerpoint/2010/main" val="37320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86" y="211410"/>
            <a:ext cx="10515600" cy="1011192"/>
          </a:xfrm>
        </p:spPr>
        <p:txBody>
          <a:bodyPr/>
          <a:lstStyle/>
          <a:p>
            <a:r>
              <a:rPr lang="en-US" dirty="0" smtClean="0"/>
              <a:t>Architecture for Real Time Chat System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315" y="1382486"/>
            <a:ext cx="7141028" cy="4778828"/>
          </a:xfrm>
        </p:spPr>
      </p:pic>
    </p:spTree>
    <p:extLst>
      <p:ext uri="{BB962C8B-B14F-4D97-AF65-F5344CB8AC3E}">
        <p14:creationId xmlns:p14="http://schemas.microsoft.com/office/powerpoint/2010/main" val="1250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Developing Modern Cloud Applications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By: </a:t>
            </a:r>
            <a:r>
              <a:rPr lang="en-US" dirty="0" err="1" smtClean="0"/>
              <a:t>Chem</a:t>
            </a:r>
            <a:r>
              <a:rPr lang="en-US" dirty="0" smtClean="0"/>
              <a:t> Swift &amp; Krishna </a:t>
            </a:r>
            <a:r>
              <a:rPr lang="en-US" dirty="0" err="1" smtClean="0"/>
              <a:t>Amilineni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Service </a:t>
            </a:r>
            <a:r>
              <a:rPr lang="en-US" dirty="0" smtClean="0"/>
              <a:t>Fabric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State-full </a:t>
            </a:r>
            <a:r>
              <a:rPr lang="en-US" dirty="0"/>
              <a:t>&amp; Stateless Reliable </a:t>
            </a:r>
            <a:r>
              <a:rPr lang="en-US" dirty="0" smtClean="0"/>
              <a:t>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8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72807" y="3346126"/>
            <a:ext cx="2279421" cy="7618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72807" y="4188688"/>
            <a:ext cx="2279421" cy="7618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55" b="34327"/>
          <a:stretch/>
        </p:blipFill>
        <p:spPr>
          <a:xfrm>
            <a:off x="1572808" y="5031251"/>
            <a:ext cx="2288538" cy="76189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6473" y="2505904"/>
            <a:ext cx="3886984" cy="596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S</a:t>
            </a:r>
            <a:r>
              <a:rPr kumimoji="0" lang="en-US" sz="1599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cales 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by cloning the app on multiple servers/VMs/Containers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783218" y="252457"/>
            <a:ext cx="5115190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Monolithic application approach</a:t>
            </a:r>
          </a:p>
        </p:txBody>
      </p:sp>
      <p:sp>
        <p:nvSpPr>
          <p:cNvPr id="9" name="Rectangle 8"/>
          <p:cNvSpPr/>
          <p:nvPr/>
        </p:nvSpPr>
        <p:spPr>
          <a:xfrm>
            <a:off x="6664145" y="268813"/>
            <a:ext cx="5571658" cy="5336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approach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47272" y="1129974"/>
            <a:ext cx="3186395" cy="847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 </a:t>
            </a:r>
            <a:r>
              <a:rPr kumimoji="0" lang="en-US" sz="1599" b="0" i="0" u="none" strike="noStrike" kern="1200" cap="none" spc="0" normalizeH="0" baseline="0" noProof="0" dirty="0" err="1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microservice</a:t>
            </a: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 application separates functionality into separate smaller services.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819421" y="2407260"/>
            <a:ext cx="4808096" cy="4137234"/>
            <a:chOff x="6851987" y="2430462"/>
            <a:chExt cx="4808779" cy="4137822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51987" y="3328327"/>
              <a:ext cx="4808779" cy="3239957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6858001" y="2430462"/>
              <a:ext cx="4715072" cy="8307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marR="0" lvl="0" indent="-28575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S</a:t>
              </a:r>
              <a:r>
                <a:rPr kumimoji="0" lang="en-US" sz="1599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cales </a:t>
              </a:r>
              <a:r>
                <a:rPr kumimoji="0" lang="en-US" sz="1599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out by deploying each service independently creating instances of these services across servers/VMs/containers</a:t>
              </a:r>
            </a:p>
          </p:txBody>
        </p:sp>
      </p:grpSp>
      <p:sp>
        <p:nvSpPr>
          <p:cNvPr id="14" name="Hexagon 13"/>
          <p:cNvSpPr/>
          <p:nvPr/>
        </p:nvSpPr>
        <p:spPr bwMode="auto">
          <a:xfrm>
            <a:off x="9951509" y="1408943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Hexagon 14"/>
          <p:cNvSpPr/>
          <p:nvPr/>
        </p:nvSpPr>
        <p:spPr bwMode="auto">
          <a:xfrm>
            <a:off x="11131355" y="193687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Hexagon 15"/>
          <p:cNvSpPr/>
          <p:nvPr/>
        </p:nvSpPr>
        <p:spPr bwMode="auto">
          <a:xfrm>
            <a:off x="11564235" y="169454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Hexagon 16"/>
          <p:cNvSpPr/>
          <p:nvPr/>
        </p:nvSpPr>
        <p:spPr bwMode="auto">
          <a:xfrm>
            <a:off x="9930527" y="1431219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Hexagon 17"/>
          <p:cNvSpPr/>
          <p:nvPr/>
        </p:nvSpPr>
        <p:spPr bwMode="auto">
          <a:xfrm>
            <a:off x="9955568" y="1384297"/>
            <a:ext cx="272812" cy="244066"/>
          </a:xfrm>
          <a:prstGeom prst="hexagon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Hexagon 18"/>
          <p:cNvSpPr/>
          <p:nvPr/>
        </p:nvSpPr>
        <p:spPr bwMode="auto">
          <a:xfrm>
            <a:off x="9951096" y="1964837"/>
            <a:ext cx="272812" cy="244066"/>
          </a:xfrm>
          <a:prstGeom prst="hexagon">
            <a:avLst>
              <a:gd name="adj" fmla="val 55889"/>
              <a:gd name="vf" fmla="val 115470"/>
            </a:avLst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Hexagon 19"/>
          <p:cNvSpPr/>
          <p:nvPr/>
        </p:nvSpPr>
        <p:spPr bwMode="auto">
          <a:xfrm>
            <a:off x="9920509" y="1936871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Hexagon 20"/>
          <p:cNvSpPr/>
          <p:nvPr/>
        </p:nvSpPr>
        <p:spPr bwMode="auto">
          <a:xfrm>
            <a:off x="9937732" y="198319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Hexagon 21"/>
          <p:cNvSpPr/>
          <p:nvPr/>
        </p:nvSpPr>
        <p:spPr bwMode="auto">
          <a:xfrm>
            <a:off x="10350653" y="1727613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Hexagon 22"/>
          <p:cNvSpPr/>
          <p:nvPr/>
        </p:nvSpPr>
        <p:spPr bwMode="auto">
          <a:xfrm>
            <a:off x="10391969" y="1678564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Hexagon 23"/>
          <p:cNvSpPr/>
          <p:nvPr/>
        </p:nvSpPr>
        <p:spPr bwMode="auto">
          <a:xfrm>
            <a:off x="10348780" y="1693159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5" name="Hexagon 24"/>
          <p:cNvSpPr/>
          <p:nvPr/>
        </p:nvSpPr>
        <p:spPr bwMode="auto">
          <a:xfrm>
            <a:off x="11084478" y="1363718"/>
            <a:ext cx="366566" cy="309828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Hexagon 25"/>
          <p:cNvSpPr/>
          <p:nvPr/>
        </p:nvSpPr>
        <p:spPr bwMode="auto">
          <a:xfrm>
            <a:off x="11084478" y="1927901"/>
            <a:ext cx="366566" cy="309828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Hexagon 26"/>
          <p:cNvSpPr/>
          <p:nvPr/>
        </p:nvSpPr>
        <p:spPr bwMode="auto">
          <a:xfrm>
            <a:off x="11501837" y="1652581"/>
            <a:ext cx="366566" cy="309828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10919019" y="1294011"/>
            <a:ext cx="1023415" cy="1019294"/>
          </a:xfrm>
          <a:prstGeom prst="roundRect">
            <a:avLst/>
          </a:prstGeom>
          <a:noFill/>
          <a:ln w="10795" cap="flat" cmpd="sng" algn="ctr">
            <a:solidFill>
              <a:srgbClr val="404040"/>
            </a:solidFill>
            <a:prstDash val="lgDash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96472" y="975981"/>
            <a:ext cx="3456340" cy="1322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89638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99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 monolith app contains domain specific functionality and is normally divided by functional layers such as web, business and data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3957" y="1367721"/>
            <a:ext cx="605950" cy="602386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1935" y="1423533"/>
            <a:ext cx="605950" cy="60238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1380" y="1658307"/>
            <a:ext cx="605950" cy="602386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9684116" y="945708"/>
            <a:ext cx="1023415" cy="1367596"/>
            <a:chOff x="9684608" y="945346"/>
            <a:chExt cx="1023560" cy="1367790"/>
          </a:xfrm>
        </p:grpSpPr>
        <p:sp>
          <p:nvSpPr>
            <p:cNvPr id="34" name="Hexagon 33"/>
            <p:cNvSpPr/>
            <p:nvPr/>
          </p:nvSpPr>
          <p:spPr bwMode="auto">
            <a:xfrm>
              <a:off x="9886641" y="1371114"/>
              <a:ext cx="366618" cy="309872"/>
            </a:xfrm>
            <a:prstGeom prst="hexag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Hexagon 34"/>
            <p:cNvSpPr/>
            <p:nvPr/>
          </p:nvSpPr>
          <p:spPr bwMode="auto">
            <a:xfrm>
              <a:off x="9886641" y="1935376"/>
              <a:ext cx="366618" cy="309872"/>
            </a:xfrm>
            <a:prstGeom prst="hexagon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Hexagon 35"/>
            <p:cNvSpPr/>
            <p:nvPr/>
          </p:nvSpPr>
          <p:spPr bwMode="auto">
            <a:xfrm>
              <a:off x="10304059" y="1660017"/>
              <a:ext cx="366618" cy="309872"/>
            </a:xfrm>
            <a:prstGeom prst="hexagon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9684608" y="1293697"/>
              <a:ext cx="1023560" cy="1019439"/>
            </a:xfrm>
            <a:prstGeom prst="roundRect">
              <a:avLst/>
            </a:prstGeom>
            <a:noFill/>
            <a:ln w="10795" cap="flat" cmpd="sng" algn="ctr">
              <a:solidFill>
                <a:srgbClr val="404040"/>
              </a:solidFill>
              <a:prstDash val="lgDash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9845620" y="945346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39" name="Rectangle 38"/>
          <p:cNvSpPr/>
          <p:nvPr/>
        </p:nvSpPr>
        <p:spPr>
          <a:xfrm>
            <a:off x="11065134" y="932513"/>
            <a:ext cx="786721" cy="376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2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App 2</a:t>
            </a:r>
          </a:p>
        </p:txBody>
      </p:sp>
      <p:sp>
        <p:nvSpPr>
          <p:cNvPr id="40" name="Hexagon 39"/>
          <p:cNvSpPr/>
          <p:nvPr/>
        </p:nvSpPr>
        <p:spPr bwMode="auto">
          <a:xfrm>
            <a:off x="11124830" y="141813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Hexagon 40"/>
          <p:cNvSpPr/>
          <p:nvPr/>
        </p:nvSpPr>
        <p:spPr bwMode="auto">
          <a:xfrm>
            <a:off x="11124830" y="140894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Hexagon 41"/>
          <p:cNvSpPr/>
          <p:nvPr/>
        </p:nvSpPr>
        <p:spPr bwMode="auto">
          <a:xfrm>
            <a:off x="11139818" y="1365785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3" name="Hexagon 42"/>
          <p:cNvSpPr/>
          <p:nvPr/>
        </p:nvSpPr>
        <p:spPr bwMode="auto">
          <a:xfrm>
            <a:off x="11085559" y="1949836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4" name="Hexagon 43"/>
          <p:cNvSpPr/>
          <p:nvPr/>
        </p:nvSpPr>
        <p:spPr bwMode="auto">
          <a:xfrm>
            <a:off x="11577474" y="1671877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" name="Hexagon 44"/>
          <p:cNvSpPr/>
          <p:nvPr/>
        </p:nvSpPr>
        <p:spPr bwMode="auto">
          <a:xfrm>
            <a:off x="11539836" y="1668912"/>
            <a:ext cx="272812" cy="244066"/>
          </a:xfrm>
          <a:prstGeom prst="hexagon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" name="Hexagon 45"/>
          <p:cNvSpPr/>
          <p:nvPr/>
        </p:nvSpPr>
        <p:spPr bwMode="auto">
          <a:xfrm>
            <a:off x="11150661" y="1962541"/>
            <a:ext cx="272812" cy="244066"/>
          </a:xfrm>
          <a:prstGeom prst="hexagon">
            <a:avLst/>
          </a:prstGeom>
          <a:solidFill>
            <a:srgbClr val="FF8C00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H="1">
            <a:off x="5986053" y="297316"/>
            <a:ext cx="3617" cy="6097943"/>
          </a:xfrm>
          <a:prstGeom prst="line">
            <a:avLst/>
          </a:prstGeom>
          <a:noFill/>
          <a:ln w="158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48" name="Group 47"/>
          <p:cNvGrpSpPr/>
          <p:nvPr/>
        </p:nvGrpSpPr>
        <p:grpSpPr>
          <a:xfrm>
            <a:off x="4005161" y="966264"/>
            <a:ext cx="1023415" cy="1341120"/>
            <a:chOff x="4004846" y="965905"/>
            <a:chExt cx="1023560" cy="1341310"/>
          </a:xfrm>
        </p:grpSpPr>
        <p:sp>
          <p:nvSpPr>
            <p:cNvPr id="49" name="Rounded Rectangle 48"/>
            <p:cNvSpPr/>
            <p:nvPr/>
          </p:nvSpPr>
          <p:spPr bwMode="auto">
            <a:xfrm>
              <a:off x="4004846" y="1287776"/>
              <a:ext cx="1023560" cy="1019439"/>
            </a:xfrm>
            <a:prstGeom prst="roundRect">
              <a:avLst/>
            </a:prstGeom>
            <a:solidFill>
              <a:sysClr val="window" lastClr="FFFFFF">
                <a:lumMod val="75000"/>
              </a:sysClr>
            </a:solidFill>
            <a:ln w="10795" cap="flat" cmpd="sng" algn="ctr">
              <a:solidFill>
                <a:srgbClr val="40404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096326" y="1489621"/>
              <a:ext cx="286870" cy="30987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383196" y="1884030"/>
              <a:ext cx="286870" cy="309872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4670066" y="1489621"/>
              <a:ext cx="286870" cy="309872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160986" y="965905"/>
              <a:ext cx="749224" cy="37673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22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 Light"/>
                  <a:ea typeface="+mn-ea"/>
                  <a:cs typeface="+mn-cs"/>
                </a:rPr>
                <a:t>App 1</a:t>
              </a:r>
            </a:p>
          </p:txBody>
        </p:sp>
      </p:grpSp>
      <p:sp>
        <p:nvSpPr>
          <p:cNvPr id="54" name="Hexagon 53"/>
          <p:cNvSpPr/>
          <p:nvPr/>
        </p:nvSpPr>
        <p:spPr bwMode="auto">
          <a:xfrm>
            <a:off x="9919926" y="1974226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Hexagon 54"/>
          <p:cNvSpPr/>
          <p:nvPr/>
        </p:nvSpPr>
        <p:spPr bwMode="auto">
          <a:xfrm>
            <a:off x="9903286" y="1962407"/>
            <a:ext cx="272812" cy="244066"/>
          </a:xfrm>
          <a:prstGeom prst="hexagon">
            <a:avLst/>
          </a:prstGeom>
          <a:solidFill>
            <a:srgbClr val="FFC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6" name="Hexagon 55"/>
          <p:cNvSpPr/>
          <p:nvPr/>
        </p:nvSpPr>
        <p:spPr bwMode="auto">
          <a:xfrm>
            <a:off x="11119123" y="1401439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Hexagon 56"/>
          <p:cNvSpPr/>
          <p:nvPr/>
        </p:nvSpPr>
        <p:spPr bwMode="auto">
          <a:xfrm>
            <a:off x="11124877" y="1414274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Hexagon 57"/>
          <p:cNvSpPr/>
          <p:nvPr/>
        </p:nvSpPr>
        <p:spPr bwMode="auto">
          <a:xfrm>
            <a:off x="11078725" y="1367873"/>
            <a:ext cx="272812" cy="244066"/>
          </a:xfrm>
          <a:prstGeom prst="hexagon">
            <a:avLst/>
          </a:prstGeom>
          <a:solidFill>
            <a:srgbClr val="00206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Hexagon 58"/>
          <p:cNvSpPr/>
          <p:nvPr/>
        </p:nvSpPr>
        <p:spPr bwMode="auto">
          <a:xfrm>
            <a:off x="10346033" y="171339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0" name="Hexagon 59"/>
          <p:cNvSpPr/>
          <p:nvPr/>
        </p:nvSpPr>
        <p:spPr bwMode="auto">
          <a:xfrm>
            <a:off x="10367571" y="1709022"/>
            <a:ext cx="272812" cy="244066"/>
          </a:xfrm>
          <a:prstGeom prst="hexagon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878E-6 1.64321E-6 L -0.14488 0.2961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50" y="147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4542E-6 -2.0699E-6 L -0.16888 0.4105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50" y="20517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0214E-6 -2.62823E-6 L -0.16517 0.494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59" y="247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432E-6 -2.55561E-6 L -0.08936 0.2812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8" y="14049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644E-6 -4.08534E-8 L -0.21764 0.3971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88" y="1985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4.335E-6 L -0.1482 0.279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16" y="1398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9535E-8 -2.55561E-6 L -0.04927 0.422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4" y="2113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168E-6 -2.16523E-6 L -0.00664 0.35475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" y="1772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6372E-6 2.9823E-6 L -0.02796 0.3229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4" y="1613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1626E-6 -4.52565E-6 L -0.05667 0.5163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34" y="25806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5885E-6 -4.54834E-6 L -0.34057 0.4065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028" y="2031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259E-6 -1.31185E-6 L -0.06944 0.2383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2" y="11916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48889E-7 -1.31185E-6 L -0.15484 0.5860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8" y="29301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5509E-7 1.02587E-6 L -0.10391 0.65501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95" y="32751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8159E-6 -3.24557E-6 L -0.08948 0.579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80" y="28961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3342E-6 -2.72356E-6 L -0.27891 0.4634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52" y="2317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5308E-6 4.06264E-6 L -0.32589 0.3819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01" y="1908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339E-7 1.54789E-6 L -0.33138 0.52678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9" y="2632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85423E-6 1.89287E-6 L -0.21955 0.5460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78" y="27304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032E-6 3.69496E-6 L -0.21177 0.36178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595" y="1808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677E-7 -2.72356E-6 L -0.23768 0.4634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84" y="23173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57 2.26055E-6 L -0.20896 0.6627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69" y="33137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5857E-6 -1.51158E-6 L -0.06115 0.55947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4" y="27962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3707E-6 5.03858E-7 L -0.14475 0.23763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38" y="1187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902E-6 1.39355E-6 L 0.01711 0.5324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5" y="266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5" grpId="0" animBg="1"/>
      <p:bldP spid="56" grpId="0" animBg="1"/>
      <p:bldP spid="58" grpId="0" animBg="1"/>
      <p:bldP spid="59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/>
          <p:cNvSpPr>
            <a:spLocks noChangeAspect="1"/>
          </p:cNvSpPr>
          <p:nvPr/>
        </p:nvSpPr>
        <p:spPr bwMode="auto">
          <a:xfrm>
            <a:off x="1507072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Hexagon 4"/>
          <p:cNvSpPr>
            <a:spLocks noChangeAspect="1"/>
          </p:cNvSpPr>
          <p:nvPr/>
        </p:nvSpPr>
        <p:spPr bwMode="auto">
          <a:xfrm>
            <a:off x="2642675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Hexagon 5"/>
          <p:cNvSpPr>
            <a:spLocks noChangeAspect="1"/>
          </p:cNvSpPr>
          <p:nvPr/>
        </p:nvSpPr>
        <p:spPr bwMode="auto">
          <a:xfrm>
            <a:off x="3736883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Hexagon 6"/>
          <p:cNvSpPr>
            <a:spLocks noChangeAspect="1"/>
          </p:cNvSpPr>
          <p:nvPr/>
        </p:nvSpPr>
        <p:spPr bwMode="auto">
          <a:xfrm>
            <a:off x="4860496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Hexagon 7"/>
          <p:cNvSpPr>
            <a:spLocks noChangeAspect="1"/>
          </p:cNvSpPr>
          <p:nvPr/>
        </p:nvSpPr>
        <p:spPr bwMode="auto">
          <a:xfrm>
            <a:off x="5984109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Hexagon 8"/>
          <p:cNvSpPr>
            <a:spLocks noChangeAspect="1"/>
          </p:cNvSpPr>
          <p:nvPr/>
        </p:nvSpPr>
        <p:spPr bwMode="auto">
          <a:xfrm>
            <a:off x="7088237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Hexagon 9"/>
          <p:cNvSpPr>
            <a:spLocks noChangeAspect="1"/>
          </p:cNvSpPr>
          <p:nvPr/>
        </p:nvSpPr>
        <p:spPr bwMode="auto">
          <a:xfrm>
            <a:off x="8194547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Hexagon 10"/>
          <p:cNvSpPr>
            <a:spLocks noChangeAspect="1"/>
          </p:cNvSpPr>
          <p:nvPr/>
        </p:nvSpPr>
        <p:spPr bwMode="auto">
          <a:xfrm>
            <a:off x="9314713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Hexagon 11"/>
          <p:cNvSpPr>
            <a:spLocks noChangeAspect="1"/>
          </p:cNvSpPr>
          <p:nvPr/>
        </p:nvSpPr>
        <p:spPr bwMode="auto">
          <a:xfrm>
            <a:off x="10404727" y="1707325"/>
            <a:ext cx="665899" cy="576003"/>
          </a:xfrm>
          <a:prstGeom prst="hexagon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Pentagon 12"/>
          <p:cNvSpPr/>
          <p:nvPr/>
        </p:nvSpPr>
        <p:spPr bwMode="auto">
          <a:xfrm rot="5400000">
            <a:off x="2921064" y="2425589"/>
            <a:ext cx="1134675" cy="1596708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Pentagon 13"/>
          <p:cNvSpPr/>
          <p:nvPr/>
        </p:nvSpPr>
        <p:spPr bwMode="auto">
          <a:xfrm rot="5400000">
            <a:off x="8957127" y="2425589"/>
            <a:ext cx="1134675" cy="1596708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Pentagon 14"/>
          <p:cNvSpPr/>
          <p:nvPr/>
        </p:nvSpPr>
        <p:spPr bwMode="auto">
          <a:xfrm rot="5400000">
            <a:off x="5939095" y="2425589"/>
            <a:ext cx="1134675" cy="1596708"/>
          </a:xfrm>
          <a:prstGeom prst="homePlate">
            <a:avLst>
              <a:gd name="adj" fmla="val 38432"/>
            </a:avLst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954155" y="1987969"/>
            <a:ext cx="10693255" cy="950223"/>
          </a:xfrm>
          <a:prstGeom prst="rect">
            <a:avLst/>
          </a:prstGeom>
          <a:solidFill>
            <a:srgbClr val="0078D7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1287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97" b="0" i="0" u="none" strike="noStrike" kern="0" cap="none" spc="0" normalizeH="0" baseline="0" noProof="0" dirty="0" err="1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54155" y="419926"/>
            <a:ext cx="10693255" cy="1510876"/>
            <a:chOff x="880533" y="1857930"/>
            <a:chExt cx="10706923" cy="1512807"/>
          </a:xfrm>
        </p:grpSpPr>
        <p:sp>
          <p:nvSpPr>
            <p:cNvPr id="18" name="Hexagon 17"/>
            <p:cNvSpPr>
              <a:spLocks noChangeAspect="1"/>
            </p:cNvSpPr>
            <p:nvPr/>
          </p:nvSpPr>
          <p:spPr bwMode="auto">
            <a:xfrm>
              <a:off x="880533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Hexagon 18"/>
            <p:cNvSpPr>
              <a:spLocks noChangeAspect="1"/>
            </p:cNvSpPr>
            <p:nvPr/>
          </p:nvSpPr>
          <p:spPr bwMode="auto">
            <a:xfrm>
              <a:off x="1438686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Hexagon 19"/>
            <p:cNvSpPr>
              <a:spLocks noChangeAspect="1"/>
            </p:cNvSpPr>
            <p:nvPr/>
          </p:nvSpPr>
          <p:spPr bwMode="auto">
            <a:xfrm>
              <a:off x="1438686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Hexagon 20"/>
            <p:cNvSpPr>
              <a:spLocks noChangeAspect="1"/>
            </p:cNvSpPr>
            <p:nvPr/>
          </p:nvSpPr>
          <p:spPr bwMode="auto">
            <a:xfrm>
              <a:off x="1996839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Hexagon 21"/>
            <p:cNvSpPr>
              <a:spLocks noChangeAspect="1"/>
            </p:cNvSpPr>
            <p:nvPr/>
          </p:nvSpPr>
          <p:spPr bwMode="auto">
            <a:xfrm>
              <a:off x="1996839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Hexagon 22"/>
            <p:cNvSpPr>
              <a:spLocks noChangeAspect="1"/>
            </p:cNvSpPr>
            <p:nvPr/>
          </p:nvSpPr>
          <p:spPr bwMode="auto">
            <a:xfrm>
              <a:off x="880533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Hexagon 23"/>
            <p:cNvSpPr>
              <a:spLocks noChangeAspect="1"/>
            </p:cNvSpPr>
            <p:nvPr/>
          </p:nvSpPr>
          <p:spPr bwMode="auto">
            <a:xfrm>
              <a:off x="2554992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Hexagon 24"/>
            <p:cNvSpPr>
              <a:spLocks noChangeAspect="1"/>
            </p:cNvSpPr>
            <p:nvPr/>
          </p:nvSpPr>
          <p:spPr bwMode="auto">
            <a:xfrm>
              <a:off x="2554992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Hexagon 25"/>
            <p:cNvSpPr>
              <a:spLocks noChangeAspect="1"/>
            </p:cNvSpPr>
            <p:nvPr/>
          </p:nvSpPr>
          <p:spPr bwMode="auto">
            <a:xfrm>
              <a:off x="3113145" y="2175933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7" name="Hexagon 26"/>
            <p:cNvSpPr>
              <a:spLocks noChangeAspect="1"/>
            </p:cNvSpPr>
            <p:nvPr/>
          </p:nvSpPr>
          <p:spPr bwMode="auto">
            <a:xfrm>
              <a:off x="3671298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Hexagon 27"/>
            <p:cNvSpPr>
              <a:spLocks noChangeAspect="1"/>
            </p:cNvSpPr>
            <p:nvPr/>
          </p:nvSpPr>
          <p:spPr bwMode="auto">
            <a:xfrm>
              <a:off x="3671298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9" name="Hexagon 28"/>
            <p:cNvSpPr>
              <a:spLocks noChangeAspect="1"/>
            </p:cNvSpPr>
            <p:nvPr/>
          </p:nvSpPr>
          <p:spPr bwMode="auto">
            <a:xfrm>
              <a:off x="4229451" y="217593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Hexagon 29"/>
            <p:cNvSpPr>
              <a:spLocks noChangeAspect="1"/>
            </p:cNvSpPr>
            <p:nvPr/>
          </p:nvSpPr>
          <p:spPr bwMode="auto">
            <a:xfrm>
              <a:off x="4229451" y="2793998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Hexagon 30"/>
            <p:cNvSpPr>
              <a:spLocks noChangeAspect="1"/>
            </p:cNvSpPr>
            <p:nvPr/>
          </p:nvSpPr>
          <p:spPr bwMode="auto">
            <a:xfrm>
              <a:off x="3113145" y="2793997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" name="Hexagon 31"/>
            <p:cNvSpPr>
              <a:spLocks noChangeAspect="1"/>
            </p:cNvSpPr>
            <p:nvPr/>
          </p:nvSpPr>
          <p:spPr bwMode="auto">
            <a:xfrm>
              <a:off x="4787604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Hexagon 32"/>
            <p:cNvSpPr>
              <a:spLocks noChangeAspect="1"/>
            </p:cNvSpPr>
            <p:nvPr/>
          </p:nvSpPr>
          <p:spPr bwMode="auto">
            <a:xfrm>
              <a:off x="4787604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Hexagon 33"/>
            <p:cNvSpPr>
              <a:spLocks noChangeAspect="1"/>
            </p:cNvSpPr>
            <p:nvPr/>
          </p:nvSpPr>
          <p:spPr bwMode="auto">
            <a:xfrm>
              <a:off x="534246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Hexagon 34"/>
            <p:cNvSpPr>
              <a:spLocks noChangeAspect="1"/>
            </p:cNvSpPr>
            <p:nvPr/>
          </p:nvSpPr>
          <p:spPr bwMode="auto">
            <a:xfrm>
              <a:off x="5900619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Hexagon 35"/>
            <p:cNvSpPr>
              <a:spLocks noChangeAspect="1"/>
            </p:cNvSpPr>
            <p:nvPr/>
          </p:nvSpPr>
          <p:spPr bwMode="auto">
            <a:xfrm>
              <a:off x="5900619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7" name="Hexagon 36"/>
            <p:cNvSpPr>
              <a:spLocks noChangeAspect="1"/>
            </p:cNvSpPr>
            <p:nvPr/>
          </p:nvSpPr>
          <p:spPr bwMode="auto">
            <a:xfrm>
              <a:off x="6458772" y="217593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Hexagon 37"/>
            <p:cNvSpPr>
              <a:spLocks noChangeAspect="1"/>
            </p:cNvSpPr>
            <p:nvPr/>
          </p:nvSpPr>
          <p:spPr bwMode="auto">
            <a:xfrm>
              <a:off x="6458772" y="2793998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9" name="Hexagon 38"/>
            <p:cNvSpPr>
              <a:spLocks noChangeAspect="1"/>
            </p:cNvSpPr>
            <p:nvPr/>
          </p:nvSpPr>
          <p:spPr bwMode="auto">
            <a:xfrm>
              <a:off x="5342466" y="2785530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Hexagon 39"/>
            <p:cNvSpPr>
              <a:spLocks noChangeAspect="1"/>
            </p:cNvSpPr>
            <p:nvPr/>
          </p:nvSpPr>
          <p:spPr bwMode="auto">
            <a:xfrm>
              <a:off x="7016925" y="1866396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Hexagon 40"/>
            <p:cNvSpPr>
              <a:spLocks noChangeAspect="1"/>
            </p:cNvSpPr>
            <p:nvPr/>
          </p:nvSpPr>
          <p:spPr bwMode="auto">
            <a:xfrm>
              <a:off x="7016925" y="2484462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Hexagon 41"/>
            <p:cNvSpPr>
              <a:spLocks noChangeAspect="1"/>
            </p:cNvSpPr>
            <p:nvPr/>
          </p:nvSpPr>
          <p:spPr bwMode="auto">
            <a:xfrm>
              <a:off x="7575078" y="2175933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Hexagon 42"/>
            <p:cNvSpPr>
              <a:spLocks noChangeAspect="1"/>
            </p:cNvSpPr>
            <p:nvPr/>
          </p:nvSpPr>
          <p:spPr bwMode="auto">
            <a:xfrm>
              <a:off x="8133231" y="18663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Hexagon 43"/>
            <p:cNvSpPr>
              <a:spLocks noChangeAspect="1"/>
            </p:cNvSpPr>
            <p:nvPr/>
          </p:nvSpPr>
          <p:spPr bwMode="auto">
            <a:xfrm>
              <a:off x="8133231" y="2484462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Hexagon 44"/>
            <p:cNvSpPr>
              <a:spLocks noChangeAspect="1"/>
            </p:cNvSpPr>
            <p:nvPr/>
          </p:nvSpPr>
          <p:spPr bwMode="auto">
            <a:xfrm>
              <a:off x="8691384" y="2175932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Hexagon 45"/>
            <p:cNvSpPr>
              <a:spLocks noChangeAspect="1"/>
            </p:cNvSpPr>
            <p:nvPr/>
          </p:nvSpPr>
          <p:spPr bwMode="auto">
            <a:xfrm>
              <a:off x="8691384" y="2793998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Hexagon 46"/>
            <p:cNvSpPr>
              <a:spLocks noChangeAspect="1"/>
            </p:cNvSpPr>
            <p:nvPr/>
          </p:nvSpPr>
          <p:spPr bwMode="auto">
            <a:xfrm>
              <a:off x="7575078" y="2793997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8" name="Hexagon 47"/>
            <p:cNvSpPr>
              <a:spLocks noChangeAspect="1"/>
            </p:cNvSpPr>
            <p:nvPr/>
          </p:nvSpPr>
          <p:spPr bwMode="auto">
            <a:xfrm>
              <a:off x="9249537" y="1866396"/>
              <a:ext cx="666750" cy="576739"/>
            </a:xfrm>
            <a:prstGeom prst="hexagon">
              <a:avLst/>
            </a:prstGeom>
            <a:solidFill>
              <a:srgbClr val="0078D7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9" name="Hexagon 48"/>
            <p:cNvSpPr>
              <a:spLocks noChangeAspect="1"/>
            </p:cNvSpPr>
            <p:nvPr/>
          </p:nvSpPr>
          <p:spPr bwMode="auto">
            <a:xfrm>
              <a:off x="9249537" y="2484462"/>
              <a:ext cx="666750" cy="576739"/>
            </a:xfrm>
            <a:prstGeom prst="hexagon">
              <a:avLst/>
            </a:prstGeom>
            <a:solidFill>
              <a:srgbClr val="0078D7">
                <a:lumMod val="40000"/>
                <a:lumOff val="6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0" name="Hexagon 49"/>
            <p:cNvSpPr>
              <a:spLocks noChangeAspect="1"/>
            </p:cNvSpPr>
            <p:nvPr/>
          </p:nvSpPr>
          <p:spPr bwMode="auto">
            <a:xfrm>
              <a:off x="9804400" y="2167467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1" name="Hexagon 50"/>
            <p:cNvSpPr>
              <a:spLocks noChangeAspect="1"/>
            </p:cNvSpPr>
            <p:nvPr/>
          </p:nvSpPr>
          <p:spPr bwMode="auto">
            <a:xfrm>
              <a:off x="10362553" y="1857930"/>
              <a:ext cx="666750" cy="576739"/>
            </a:xfrm>
            <a:prstGeom prst="hexagon">
              <a:avLst/>
            </a:prstGeom>
            <a:solidFill>
              <a:srgbClr val="002050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Hexagon 51"/>
            <p:cNvSpPr>
              <a:spLocks noChangeAspect="1"/>
            </p:cNvSpPr>
            <p:nvPr/>
          </p:nvSpPr>
          <p:spPr bwMode="auto">
            <a:xfrm>
              <a:off x="10362553" y="2475996"/>
              <a:ext cx="666750" cy="576739"/>
            </a:xfrm>
            <a:prstGeom prst="hexagon">
              <a:avLst/>
            </a:prstGeom>
            <a:solidFill>
              <a:srgbClr val="0078D7">
                <a:lumMod val="20000"/>
                <a:lumOff val="8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Hexagon 52"/>
            <p:cNvSpPr>
              <a:spLocks noChangeAspect="1"/>
            </p:cNvSpPr>
            <p:nvPr/>
          </p:nvSpPr>
          <p:spPr bwMode="auto">
            <a:xfrm>
              <a:off x="10920706" y="2167466"/>
              <a:ext cx="666750" cy="576739"/>
            </a:xfrm>
            <a:prstGeom prst="hexagon">
              <a:avLst/>
            </a:prstGeom>
            <a:solidFill>
              <a:srgbClr val="00BCF2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Hexagon 53"/>
            <p:cNvSpPr>
              <a:spLocks noChangeAspect="1"/>
            </p:cNvSpPr>
            <p:nvPr/>
          </p:nvSpPr>
          <p:spPr bwMode="auto">
            <a:xfrm>
              <a:off x="10920706" y="2785532"/>
              <a:ext cx="666750" cy="576739"/>
            </a:xfrm>
            <a:prstGeom prst="hexagon">
              <a:avLst/>
            </a:prstGeom>
            <a:solidFill>
              <a:srgbClr val="0078D7">
                <a:lumMod val="5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Hexagon 54"/>
            <p:cNvSpPr>
              <a:spLocks noChangeAspect="1"/>
            </p:cNvSpPr>
            <p:nvPr/>
          </p:nvSpPr>
          <p:spPr bwMode="auto">
            <a:xfrm>
              <a:off x="9804400" y="2785531"/>
              <a:ext cx="666750" cy="576739"/>
            </a:xfrm>
            <a:prstGeom prst="hexagon">
              <a:avLst/>
            </a:prstGeom>
            <a:solidFill>
              <a:srgbClr val="0078D7">
                <a:lumMod val="75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647" tIns="146117" rIns="182647" bIns="1461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1287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7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2487625" y="5008934"/>
            <a:ext cx="2605682" cy="633327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l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Public Cloud</a:t>
            </a:r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2642675" y="3964278"/>
            <a:ext cx="1790827" cy="991281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0078D7">
              <a:lumMod val="20000"/>
              <a:lumOff val="80000"/>
            </a:srgbClr>
          </a:solidFill>
          <a:ln>
            <a:noFill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1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 smtClean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8446399" y="5000585"/>
            <a:ext cx="2898112" cy="633327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l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Other </a:t>
            </a: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Clouds</a:t>
            </a:r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8636591" y="3943387"/>
            <a:ext cx="1790827" cy="991280"/>
          </a:xfrm>
          <a:custGeom>
            <a:avLst/>
            <a:gdLst>
              <a:gd name="T0" fmla="*/ 1662 w 2136"/>
              <a:gd name="T1" fmla="*/ 1181 h 1181"/>
              <a:gd name="T2" fmla="*/ 239 w 2136"/>
              <a:gd name="T3" fmla="*/ 1181 h 1181"/>
              <a:gd name="T4" fmla="*/ 0 w 2136"/>
              <a:gd name="T5" fmla="*/ 937 h 1181"/>
              <a:gd name="T6" fmla="*/ 181 w 2136"/>
              <a:gd name="T7" fmla="*/ 706 h 1181"/>
              <a:gd name="T8" fmla="*/ 462 w 2136"/>
              <a:gd name="T9" fmla="*/ 487 h 1181"/>
              <a:gd name="T10" fmla="*/ 974 w 2136"/>
              <a:gd name="T11" fmla="*/ 0 h 1181"/>
              <a:gd name="T12" fmla="*/ 1440 w 2136"/>
              <a:gd name="T13" fmla="*/ 294 h 1181"/>
              <a:gd name="T14" fmla="*/ 1662 w 2136"/>
              <a:gd name="T15" fmla="*/ 235 h 1181"/>
              <a:gd name="T16" fmla="*/ 2136 w 2136"/>
              <a:gd name="T17" fmla="*/ 710 h 1181"/>
              <a:gd name="T18" fmla="*/ 1662 w 2136"/>
              <a:gd name="T19" fmla="*/ 1181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6" h="1181">
                <a:moveTo>
                  <a:pt x="1662" y="1181"/>
                </a:moveTo>
                <a:cubicBezTo>
                  <a:pt x="239" y="1181"/>
                  <a:pt x="239" y="1181"/>
                  <a:pt x="239" y="1181"/>
                </a:cubicBezTo>
                <a:cubicBezTo>
                  <a:pt x="109" y="1181"/>
                  <a:pt x="0" y="1071"/>
                  <a:pt x="0" y="937"/>
                </a:cubicBezTo>
                <a:cubicBezTo>
                  <a:pt x="0" y="823"/>
                  <a:pt x="76" y="731"/>
                  <a:pt x="181" y="706"/>
                </a:cubicBezTo>
                <a:cubicBezTo>
                  <a:pt x="231" y="588"/>
                  <a:pt x="336" y="504"/>
                  <a:pt x="462" y="487"/>
                </a:cubicBezTo>
                <a:cubicBezTo>
                  <a:pt x="474" y="218"/>
                  <a:pt x="701" y="0"/>
                  <a:pt x="974" y="0"/>
                </a:cubicBezTo>
                <a:cubicBezTo>
                  <a:pt x="1175" y="0"/>
                  <a:pt x="1356" y="118"/>
                  <a:pt x="1440" y="294"/>
                </a:cubicBezTo>
                <a:cubicBezTo>
                  <a:pt x="1507" y="256"/>
                  <a:pt x="1582" y="235"/>
                  <a:pt x="1662" y="235"/>
                </a:cubicBezTo>
                <a:cubicBezTo>
                  <a:pt x="1922" y="235"/>
                  <a:pt x="2136" y="449"/>
                  <a:pt x="2136" y="710"/>
                </a:cubicBezTo>
                <a:cubicBezTo>
                  <a:pt x="2136" y="966"/>
                  <a:pt x="1922" y="1181"/>
                  <a:pt x="1662" y="1181"/>
                </a:cubicBezTo>
                <a:close/>
              </a:path>
            </a:pathLst>
          </a:custGeom>
          <a:solidFill>
            <a:srgbClr val="FFC326"/>
          </a:solidFill>
          <a:ln>
            <a:noFill/>
          </a:ln>
        </p:spPr>
        <p:txBody>
          <a:bodyPr vert="horz" wrap="square" lIns="91323" tIns="45661" rIns="91323" bIns="45661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31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8" b="0" i="0" u="none" strike="noStrike" kern="0" cap="none" spc="0" normalizeH="0" baseline="0" noProof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96734" y="5000586"/>
            <a:ext cx="2561552" cy="1036060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On Premises</a:t>
            </a:r>
          </a:p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7" b="0" i="0" u="none" strike="noStrike" kern="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Private </a:t>
            </a:r>
            <a:r>
              <a:rPr kumimoji="0" lang="en-US" sz="2397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cloud</a:t>
            </a:r>
          </a:p>
        </p:txBody>
      </p:sp>
      <p:grpSp>
        <p:nvGrpSpPr>
          <p:cNvPr id="61" name="Group 8"/>
          <p:cNvGrpSpPr>
            <a:grpSpLocks noChangeAspect="1"/>
          </p:cNvGrpSpPr>
          <p:nvPr/>
        </p:nvGrpSpPr>
        <p:grpSpPr bwMode="auto">
          <a:xfrm>
            <a:off x="5610182" y="3549533"/>
            <a:ext cx="1807107" cy="1805987"/>
            <a:chOff x="4385" y="3099"/>
            <a:chExt cx="1613" cy="1612"/>
          </a:xfrm>
        </p:grpSpPr>
        <p:sp>
          <p:nvSpPr>
            <p:cNvPr id="62" name="AutoShape 7"/>
            <p:cNvSpPr>
              <a:spLocks noChangeAspect="1" noChangeArrowheads="1" noTextEdit="1"/>
            </p:cNvSpPr>
            <p:nvPr/>
          </p:nvSpPr>
          <p:spPr bwMode="auto">
            <a:xfrm>
              <a:off x="4385" y="3099"/>
              <a:ext cx="1613" cy="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5494" y="3463"/>
              <a:ext cx="253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4638" y="3463"/>
              <a:ext cx="254" cy="89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5" name="Rectangle 11"/>
            <p:cNvSpPr>
              <a:spLocks noChangeArrowheads="1"/>
            </p:cNvSpPr>
            <p:nvPr/>
          </p:nvSpPr>
          <p:spPr bwMode="auto">
            <a:xfrm>
              <a:off x="4704" y="3531"/>
              <a:ext cx="314" cy="823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6" name="Rectangle 65"/>
            <p:cNvSpPr>
              <a:spLocks noChangeArrowheads="1"/>
            </p:cNvSpPr>
            <p:nvPr/>
          </p:nvSpPr>
          <p:spPr bwMode="auto">
            <a:xfrm>
              <a:off x="5367" y="3653"/>
              <a:ext cx="313" cy="701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7" name="Rectangle 13"/>
            <p:cNvSpPr>
              <a:spLocks noChangeArrowheads="1"/>
            </p:cNvSpPr>
            <p:nvPr/>
          </p:nvSpPr>
          <p:spPr bwMode="auto">
            <a:xfrm>
              <a:off x="4968" y="3779"/>
              <a:ext cx="462" cy="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8" name="Rectangle 14"/>
            <p:cNvSpPr>
              <a:spLocks noChangeArrowheads="1"/>
            </p:cNvSpPr>
            <p:nvPr/>
          </p:nvSpPr>
          <p:spPr bwMode="auto">
            <a:xfrm>
              <a:off x="4945" y="3761"/>
              <a:ext cx="508" cy="18"/>
            </a:xfrm>
            <a:prstGeom prst="rect">
              <a:avLst/>
            </a:prstGeom>
            <a:solidFill>
              <a:srgbClr val="0078D7">
                <a:lumMod val="20000"/>
                <a:lumOff val="8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69" name="Rectangle 15"/>
            <p:cNvSpPr>
              <a:spLocks noChangeArrowheads="1"/>
            </p:cNvSpPr>
            <p:nvPr/>
          </p:nvSpPr>
          <p:spPr bwMode="auto">
            <a:xfrm>
              <a:off x="5222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0" name="Rectangle 16"/>
            <p:cNvSpPr>
              <a:spLocks noChangeArrowheads="1"/>
            </p:cNvSpPr>
            <p:nvPr/>
          </p:nvSpPr>
          <p:spPr bwMode="auto">
            <a:xfrm>
              <a:off x="5117" y="4238"/>
              <a:ext cx="61" cy="116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1" name="Rectangle 17"/>
            <p:cNvSpPr>
              <a:spLocks noChangeArrowheads="1"/>
            </p:cNvSpPr>
            <p:nvPr/>
          </p:nvSpPr>
          <p:spPr bwMode="auto">
            <a:xfrm>
              <a:off x="5014" y="3831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2" name="Rectangle 18"/>
            <p:cNvSpPr>
              <a:spLocks noChangeArrowheads="1"/>
            </p:cNvSpPr>
            <p:nvPr/>
          </p:nvSpPr>
          <p:spPr bwMode="auto">
            <a:xfrm>
              <a:off x="5014" y="3934"/>
              <a:ext cx="372" cy="59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3" name="Rectangle 19"/>
            <p:cNvSpPr>
              <a:spLocks noChangeArrowheads="1"/>
            </p:cNvSpPr>
            <p:nvPr/>
          </p:nvSpPr>
          <p:spPr bwMode="auto">
            <a:xfrm>
              <a:off x="5014" y="4038"/>
              <a:ext cx="372" cy="60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4" name="Rectangle 20"/>
            <p:cNvSpPr>
              <a:spLocks noChangeArrowheads="1"/>
            </p:cNvSpPr>
            <p:nvPr/>
          </p:nvSpPr>
          <p:spPr bwMode="auto">
            <a:xfrm>
              <a:off x="5014" y="4141"/>
              <a:ext cx="372" cy="61"/>
            </a:xfrm>
            <a:prstGeom prst="rect">
              <a:avLst/>
            </a:prstGeom>
            <a:solidFill>
              <a:srgbClr val="0078D7">
                <a:lumMod val="7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  <p:sp>
          <p:nvSpPr>
            <p:cNvPr id="75" name="Rectangle 21"/>
            <p:cNvSpPr>
              <a:spLocks noChangeArrowheads="1"/>
            </p:cNvSpPr>
            <p:nvPr/>
          </p:nvSpPr>
          <p:spPr bwMode="auto">
            <a:xfrm>
              <a:off x="5043" y="3689"/>
              <a:ext cx="179" cy="72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3" tIns="45661" rIns="91323" bIns="4566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315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8" b="1" i="0" u="none" strike="noStrike" kern="0" cap="none" spc="0" normalizeH="0" baseline="0" noProof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269620" y="2057682"/>
            <a:ext cx="1477287" cy="870187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LifecycleMgmt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12097">
                    <a:srgbClr val="FFFFFF"/>
                  </a:gs>
                  <a:gs pos="34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68547" y="2079210"/>
            <a:ext cx="1954352" cy="870187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Independent Scaling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827216" y="2063415"/>
            <a:ext cx="1954352" cy="870187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Independent Updates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925203" y="2062974"/>
            <a:ext cx="1656149" cy="859601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Always On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Availability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636591" y="2112912"/>
            <a:ext cx="1656149" cy="849086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Resource</a:t>
            </a:r>
            <a:b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Efficient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0134896" y="2062190"/>
            <a:ext cx="1656149" cy="926030"/>
          </a:xfrm>
          <a:prstGeom prst="rect">
            <a:avLst/>
          </a:prstGeom>
          <a:noFill/>
        </p:spPr>
        <p:txBody>
          <a:bodyPr wrap="square" lIns="182647" tIns="146117" rIns="182647" bIns="146117" rtlCol="0">
            <a:spAutoFit/>
          </a:bodyPr>
          <a:lstStyle/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Stateless/</a:t>
            </a:r>
          </a:p>
          <a:p>
            <a:pPr marL="0" marR="0" lvl="0" indent="0" algn="ctr" defTabSz="93155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599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gradFill>
                  <a:gsLst>
                    <a:gs pos="12097">
                      <a:srgbClr val="FFFFFF"/>
                    </a:gs>
                    <a:gs pos="34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MS PGothic" panose="020B0600070205080204" pitchFamily="34" charset="-128"/>
                <a:cs typeface="+mn-cs"/>
              </a:rPr>
              <a:t>Stateful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gradFill>
                <a:gsLst>
                  <a:gs pos="12097">
                    <a:srgbClr val="FFFFFF"/>
                  </a:gs>
                  <a:gs pos="34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45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353381" y="416606"/>
            <a:ext cx="8724102" cy="5522728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48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Datacenter (</a:t>
            </a:r>
            <a:r>
              <a:rPr kumimoji="0" lang="en-US" sz="2448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Azure, On Premises, Other Clouds )</a:t>
            </a:r>
            <a:endParaRPr kumimoji="0" lang="en-US" sz="2448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60597" y="3621535"/>
            <a:ext cx="1068728" cy="670445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46000">
                <a:schemeClr val="accent5">
                  <a:lumMod val="95000"/>
                  <a:lumOff val="5000"/>
                </a:schemeClr>
              </a:gs>
              <a:gs pos="100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Load Balancer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5485739" y="2787050"/>
            <a:ext cx="2135903" cy="13290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VM </a:t>
            </a:r>
            <a: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#1</a:t>
            </a:r>
            <a:b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204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8242" y="3215133"/>
            <a:ext cx="1805598" cy="3525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8" name="Rectangle 7"/>
          <p:cNvSpPr/>
          <p:nvPr/>
        </p:nvSpPr>
        <p:spPr>
          <a:xfrm>
            <a:off x="5651393" y="3675284"/>
            <a:ext cx="1812447" cy="3525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852043" y="1040638"/>
            <a:ext cx="2135903" cy="13290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VM </a:t>
            </a:r>
            <a: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#2</a:t>
            </a:r>
            <a:b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204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024545" y="1468721"/>
            <a:ext cx="1803014" cy="3525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17696" y="1928872"/>
            <a:ext cx="1812447" cy="3525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9515863" y="1827379"/>
            <a:ext cx="2135903" cy="13290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VM </a:t>
            </a:r>
            <a: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#3</a:t>
            </a:r>
            <a:b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204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04752" y="2266270"/>
            <a:ext cx="1789211" cy="3525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681517" y="2715614"/>
            <a:ext cx="1812447" cy="3525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532250" y="3427009"/>
            <a:ext cx="2135903" cy="13290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VM </a:t>
            </a:r>
            <a: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#4</a:t>
            </a:r>
            <a:b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204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704753" y="3851558"/>
            <a:ext cx="1805598" cy="3525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97904" y="4315244"/>
            <a:ext cx="1812447" cy="3525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code, etc.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849460" y="4465734"/>
            <a:ext cx="2135903" cy="13290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t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40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VM </a:t>
            </a:r>
            <a: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#5</a:t>
            </a:r>
            <a:br>
              <a:rPr kumimoji="0" lang="en-US" sz="2040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sz="2040" b="1" i="0" u="none" strike="noStrike" kern="120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021963" y="4893817"/>
            <a:ext cx="1805596" cy="352548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015114" y="5353968"/>
            <a:ext cx="1812447" cy="35254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Your code, etc.</a:t>
            </a:r>
          </a:p>
        </p:txBody>
      </p:sp>
      <p:cxnSp>
        <p:nvCxnSpPr>
          <p:cNvPr id="22" name="Elbow Connector 21"/>
          <p:cNvCxnSpPr/>
          <p:nvPr/>
        </p:nvCxnSpPr>
        <p:spPr>
          <a:xfrm>
            <a:off x="8827559" y="1644995"/>
            <a:ext cx="877193" cy="797549"/>
          </a:xfrm>
          <a:prstGeom prst="bentConnector3">
            <a:avLst/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11493963" y="2442544"/>
            <a:ext cx="16388" cy="1585288"/>
          </a:xfrm>
          <a:prstGeom prst="bentConnector3">
            <a:avLst>
              <a:gd name="adj1" fmla="val 2139208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V="1">
            <a:off x="8827559" y="4027832"/>
            <a:ext cx="877194" cy="1042259"/>
          </a:xfrm>
          <a:prstGeom prst="bentConnector3">
            <a:avLst>
              <a:gd name="adj1" fmla="val 50000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28" idx="3"/>
          </p:cNvCxnSpPr>
          <p:nvPr/>
        </p:nvCxnSpPr>
        <p:spPr>
          <a:xfrm flipH="1">
            <a:off x="7021963" y="3391407"/>
            <a:ext cx="441877" cy="1678684"/>
          </a:xfrm>
          <a:prstGeom prst="bentConnector5">
            <a:avLst>
              <a:gd name="adj1" fmla="val -86265"/>
              <a:gd name="adj2" fmla="val 52778"/>
              <a:gd name="adj3" fmla="val 179146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28" idx="3"/>
          </p:cNvCxnSpPr>
          <p:nvPr/>
        </p:nvCxnSpPr>
        <p:spPr>
          <a:xfrm flipH="1" flipV="1">
            <a:off x="7024545" y="1644995"/>
            <a:ext cx="439295" cy="1746412"/>
          </a:xfrm>
          <a:prstGeom prst="bentConnector5">
            <a:avLst>
              <a:gd name="adj1" fmla="val -86772"/>
              <a:gd name="adj2" fmla="val 50000"/>
              <a:gd name="adj3" fmla="val 199071"/>
            </a:avLst>
          </a:prstGeom>
          <a:ln w="57150" cap="sq" cmpd="sng">
            <a:solidFill>
              <a:schemeClr val="tx2"/>
            </a:solidFill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7" idx="3"/>
            <a:endCxn id="28" idx="1"/>
          </p:cNvCxnSpPr>
          <p:nvPr/>
        </p:nvCxnSpPr>
        <p:spPr>
          <a:xfrm flipV="1">
            <a:off x="4629326" y="3391407"/>
            <a:ext cx="1028916" cy="56535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Jeffrey\AppData\Local\Microsoft\Windows\Temporary Internet Files\Content.IE5\Z5GQZJYD\MC900432569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7" y="3051951"/>
            <a:ext cx="1809612" cy="18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>
            <a:endCxn id="27" idx="1"/>
          </p:cNvCxnSpPr>
          <p:nvPr/>
        </p:nvCxnSpPr>
        <p:spPr>
          <a:xfrm>
            <a:off x="1867739" y="3956757"/>
            <a:ext cx="1692858" cy="1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63844" y="1996192"/>
            <a:ext cx="2946791" cy="1031704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Management </a:t>
            </a:r>
            <a:r>
              <a:rPr kumimoji="0" lang="en-US" sz="1836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deploy </a:t>
            </a: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y</a:t>
            </a:r>
            <a:r>
              <a:rPr kumimoji="0" lang="en-US" sz="1836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our </a:t>
            </a: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code, etc.</a:t>
            </a:r>
            <a:b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836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734" b="0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(Port</a:t>
            </a:r>
            <a:r>
              <a:rPr kumimoji="0" lang="en-US" sz="1734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 19080)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61261" y="4763520"/>
            <a:ext cx="2823263" cy="86652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46630" tIns="46630" rIns="46630" bIns="4663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36" b="1" i="0" u="none" strike="noStrike" kern="120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App Web </a:t>
            </a:r>
            <a: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Request</a:t>
            </a:r>
            <a:br>
              <a:rPr kumimoji="0" lang="en-US" sz="1836" b="1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en-US" sz="1734" b="0" i="0" u="none" strike="noStrike" kern="120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(Port: 80/443/?)</a:t>
            </a:r>
          </a:p>
        </p:txBody>
      </p:sp>
      <p:cxnSp>
        <p:nvCxnSpPr>
          <p:cNvPr id="32" name="Straight Arrow Connector 31"/>
          <p:cNvCxnSpPr>
            <a:stCxn id="27" idx="3"/>
          </p:cNvCxnSpPr>
          <p:nvPr/>
        </p:nvCxnSpPr>
        <p:spPr>
          <a:xfrm>
            <a:off x="4629325" y="3956757"/>
            <a:ext cx="2385789" cy="1573485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0" grpId="0" animBg="1"/>
      <p:bldP spid="30" grpId="1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188066" y="975481"/>
            <a:ext cx="8608225" cy="5556411"/>
          </a:xfrm>
          <a:prstGeom prst="roundRect">
            <a:avLst/>
          </a:prstGeom>
          <a:solidFill>
            <a:srgbClr val="FFFFFF">
              <a:lumMod val="75000"/>
            </a:srgbClr>
          </a:solidFill>
          <a:ln w="2222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14" tIns="91414" rIns="34284" bIns="34284" rtlCol="0" anchor="b" anchorCtr="0"/>
          <a:lstStyle/>
          <a:p>
            <a:pPr marL="0" marR="0" lvl="0" indent="0" algn="ctr" defTabSz="93204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01005" y="652013"/>
            <a:ext cx="8210" cy="733394"/>
          </a:xfrm>
          <a:prstGeom prst="straightConnector1">
            <a:avLst/>
          </a:prstGeom>
          <a:noFill/>
          <a:ln w="53975" cap="flat" cmpd="sng" algn="ctr">
            <a:solidFill>
              <a:srgbClr val="FFFFFF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4444440" y="595488"/>
            <a:ext cx="2477863" cy="5170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 Fabric Cluster</a:t>
            </a:r>
          </a:p>
        </p:txBody>
      </p:sp>
      <p:sp>
        <p:nvSpPr>
          <p:cNvPr id="7" name="Title 2"/>
          <p:cNvSpPr txBox="1">
            <a:spLocks/>
          </p:cNvSpPr>
          <p:nvPr/>
        </p:nvSpPr>
        <p:spPr>
          <a:xfrm>
            <a:off x="256255" y="-43294"/>
            <a:ext cx="9953700" cy="519079"/>
          </a:xfrm>
          <a:prstGeom prst="rect">
            <a:avLst/>
          </a:prstGeom>
        </p:spPr>
        <p:txBody>
          <a:bodyPr/>
          <a:lstStyle>
            <a:lvl1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4800" kern="12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MS PGothic" panose="020B0600070205080204" pitchFamily="34" charset="-128"/>
                <a:cs typeface="Segoe UI" pitchFamily="34" charset="0"/>
              </a:defRPr>
            </a:lvl1pPr>
            <a:lvl2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2pPr>
            <a:lvl3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3pPr>
            <a:lvl4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4pPr>
            <a:lvl5pPr algn="l" defTabSz="931863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MS PGothic" panose="020B0600070205080204" pitchFamily="34" charset="-128"/>
                <a:cs typeface="Segoe UI" panose="020B0502040204020203" pitchFamily="34" charset="0"/>
              </a:defRPr>
            </a:lvl5pPr>
            <a:lvl6pPr marL="4572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6pPr>
            <a:lvl7pPr marL="9144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7pPr>
            <a:lvl8pPr marL="13716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8pPr>
            <a:lvl9pPr marL="1828800" algn="l" defTabSz="931863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Segoe UI Light" charset="0"/>
                <a:ea typeface="ＭＳ Ｐゴシック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102" normalizeH="0" baseline="0" noProof="0" dirty="0" smtClean="0">
                <a:ln w="3175"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 Light"/>
                <a:ea typeface="MS PGothic" panose="020B0600070205080204" pitchFamily="34" charset="-128"/>
                <a:cs typeface="Segoe UI" pitchFamily="34" charset="0"/>
              </a:rPr>
              <a:t>LMS Architecture</a:t>
            </a:r>
            <a:endParaRPr kumimoji="0" lang="en-US" sz="4400" b="0" i="0" u="none" strike="noStrike" kern="1200" cap="none" spc="-102" normalizeH="0" baseline="0" noProof="0" dirty="0">
              <a:ln w="3175">
                <a:noFill/>
              </a:ln>
              <a:solidFill>
                <a:srgbClr val="505050"/>
              </a:solidFill>
              <a:effectLst/>
              <a:uLnTx/>
              <a:uFillTx/>
              <a:latin typeface="Segoe UI Light"/>
              <a:ea typeface="MS PGothic" panose="020B0600070205080204" pitchFamily="34" charset="-128"/>
              <a:cs typeface="Segoe UI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915748" y="2425110"/>
            <a:ext cx="1733770" cy="825428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grpSp>
        <p:nvGrpSpPr>
          <p:cNvPr id="9" name="Group 8"/>
          <p:cNvGrpSpPr/>
          <p:nvPr/>
        </p:nvGrpSpPr>
        <p:grpSpPr>
          <a:xfrm>
            <a:off x="10079246" y="4902713"/>
            <a:ext cx="1387662" cy="1637328"/>
            <a:chOff x="5135376" y="1807960"/>
            <a:chExt cx="1387662" cy="1637328"/>
          </a:xfrm>
        </p:grpSpPr>
        <p:grpSp>
          <p:nvGrpSpPr>
            <p:cNvPr id="10" name="Group 9"/>
            <p:cNvGrpSpPr/>
            <p:nvPr/>
          </p:nvGrpSpPr>
          <p:grpSpPr>
            <a:xfrm>
              <a:off x="5135376" y="1807960"/>
              <a:ext cx="1387662" cy="1637328"/>
              <a:chOff x="4054450" y="1478501"/>
              <a:chExt cx="2360979" cy="540955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4054450" y="1857775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Lesson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2" name="Hexagon 11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3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95750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6" name="Group 15"/>
          <p:cNvGrpSpPr/>
          <p:nvPr/>
        </p:nvGrpSpPr>
        <p:grpSpPr>
          <a:xfrm>
            <a:off x="8564377" y="4908439"/>
            <a:ext cx="1387662" cy="1637331"/>
            <a:chOff x="5135376" y="1807960"/>
            <a:chExt cx="1387662" cy="1637331"/>
          </a:xfrm>
        </p:grpSpPr>
        <p:grpSp>
          <p:nvGrpSpPr>
            <p:cNvPr id="17" name="Group 16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Gradebook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9" name="Hexagon 18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0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3" name="Group 22"/>
          <p:cNvGrpSpPr/>
          <p:nvPr/>
        </p:nvGrpSpPr>
        <p:grpSpPr>
          <a:xfrm>
            <a:off x="5515928" y="3114065"/>
            <a:ext cx="1387662" cy="1637331"/>
            <a:chOff x="5135376" y="1807960"/>
            <a:chExt cx="1387662" cy="1637331"/>
          </a:xfrm>
        </p:grpSpPr>
        <p:grpSp>
          <p:nvGrpSpPr>
            <p:cNvPr id="24" name="Group 23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Accounting</a:t>
                </a:r>
                <a:r>
                  <a:rPr kumimoji="0" lang="en-US" sz="1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26" name="Hexagon 25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27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6490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3975866" y="3102648"/>
            <a:ext cx="1387662" cy="1637331"/>
            <a:chOff x="5135376" y="1807960"/>
            <a:chExt cx="1387662" cy="1637331"/>
          </a:xfrm>
        </p:grpSpPr>
        <p:grpSp>
          <p:nvGrpSpPr>
            <p:cNvPr id="31" name="Group 30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Academic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33" name="Hexagon 32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34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3867" y="2460497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7" name="Group 36"/>
          <p:cNvGrpSpPr/>
          <p:nvPr/>
        </p:nvGrpSpPr>
        <p:grpSpPr>
          <a:xfrm>
            <a:off x="8555246" y="3118715"/>
            <a:ext cx="1387662" cy="1637331"/>
            <a:chOff x="5135376" y="1807960"/>
            <a:chExt cx="1387662" cy="1637331"/>
          </a:xfrm>
        </p:grpSpPr>
        <p:grpSp>
          <p:nvGrpSpPr>
            <p:cNvPr id="38" name="Group 37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</a:t>
                </a:r>
                <a:r>
                  <a:rPr kumimoji="0" lang="en-US" sz="14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Attendance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40" name="Hexagon 39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41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078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44" name="Group 43"/>
          <p:cNvGrpSpPr/>
          <p:nvPr/>
        </p:nvGrpSpPr>
        <p:grpSpPr>
          <a:xfrm>
            <a:off x="7020543" y="3118674"/>
            <a:ext cx="1514930" cy="1638245"/>
            <a:chOff x="5115991" y="1807960"/>
            <a:chExt cx="1514930" cy="1638245"/>
          </a:xfrm>
        </p:grpSpPr>
        <p:grpSp>
          <p:nvGrpSpPr>
            <p:cNvPr id="45" name="Group 44"/>
            <p:cNvGrpSpPr/>
            <p:nvPr/>
          </p:nvGrpSpPr>
          <p:grpSpPr>
            <a:xfrm>
              <a:off x="5115991" y="1807960"/>
              <a:ext cx="1514930" cy="1638245"/>
              <a:chOff x="4021468" y="1478501"/>
              <a:chExt cx="2577513" cy="54125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4021468" y="1858078"/>
                <a:ext cx="2577513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</a:t>
                </a: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Admissions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47" name="Hexagon 46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48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0836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1" name="Group 50"/>
          <p:cNvGrpSpPr/>
          <p:nvPr/>
        </p:nvGrpSpPr>
        <p:grpSpPr>
          <a:xfrm>
            <a:off x="10079246" y="3116637"/>
            <a:ext cx="1387662" cy="1637331"/>
            <a:chOff x="5135376" y="1807960"/>
            <a:chExt cx="1387662" cy="1637331"/>
          </a:xfrm>
        </p:grpSpPr>
        <p:grpSp>
          <p:nvGrpSpPr>
            <p:cNvPr id="52" name="Group 51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Calendar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54" name="Hexagon 53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55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4333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8" name="Group 57"/>
          <p:cNvGrpSpPr/>
          <p:nvPr/>
        </p:nvGrpSpPr>
        <p:grpSpPr>
          <a:xfrm>
            <a:off x="5247055" y="1249634"/>
            <a:ext cx="2461226" cy="1243734"/>
            <a:chOff x="632811" y="1939805"/>
            <a:chExt cx="2461226" cy="1243734"/>
          </a:xfrm>
        </p:grpSpPr>
        <p:sp>
          <p:nvSpPr>
            <p:cNvPr id="59" name="Hexagon 58"/>
            <p:cNvSpPr>
              <a:spLocks noChangeAspect="1"/>
            </p:cNvSpPr>
            <p:nvPr/>
          </p:nvSpPr>
          <p:spPr bwMode="auto">
            <a:xfrm>
              <a:off x="1943306" y="2120340"/>
              <a:ext cx="903330" cy="820884"/>
            </a:xfrm>
            <a:prstGeom prst="hexagon">
              <a:avLst/>
            </a:prstGeom>
            <a:solidFill>
              <a:srgbClr val="5C2D91">
                <a:lumMod val="60000"/>
                <a:lumOff val="40000"/>
              </a:srgbClr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0" name="Picture 23"/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0176" y="2373167"/>
              <a:ext cx="390434" cy="304160"/>
            </a:xfrm>
            <a:prstGeom prst="rect">
              <a:avLst/>
            </a:prstGeom>
            <a:solidFill>
              <a:srgbClr val="5C2D91">
                <a:lumMod val="60000"/>
                <a:lumOff val="40000"/>
              </a:srgbClr>
            </a:solidFill>
            <a:ln>
              <a:noFill/>
            </a:ln>
            <a:extLst/>
          </p:spPr>
        </p:pic>
        <p:grpSp>
          <p:nvGrpSpPr>
            <p:cNvPr id="61" name="Group 60"/>
            <p:cNvGrpSpPr/>
            <p:nvPr/>
          </p:nvGrpSpPr>
          <p:grpSpPr>
            <a:xfrm>
              <a:off x="632811" y="1939805"/>
              <a:ext cx="2461226" cy="1243734"/>
              <a:chOff x="2303767" y="1478501"/>
              <a:chExt cx="3968521" cy="410916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2303767" y="1574191"/>
                <a:ext cx="2173097" cy="315226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LMS API Gateway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(stateless)</a:t>
                </a: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>
                <a:off x="4054450" y="1478501"/>
                <a:ext cx="2217838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8418908" y="1279943"/>
            <a:ext cx="1551737" cy="1570050"/>
            <a:chOff x="5135376" y="1807961"/>
            <a:chExt cx="1551737" cy="1570050"/>
          </a:xfrm>
        </p:grpSpPr>
        <p:grpSp>
          <p:nvGrpSpPr>
            <p:cNvPr id="65" name="Group 64"/>
            <p:cNvGrpSpPr/>
            <p:nvPr/>
          </p:nvGrpSpPr>
          <p:grpSpPr>
            <a:xfrm>
              <a:off x="5135376" y="1807961"/>
              <a:ext cx="1551737" cy="1570050"/>
              <a:chOff x="4054450" y="1478501"/>
              <a:chExt cx="2640137" cy="518727"/>
            </a:xfrm>
          </p:grpSpPr>
          <p:sp>
            <p:nvSpPr>
              <p:cNvPr id="70" name="TextBox 69"/>
              <p:cNvSpPr txBox="1"/>
              <p:nvPr/>
            </p:nvSpPr>
            <p:spPr>
              <a:xfrm>
                <a:off x="4333608" y="1835547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 AI</a:t>
                </a: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68" name="Hexagon 67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BF8B0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69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217592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67" name="Flowchart: Magnetic Disk 108"/>
            <p:cNvSpPr/>
            <p:nvPr/>
          </p:nvSpPr>
          <p:spPr>
            <a:xfrm>
              <a:off x="5695090" y="2450068"/>
              <a:ext cx="269148" cy="227038"/>
            </a:xfrm>
            <a:prstGeom prst="flowChartMagneticDisk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970112" y="1279942"/>
            <a:ext cx="1418024" cy="1560334"/>
            <a:chOff x="5135376" y="1807960"/>
            <a:chExt cx="1418024" cy="1560334"/>
          </a:xfrm>
        </p:grpSpPr>
        <p:grpSp>
          <p:nvGrpSpPr>
            <p:cNvPr id="73" name="Group 72"/>
            <p:cNvGrpSpPr/>
            <p:nvPr/>
          </p:nvGrpSpPr>
          <p:grpSpPr>
            <a:xfrm>
              <a:off x="5135376" y="1807960"/>
              <a:ext cx="1418024" cy="1560334"/>
              <a:chOff x="4054450" y="1478501"/>
              <a:chExt cx="2412637" cy="515517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4106108" y="1832337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0505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     Events</a:t>
                </a: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76" name="Hexagon 75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FFB900">
                  <a:lumMod val="75000"/>
                </a:srgbClr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77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217592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5" name="Flowchart: Magnetic Disk 116"/>
            <p:cNvSpPr/>
            <p:nvPr/>
          </p:nvSpPr>
          <p:spPr>
            <a:xfrm>
              <a:off x="5695090" y="2450068"/>
              <a:ext cx="269148" cy="227038"/>
            </a:xfrm>
            <a:prstGeom prst="flowChartMagneticDisk">
              <a:avLst/>
            </a:prstGeom>
            <a:solidFill>
              <a:sysClr val="window" lastClr="FFFFFF"/>
            </a:solidFill>
            <a:ln w="15875" cap="flat" cmpd="sng" algn="ctr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lIns="91414" tIns="91414" rIns="34284" bIns="34284" rtlCol="0" anchor="b" anchorCtr="0"/>
            <a:lstStyle/>
            <a:p>
              <a:pPr marL="0" marR="0" lvl="0" indent="0" algn="ctr" defTabSz="93204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6461067" y="2425112"/>
            <a:ext cx="218813" cy="859652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81" name="Straight Arrow Connector 80"/>
          <p:cNvCxnSpPr>
            <a:stCxn id="90" idx="4"/>
            <a:endCxn id="107" idx="2"/>
          </p:cNvCxnSpPr>
          <p:nvPr/>
        </p:nvCxnSpPr>
        <p:spPr>
          <a:xfrm flipH="1" flipV="1">
            <a:off x="7020544" y="2416354"/>
            <a:ext cx="471635" cy="873019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82" name="Straight Arrow Connector 81"/>
          <p:cNvCxnSpPr>
            <a:stCxn id="82" idx="4"/>
          </p:cNvCxnSpPr>
          <p:nvPr/>
        </p:nvCxnSpPr>
        <p:spPr>
          <a:xfrm flipH="1" flipV="1">
            <a:off x="7050373" y="2425111"/>
            <a:ext cx="1957124" cy="864303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83" name="Straight Arrow Connector 82"/>
          <p:cNvCxnSpPr>
            <a:stCxn id="98" idx="4"/>
          </p:cNvCxnSpPr>
          <p:nvPr/>
        </p:nvCxnSpPr>
        <p:spPr>
          <a:xfrm flipH="1" flipV="1">
            <a:off x="7050373" y="2438076"/>
            <a:ext cx="3481124" cy="849260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3">
            <a:duotone>
              <a:srgbClr val="BAD80A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2743" y="-31073"/>
            <a:ext cx="780290" cy="780290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505000" y="-119659"/>
            <a:ext cx="1943639" cy="9264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web browser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 device</a:t>
            </a:r>
          </a:p>
        </p:txBody>
      </p:sp>
      <p:sp>
        <p:nvSpPr>
          <p:cNvPr id="86" name="Hexagon 85"/>
          <p:cNvSpPr>
            <a:spLocks noChangeAspect="1"/>
          </p:cNvSpPr>
          <p:nvPr/>
        </p:nvSpPr>
        <p:spPr bwMode="auto">
          <a:xfrm>
            <a:off x="724016" y="4640544"/>
            <a:ext cx="361407" cy="318905"/>
          </a:xfrm>
          <a:prstGeom prst="hexagon">
            <a:avLst/>
          </a:prstGeom>
          <a:solidFill>
            <a:srgbClr val="00B05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1027294" y="4368944"/>
            <a:ext cx="2142945" cy="8156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srgbClr val="505050"/>
                </a:solidFill>
                <a:latin typeface="Segoe UI"/>
              </a:rPr>
              <a:t>m</a:t>
            </a:r>
            <a:r>
              <a:rPr lang="en-US" sz="1600" kern="0" dirty="0" smtClean="0">
                <a:solidFill>
                  <a:srgbClr val="505050"/>
                </a:solidFill>
                <a:latin typeface="Segoe UI"/>
              </a:rPr>
              <a:t>anagement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services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774" y="48080"/>
            <a:ext cx="780290" cy="780290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10531497" y="226789"/>
            <a:ext cx="1037949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CDN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230079" y="2459350"/>
            <a:ext cx="284141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 smtClean="0"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latin typeface="Segoe UI"/>
              </a:rPr>
              <a:t>15+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rPr>
              <a:t>Microservices</a:t>
            </a:r>
          </a:p>
        </p:txBody>
      </p:sp>
      <p:sp>
        <p:nvSpPr>
          <p:cNvPr id="91" name="Hexagon 90"/>
          <p:cNvSpPr>
            <a:spLocks noChangeAspect="1"/>
          </p:cNvSpPr>
          <p:nvPr/>
        </p:nvSpPr>
        <p:spPr bwMode="auto">
          <a:xfrm>
            <a:off x="730953" y="3284073"/>
            <a:ext cx="361407" cy="318905"/>
          </a:xfrm>
          <a:prstGeom prst="hexagon">
            <a:avLst/>
          </a:prstGeom>
          <a:solidFill>
            <a:srgbClr val="BF8B00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1034559" y="3001696"/>
            <a:ext cx="1368020" cy="8433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aggregate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services</a:t>
            </a:r>
          </a:p>
        </p:txBody>
      </p:sp>
      <p:sp>
        <p:nvSpPr>
          <p:cNvPr id="93" name="Hexagon 92"/>
          <p:cNvSpPr>
            <a:spLocks noChangeAspect="1"/>
          </p:cNvSpPr>
          <p:nvPr/>
        </p:nvSpPr>
        <p:spPr bwMode="auto">
          <a:xfrm>
            <a:off x="719668" y="2106205"/>
            <a:ext cx="361407" cy="318905"/>
          </a:xfrm>
          <a:prstGeom prst="hexagon">
            <a:avLst/>
          </a:prstGeom>
          <a:solidFill>
            <a:srgbClr val="9C6CD2"/>
          </a:solidFill>
          <a:ln w="1079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3229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003924" y="1821934"/>
            <a:ext cx="1368020" cy="815608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routing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services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3992003" y="4875904"/>
            <a:ext cx="1387662" cy="1637331"/>
            <a:chOff x="5135376" y="1807960"/>
            <a:chExt cx="1387662" cy="1637331"/>
          </a:xfrm>
        </p:grpSpPr>
        <p:grpSp>
          <p:nvGrpSpPr>
            <p:cNvPr id="96" name="Group 95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100" name="TextBox 99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Chat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1" name="Rounded Rectangle 100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98" name="Hexagon 97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99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2" name="Group 101"/>
          <p:cNvGrpSpPr/>
          <p:nvPr/>
        </p:nvGrpSpPr>
        <p:grpSpPr>
          <a:xfrm>
            <a:off x="5516377" y="4901520"/>
            <a:ext cx="1387662" cy="1637331"/>
            <a:chOff x="5135376" y="1807960"/>
            <a:chExt cx="1387662" cy="1637331"/>
          </a:xfrm>
        </p:grpSpPr>
        <p:grpSp>
          <p:nvGrpSpPr>
            <p:cNvPr id="103" name="Group 102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107" name="TextBox 106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Document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08" name="Rounded Rectangle 107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05" name="Hexagon 104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06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09" name="Group 108"/>
          <p:cNvGrpSpPr/>
          <p:nvPr/>
        </p:nvGrpSpPr>
        <p:grpSpPr>
          <a:xfrm>
            <a:off x="7040377" y="4901520"/>
            <a:ext cx="1387662" cy="1637331"/>
            <a:chOff x="5135376" y="1807960"/>
            <a:chExt cx="1387662" cy="1637331"/>
          </a:xfrm>
        </p:grpSpPr>
        <p:grpSp>
          <p:nvGrpSpPr>
            <p:cNvPr id="110" name="Group 109"/>
            <p:cNvGrpSpPr/>
            <p:nvPr/>
          </p:nvGrpSpPr>
          <p:grpSpPr>
            <a:xfrm>
              <a:off x="5135376" y="1807960"/>
              <a:ext cx="1387662" cy="1637331"/>
              <a:chOff x="4054450" y="1478501"/>
              <a:chExt cx="2360979" cy="540956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4054450" y="1857776"/>
                <a:ext cx="2360979" cy="161681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400" kern="0" dirty="0" smtClean="0">
                    <a:solidFill>
                      <a:srgbClr val="505050"/>
                    </a:solidFill>
                    <a:latin typeface="Segoe UI"/>
                  </a:rPr>
                  <a:t>Feed</a:t>
                </a:r>
                <a:endPara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15" name="Rounded Rectangle 114"/>
              <p:cNvSpPr/>
              <p:nvPr/>
            </p:nvSpPr>
            <p:spPr bwMode="auto">
              <a:xfrm>
                <a:off x="4054450" y="1478501"/>
                <a:ext cx="2360979" cy="385471"/>
              </a:xfrm>
              <a:prstGeom prst="roundRect">
                <a:avLst/>
              </a:prstGeom>
              <a:noFill/>
              <a:ln w="22225" cap="flat" cmpd="sng" algn="ctr">
                <a:solidFill>
                  <a:srgbClr val="FFFFFF"/>
                </a:solidFill>
                <a:prstDash val="lgDash"/>
                <a:headEnd type="none" w="med" len="med"/>
                <a:tailEnd type="none" w="med" len="med"/>
              </a:ln>
              <a:effectLst/>
            </p:spPr>
            <p:txBody>
              <a:bodyPr lIns="91414" tIns="91414" rIns="34284" bIns="34284" rtlCol="0" anchor="b" anchorCtr="0"/>
              <a:lstStyle/>
              <a:p>
                <a:pPr marL="0" marR="0" lvl="0" indent="0" algn="ctr" defTabSz="93204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5382406" y="1978659"/>
              <a:ext cx="903330" cy="820884"/>
              <a:chOff x="8614587" y="2125678"/>
              <a:chExt cx="1076510" cy="1007092"/>
            </a:xfrm>
          </p:grpSpPr>
          <p:sp>
            <p:nvSpPr>
              <p:cNvPr id="112" name="Hexagon 111"/>
              <p:cNvSpPr/>
              <p:nvPr/>
            </p:nvSpPr>
            <p:spPr bwMode="auto">
              <a:xfrm>
                <a:off x="8614587" y="2125678"/>
                <a:ext cx="1076510" cy="1007092"/>
              </a:xfrm>
              <a:prstGeom prst="hexagon">
                <a:avLst/>
              </a:prstGeom>
              <a:solidFill>
                <a:srgbClr val="00B050"/>
              </a:solidFill>
              <a:ln w="1079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6630" rIns="0" bIns="4663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3229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pic>
            <p:nvPicPr>
              <p:cNvPr id="113" name="Picture 23"/>
              <p:cNvPicPr>
                <a:picLocks noChangeAspect="1"/>
              </p:cNvPicPr>
              <p:nvPr/>
            </p:nvPicPr>
            <p:blipFill>
              <a:blip r:embed="rId2">
                <a:biLevel thresh="2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63302" y="2488725"/>
                <a:ext cx="429645" cy="35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116" name="Straight Arrow Connector 115"/>
          <p:cNvCxnSpPr/>
          <p:nvPr/>
        </p:nvCxnSpPr>
        <p:spPr>
          <a:xfrm flipV="1">
            <a:off x="5028177" y="2446661"/>
            <a:ext cx="1556453" cy="2471013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7" name="Straight Arrow Connector 116"/>
          <p:cNvCxnSpPr/>
          <p:nvPr/>
        </p:nvCxnSpPr>
        <p:spPr>
          <a:xfrm flipV="1">
            <a:off x="6604014" y="2416353"/>
            <a:ext cx="172711" cy="2543096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8" name="Straight Arrow Connector 117"/>
          <p:cNvCxnSpPr/>
          <p:nvPr/>
        </p:nvCxnSpPr>
        <p:spPr>
          <a:xfrm flipH="1" flipV="1">
            <a:off x="6948799" y="2425111"/>
            <a:ext cx="439051" cy="2531585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19" name="Straight Arrow Connector 118"/>
          <p:cNvCxnSpPr/>
          <p:nvPr/>
        </p:nvCxnSpPr>
        <p:spPr>
          <a:xfrm flipH="1" flipV="1">
            <a:off x="7178211" y="2402477"/>
            <a:ext cx="1797564" cy="2492084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120" name="Straight Arrow Connector 119"/>
          <p:cNvCxnSpPr/>
          <p:nvPr/>
        </p:nvCxnSpPr>
        <p:spPr>
          <a:xfrm flipH="1" flipV="1">
            <a:off x="7361239" y="2397058"/>
            <a:ext cx="2962456" cy="2478846"/>
          </a:xfrm>
          <a:prstGeom prst="straightConnector1">
            <a:avLst/>
          </a:prstGeom>
          <a:noFill/>
          <a:ln w="53975" cap="flat" cmpd="sng" algn="ctr">
            <a:solidFill>
              <a:srgbClr val="00B050"/>
            </a:solidFill>
            <a:prstDash val="solid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15894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Service Fabric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9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abstract business requirements and breaking down the components.</a:t>
            </a:r>
          </a:p>
          <a:p>
            <a:r>
              <a:rPr lang="en-US" dirty="0" smtClean="0"/>
              <a:t>Designing a system that’s reliable, scalable and fault tolerant.</a:t>
            </a:r>
          </a:p>
          <a:p>
            <a:r>
              <a:rPr lang="en-US" dirty="0" smtClean="0"/>
              <a:t>Utilizing the correct technologies our technical challenges</a:t>
            </a:r>
          </a:p>
          <a:p>
            <a:r>
              <a:rPr lang="en-US" dirty="0" smtClean="0"/>
              <a:t>Providing a system that is easy for Infrastructure team to manage.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Link</a:t>
            </a:r>
          </a:p>
          <a:p>
            <a:r>
              <a:rPr lang="en-US" dirty="0"/>
              <a:t>Link to Service Fabric demos https://</a:t>
            </a:r>
            <a:r>
              <a:rPr lang="en-US" dirty="0" err="1"/>
              <a:t>goo.gl</a:t>
            </a:r>
            <a:r>
              <a:rPr lang="en-US" dirty="0"/>
              <a:t>/zLq0RN</a:t>
            </a:r>
            <a:endParaRPr lang="en-US" dirty="0" smtClean="0"/>
          </a:p>
          <a:p>
            <a:r>
              <a:rPr lang="en-US" dirty="0" smtClean="0"/>
              <a:t>See “Cloud Infrastructure” talk by Seth </a:t>
            </a:r>
            <a:r>
              <a:rPr lang="en-US" dirty="0" err="1" smtClean="0"/>
              <a:t>Connoly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9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7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RenWeb</a:t>
            </a:r>
            <a:r>
              <a:rPr lang="en-US" dirty="0" smtClean="0"/>
              <a:t> LMS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Tools and techniques for building modern cloud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3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Began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Brad Lee: ”If we budget for 2 developers, can we build an LMS by May 2016?”</a:t>
            </a:r>
          </a:p>
          <a:p>
            <a:r>
              <a:rPr lang="en-US" dirty="0" smtClean="0"/>
              <a:t>Me: “What are the requirements?”</a:t>
            </a:r>
          </a:p>
          <a:p>
            <a:r>
              <a:rPr lang="en-US" dirty="0" smtClean="0"/>
              <a:t>Brad: “We don’t have requirements yet but we want it to be tightly integrated with </a:t>
            </a:r>
            <a:r>
              <a:rPr lang="en-US" dirty="0" err="1" smtClean="0"/>
              <a:t>RenWeb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3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Proceed with Caution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429" y="1825625"/>
            <a:ext cx="7772400" cy="3932918"/>
          </a:xfrm>
        </p:spPr>
      </p:pic>
    </p:spTree>
    <p:extLst>
      <p:ext uri="{BB962C8B-B14F-4D97-AF65-F5344CB8AC3E}">
        <p14:creationId xmlns:p14="http://schemas.microsoft.com/office/powerpoint/2010/main" val="13528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1 – Minimum Feature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Academic Features:  Quizzes, Discussion Groups, Units and Topics.</a:t>
            </a:r>
          </a:p>
          <a:p>
            <a:r>
              <a:rPr lang="en-US" dirty="0" smtClean="0"/>
              <a:t>Social Features: Class Wall like Facebook, Chat System like Google Hangouts or Facebook Messenger, and an Assignment Calendar.</a:t>
            </a:r>
          </a:p>
          <a:p>
            <a:r>
              <a:rPr lang="en-US" dirty="0" smtClean="0"/>
              <a:t>Productivity Features: Google Drive integration, Dropbox integration, Dashboards, &amp; Notifications.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7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Business Domain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dirty="0" smtClean="0"/>
              <a:t>What problems are we trying to solve?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 System (Needs to be near real-time)</a:t>
            </a:r>
          </a:p>
          <a:p>
            <a:r>
              <a:rPr lang="en-US" dirty="0" smtClean="0"/>
              <a:t>File Management &amp; Upload System</a:t>
            </a:r>
          </a:p>
          <a:p>
            <a:r>
              <a:rPr lang="en-US" dirty="0" smtClean="0"/>
              <a:t>Real-time Chat System</a:t>
            </a:r>
          </a:p>
          <a:p>
            <a:r>
              <a:rPr lang="en-US" dirty="0" smtClean="0"/>
              <a:t>We need a way to easily deploy these systems</a:t>
            </a:r>
          </a:p>
          <a:p>
            <a:r>
              <a:rPr lang="en-US" dirty="0" smtClean="0"/>
              <a:t>How do we scale each component?</a:t>
            </a:r>
          </a:p>
          <a:p>
            <a:r>
              <a:rPr lang="en-US" dirty="0" smtClean="0"/>
              <a:t>We need to enhance developer productivity</a:t>
            </a:r>
          </a:p>
          <a:p>
            <a:r>
              <a:rPr lang="en-US" dirty="0" smtClean="0"/>
              <a:t>We need a system that the Infrastructure team can easily manage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LMS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1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11882</TotalTime>
  <Words>748</Words>
  <Application>Microsoft Macintosh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Calibri</vt:lpstr>
      <vt:lpstr>Calibri Light</vt:lpstr>
      <vt:lpstr>Helvetica</vt:lpstr>
      <vt:lpstr>MS PGothic</vt:lpstr>
      <vt:lpstr>Segoe UI</vt:lpstr>
      <vt:lpstr>Segoe UI Light</vt:lpstr>
      <vt:lpstr>Arial</vt:lpstr>
      <vt:lpstr>Office Theme</vt:lpstr>
      <vt:lpstr>PowerPoint Presentation</vt:lpstr>
      <vt:lpstr>PowerPoint Presentation</vt:lpstr>
      <vt:lpstr>PowerPoint Presentation</vt:lpstr>
      <vt:lpstr>How It Began</vt:lpstr>
      <vt:lpstr>Proceed with Caution</vt:lpstr>
      <vt:lpstr>Phase 1 – Minimum Feature Set</vt:lpstr>
      <vt:lpstr>PowerPoint Presentation</vt:lpstr>
      <vt:lpstr>Core Components</vt:lpstr>
      <vt:lpstr>PowerPoint Presentation</vt:lpstr>
      <vt:lpstr>Core Services Used to Build the System</vt:lpstr>
      <vt:lpstr>Azure Blob Storage</vt:lpstr>
      <vt:lpstr>Azure Express Route</vt:lpstr>
      <vt:lpstr>Azure Service Bus (Queues &amp; Topics)</vt:lpstr>
      <vt:lpstr>Azure Functions</vt:lpstr>
      <vt:lpstr>Azure DocumentDB</vt:lpstr>
      <vt:lpstr>Firebase</vt:lpstr>
      <vt:lpstr>Feed Architecture</vt:lpstr>
      <vt:lpstr>File Upload Architecture</vt:lpstr>
      <vt:lpstr>Architecture for Real Time Chat System</vt:lpstr>
      <vt:lpstr>Azure Service Fabric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Resources</vt:lpstr>
      <vt:lpstr>PowerPoint Presentation</vt:lpstr>
    </vt:vector>
  </TitlesOfParts>
  <Company>Nelnet,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Evan</dc:creator>
  <cp:lastModifiedBy>Microsoft Office User</cp:lastModifiedBy>
  <cp:revision>97</cp:revision>
  <dcterms:created xsi:type="dcterms:W3CDTF">2016-04-06T16:14:45Z</dcterms:created>
  <dcterms:modified xsi:type="dcterms:W3CDTF">2016-04-28T08:14:11Z</dcterms:modified>
</cp:coreProperties>
</file>