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0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3" r:id="rId19"/>
    <p:sldId id="274" r:id="rId20"/>
    <p:sldId id="272" r:id="rId2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6327"/>
  </p:normalViewPr>
  <p:slideViewPr>
    <p:cSldViewPr snapToGrid="0" showGuides="1">
      <p:cViewPr varScale="1">
        <p:scale>
          <a:sx n="128" d="100"/>
          <a:sy n="128" d="100"/>
        </p:scale>
        <p:origin x="4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dema R, Ronald" userId="dcaba39b-c663-4078-bcc4-ab8376dc5b1d" providerId="ADAL" clId="{A565F823-2D6F-1D40-AC05-1CC9A7866791}"/>
    <pc:docChg chg="modSld">
      <pc:chgData name="Wedema R, Ronald" userId="dcaba39b-c663-4078-bcc4-ab8376dc5b1d" providerId="ADAL" clId="{A565F823-2D6F-1D40-AC05-1CC9A7866791}" dt="2022-12-06T13:54:17.040" v="9" actId="20577"/>
      <pc:docMkLst>
        <pc:docMk/>
      </pc:docMkLst>
      <pc:sldChg chg="modSp mod">
        <pc:chgData name="Wedema R, Ronald" userId="dcaba39b-c663-4078-bcc4-ab8376dc5b1d" providerId="ADAL" clId="{A565F823-2D6F-1D40-AC05-1CC9A7866791}" dt="2022-12-06T13:54:17.040" v="9" actId="20577"/>
        <pc:sldMkLst>
          <pc:docMk/>
          <pc:sldMk cId="4005440639" sldId="256"/>
        </pc:sldMkLst>
        <pc:spChg chg="mod">
          <ac:chgData name="Wedema R, Ronald" userId="dcaba39b-c663-4078-bcc4-ab8376dc5b1d" providerId="ADAL" clId="{A565F823-2D6F-1D40-AC05-1CC9A7866791}" dt="2022-12-06T13:54:14.639" v="8" actId="20577"/>
          <ac:spMkLst>
            <pc:docMk/>
            <pc:sldMk cId="4005440639" sldId="256"/>
            <ac:spMk id="2" creationId="{00000000-0000-0000-0000-000000000000}"/>
          </ac:spMkLst>
        </pc:spChg>
        <pc:spChg chg="mod">
          <ac:chgData name="Wedema R, Ronald" userId="dcaba39b-c663-4078-bcc4-ab8376dc5b1d" providerId="ADAL" clId="{A565F823-2D6F-1D40-AC05-1CC9A7866791}" dt="2022-12-06T13:54:17.040" v="9" actId="20577"/>
          <ac:spMkLst>
            <pc:docMk/>
            <pc:sldMk cId="4005440639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143-4A07-DD4E-949A-B07DAD28D4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9F8A71-49C0-B84F-8AEE-E0B9452C19CD}" type="slidenum">
              <a:t>5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D870A-BBEF-6844-A99C-1EC475B4E7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931C5-E90C-8745-A66B-7D1311D342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680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B9C59-BDDA-2245-AA89-9ECA1A4768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02072BD-1ED6-6948-B804-CA4F0F070A98}" type="slidenum">
              <a:t>6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5A0BF-C490-3F47-BB66-88B9149552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1F14E-158A-384E-B045-D15A3AAD77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658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B8BF1-38BA-3E40-8B39-064BF47DA0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AC1317-8B34-8F48-939A-7F022C6E57EC}" type="slidenum">
              <a:t>7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679C24-8EFB-7045-B615-9159891C73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57A73-E298-AF4F-AF51-5840461A3E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79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B156A-3479-0E45-BC9B-C34DB6C34F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99538C-EA54-944C-8D0B-CEDC39175661}" type="slidenum">
              <a:t>8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A73304-B9BE-9941-A0BD-F1741D89F0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95576-A3E9-A943-93EF-A826B4C7F1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459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9B45-CF0A-6E4D-9123-84FF722C74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39265B-F042-C646-953A-195E240AB762}" type="slidenum">
              <a:t>9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981F2-910E-3045-856C-E042DBF813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325AD-24E1-B14C-BFA1-372175FAE9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94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B367-F077-F347-8E1E-C883D3E4EA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2C1C26D-621A-1148-AF61-6B6B79F1B5AA}" type="slidenum">
              <a:t>10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1346B5-5F8B-1649-B368-A4B35F1111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DECD1-28E8-504C-BC93-EB2388834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28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51069-D6EE-E64C-97B7-7C172F7B05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21954B9-6F2C-084F-B1A2-AA50703C64A0}" type="slidenum">
              <a:t>11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65CEEF-1089-224F-B88A-41D3184AB6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8C4856-53FB-2A4E-8C58-D078F09C2D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73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D380-8061-8841-A088-1F5F9A6AF8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4B5C21-CB8E-D341-A0E3-F5DCC5EC29BF}" type="slidenum">
              <a:t>12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10254-1975-6C48-9612-A22366C3CB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9D98FD-92D6-414D-972B-DAD8F2C892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88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56E2A-34ED-5949-81F0-80EC2B2096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10474F-58DD-C849-BB0B-DE18499D0D4F}" type="slidenum">
              <a:t>13</a:t>
            </a:fld>
            <a:endParaRPr lang="nl-N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2BEEA-E987-0D49-A1EC-96474960A9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398588" y="0"/>
            <a:ext cx="6396038" cy="35988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C2D79-B3F8-A944-BD69-0921A71309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03999" y="4315680"/>
            <a:ext cx="5856120" cy="4059719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71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Ronald Wedema (WERD)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FE10-7C60-E94B-9D0E-C1177B5BA7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738664"/>
          </a:xfrm>
        </p:spPr>
        <p:txBody>
          <a:bodyPr>
            <a:spAutoFit/>
          </a:bodyPr>
          <a:lstStyle/>
          <a:p>
            <a:pPr lvl="0"/>
            <a:r>
              <a:rPr lang="nl-NL" dirty="0"/>
              <a:t>Link </a:t>
            </a:r>
            <a:r>
              <a:rPr lang="nl-NL" dirty="0" err="1"/>
              <a:t>with</a:t>
            </a:r>
            <a:r>
              <a:rPr lang="nl-NL" dirty="0"/>
              <a:t>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445A-ACF0-7E44-A7D9-2D02D1C989F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45000"/>
            </a:pPr>
            <a:r>
              <a:rPr lang="nl-NL" sz="1600" dirty="0" err="1">
                <a:latin typeface="+mn-lt"/>
              </a:rPr>
              <a:t>Inline</a:t>
            </a:r>
            <a:endParaRPr lang="nl-NL" sz="1600" dirty="0">
              <a:latin typeface="+mn-lt"/>
            </a:endParaRPr>
          </a:p>
          <a:p>
            <a:pPr marL="457200" lvl="1" indent="0">
              <a:buSzPct val="45000"/>
              <a:buNone/>
            </a:pPr>
            <a:r>
              <a:rPr lang="en-US" sz="1400" kern="0" dirty="0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</a:t>
            </a: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&lt;p style=”Style rules for this paragraph"&gt;</a:t>
            </a:r>
          </a:p>
          <a:p>
            <a:pPr>
              <a:buSzPct val="45000"/>
            </a:pPr>
            <a:r>
              <a:rPr lang="nl-NL" sz="1600" dirty="0" err="1">
                <a:latin typeface="+mn-lt"/>
              </a:rPr>
              <a:t>Internal</a:t>
            </a:r>
            <a:endParaRPr lang="nl-NL" sz="1600" dirty="0">
              <a:latin typeface="+mn-lt"/>
            </a:endParaRPr>
          </a:p>
          <a:p>
            <a:pPr marL="457200" lvl="1" indent="0">
              <a:buSzPct val="45000"/>
              <a:buNone/>
            </a:pPr>
            <a:r>
              <a:rPr lang="en-US" sz="1600" kern="0" dirty="0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</a:t>
            </a: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&lt;head&gt;</a:t>
            </a:r>
          </a:p>
          <a:p>
            <a:pPr marL="829544" indent="0">
              <a:lnSpc>
                <a:spcPct val="107000"/>
              </a:lnSpc>
              <a:spcBef>
                <a:spcPts val="543"/>
              </a:spcBef>
              <a:spcAft>
                <a:spcPts val="0"/>
              </a:spcAft>
              <a:buNone/>
              <a:tabLst>
                <a:tab pos="1659086" algn="l"/>
                <a:tab pos="2488631" algn="l"/>
                <a:tab pos="3318175" algn="l"/>
                <a:tab pos="4147718" algn="l"/>
                <a:tab pos="4977262" algn="l"/>
                <a:tab pos="5806806" algn="l"/>
                <a:tab pos="6636349" algn="l"/>
                <a:tab pos="7465893" algn="l"/>
                <a:tab pos="8295436" algn="l"/>
                <a:tab pos="9124980" algn="l"/>
              </a:tabLst>
            </a:pP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&lt;style type="text/</a:t>
            </a:r>
            <a:r>
              <a:rPr lang="en-US" sz="1600" kern="0" dirty="0" err="1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css</a:t>
            </a: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"&gt;</a:t>
            </a:r>
          </a:p>
          <a:p>
            <a:pPr marL="1244315" indent="0">
              <a:lnSpc>
                <a:spcPct val="107000"/>
              </a:lnSpc>
              <a:spcBef>
                <a:spcPts val="453"/>
              </a:spcBef>
              <a:spcAft>
                <a:spcPts val="0"/>
              </a:spcAft>
              <a:buNone/>
              <a:tabLst>
                <a:tab pos="1659087" algn="l"/>
                <a:tab pos="2488631" algn="l"/>
                <a:tab pos="3318175" algn="l"/>
                <a:tab pos="4147718" algn="l"/>
                <a:tab pos="4977262" algn="l"/>
                <a:tab pos="5806806" algn="l"/>
                <a:tab pos="6636349" algn="l"/>
                <a:tab pos="7465893" algn="l"/>
                <a:tab pos="8295436" algn="l"/>
                <a:tab pos="9124980" algn="l"/>
              </a:tabLst>
            </a:pP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	&lt;!—Style rules-&gt;</a:t>
            </a:r>
          </a:p>
          <a:p>
            <a:pPr marL="829544" indent="0">
              <a:lnSpc>
                <a:spcPct val="107000"/>
              </a:lnSpc>
              <a:spcBef>
                <a:spcPts val="543"/>
              </a:spcBef>
              <a:spcAft>
                <a:spcPts val="0"/>
              </a:spcAft>
              <a:buNone/>
              <a:tabLst>
                <a:tab pos="1659086" algn="l"/>
                <a:tab pos="2488631" algn="l"/>
                <a:tab pos="3318175" algn="l"/>
                <a:tab pos="4147718" algn="l"/>
                <a:tab pos="4977262" algn="l"/>
                <a:tab pos="5806806" algn="l"/>
                <a:tab pos="6636349" algn="l"/>
                <a:tab pos="7465893" algn="l"/>
                <a:tab pos="8295436" algn="l"/>
                <a:tab pos="9124980" algn="l"/>
              </a:tabLst>
            </a:pP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&lt;/style&gt;</a:t>
            </a:r>
          </a:p>
          <a:p>
            <a:pPr marL="414772" indent="0">
              <a:lnSpc>
                <a:spcPct val="107000"/>
              </a:lnSpc>
              <a:spcBef>
                <a:spcPts val="632"/>
              </a:spcBef>
              <a:spcAft>
                <a:spcPts val="0"/>
              </a:spcAft>
              <a:buNone/>
              <a:tabLst>
                <a:tab pos="829217" algn="l"/>
                <a:tab pos="1658760" algn="l"/>
                <a:tab pos="2488304" algn="l"/>
                <a:tab pos="3317848" algn="l"/>
                <a:tab pos="4147391" algn="l"/>
                <a:tab pos="4976935" algn="l"/>
                <a:tab pos="5806479" algn="l"/>
                <a:tab pos="6636023" algn="l"/>
                <a:tab pos="7465567" algn="l"/>
                <a:tab pos="8295110" algn="l"/>
                <a:tab pos="9124654" algn="l"/>
              </a:tabLst>
            </a:pP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&lt;/head&gt;</a:t>
            </a:r>
          </a:p>
          <a:p>
            <a:pPr>
              <a:buSzPct val="45000"/>
            </a:pPr>
            <a:r>
              <a:rPr lang="nl-NL" sz="1600" dirty="0" err="1">
                <a:latin typeface="+mn-lt"/>
              </a:rPr>
              <a:t>External</a:t>
            </a:r>
            <a:endParaRPr lang="nl-NL" sz="1600" dirty="0">
              <a:latin typeface="+mn-lt"/>
            </a:endParaRPr>
          </a:p>
          <a:p>
            <a:pPr marL="414772" indent="0">
              <a:lnSpc>
                <a:spcPct val="107000"/>
              </a:lnSpc>
              <a:spcBef>
                <a:spcPts val="632"/>
              </a:spcBef>
              <a:spcAft>
                <a:spcPts val="0"/>
              </a:spcAft>
              <a:buNone/>
              <a:tabLst>
                <a:tab pos="829217" algn="l"/>
                <a:tab pos="1658760" algn="l"/>
                <a:tab pos="2488304" algn="l"/>
                <a:tab pos="3317848" algn="l"/>
                <a:tab pos="4147391" algn="l"/>
                <a:tab pos="4976935" algn="l"/>
                <a:tab pos="5806479" algn="l"/>
                <a:tab pos="6636023" algn="l"/>
                <a:tab pos="7465567" algn="l"/>
                <a:tab pos="8295110" algn="l"/>
                <a:tab pos="9124654" algn="l"/>
              </a:tabLst>
            </a:pPr>
            <a:r>
              <a:rPr lang="en-US" sz="1600" kern="0" dirty="0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</a:t>
            </a: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&lt;head&gt;</a:t>
            </a:r>
          </a:p>
          <a:p>
            <a:pPr marL="829544" indent="0">
              <a:lnSpc>
                <a:spcPct val="107000"/>
              </a:lnSpc>
              <a:spcBef>
                <a:spcPts val="543"/>
              </a:spcBef>
              <a:spcAft>
                <a:spcPts val="0"/>
              </a:spcAft>
              <a:buNone/>
              <a:tabLst>
                <a:tab pos="1659086" algn="l"/>
                <a:tab pos="2488631" algn="l"/>
                <a:tab pos="3318175" algn="l"/>
                <a:tab pos="4147718" algn="l"/>
                <a:tab pos="4977262" algn="l"/>
                <a:tab pos="5806806" algn="l"/>
                <a:tab pos="6636349" algn="l"/>
                <a:tab pos="7465893" algn="l"/>
                <a:tab pos="8295436" algn="l"/>
                <a:tab pos="9124980" algn="l"/>
              </a:tabLst>
            </a:pP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&lt;link </a:t>
            </a:r>
            <a:r>
              <a:rPr lang="en-US" sz="1600" kern="0" dirty="0" err="1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rel</a:t>
            </a: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="stylesheet" type="text/</a:t>
            </a:r>
            <a:r>
              <a:rPr lang="en-US" sz="1600" kern="0" dirty="0" err="1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css</a:t>
            </a: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" </a:t>
            </a:r>
            <a:r>
              <a:rPr lang="en-US" sz="1600" kern="0" dirty="0" err="1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href</a:t>
            </a: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=”</a:t>
            </a:r>
            <a:r>
              <a:rPr lang="en-US" sz="1600" kern="0" dirty="0" err="1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FileName.css</a:t>
            </a: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"&gt;</a:t>
            </a:r>
          </a:p>
          <a:p>
            <a:pPr marL="414772" indent="0">
              <a:lnSpc>
                <a:spcPct val="107000"/>
              </a:lnSpc>
              <a:spcBef>
                <a:spcPts val="632"/>
              </a:spcBef>
              <a:spcAft>
                <a:spcPts val="0"/>
              </a:spcAft>
              <a:buNone/>
              <a:tabLst>
                <a:tab pos="829217" algn="l"/>
                <a:tab pos="1658760" algn="l"/>
                <a:tab pos="2488304" algn="l"/>
                <a:tab pos="3317848" algn="l"/>
                <a:tab pos="4147391" algn="l"/>
                <a:tab pos="4976935" algn="l"/>
                <a:tab pos="5806479" algn="l"/>
                <a:tab pos="6636023" algn="l"/>
                <a:tab pos="7465567" algn="l"/>
                <a:tab pos="8295110" algn="l"/>
                <a:tab pos="9124654" algn="l"/>
              </a:tabLst>
            </a:pPr>
            <a:r>
              <a:rPr lang="en-US" sz="16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&lt;/head&gt;</a:t>
            </a:r>
          </a:p>
        </p:txBody>
      </p:sp>
    </p:spTree>
    <p:extLst>
      <p:ext uri="{BB962C8B-B14F-4D97-AF65-F5344CB8AC3E}">
        <p14:creationId xmlns:p14="http://schemas.microsoft.com/office/powerpoint/2010/main" val="374547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A34-7CB0-7B48-84F6-E89441E64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738664"/>
          </a:xfrm>
        </p:spPr>
        <p:txBody>
          <a:bodyPr>
            <a:spAutoFit/>
          </a:bodyPr>
          <a:lstStyle/>
          <a:p>
            <a:pPr lvl="0"/>
            <a:r>
              <a:rPr lang="nl-NL" dirty="0"/>
              <a:t>Positioning: </a:t>
            </a:r>
            <a:r>
              <a:rPr lang="nl-NL" dirty="0" err="1"/>
              <a:t>table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C0B2D-A05D-AE49-A9F6-76A5D07F605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nl-NL" dirty="0"/>
              <a:t>A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have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  <a:p>
            <a:pPr>
              <a:buSzPct val="45000"/>
            </a:pPr>
            <a:r>
              <a:rPr lang="nl-NL" dirty="0"/>
              <a:t>A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have a header, </a:t>
            </a:r>
            <a:r>
              <a:rPr lang="nl-NL" dirty="0" err="1"/>
              <a:t>footer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body</a:t>
            </a:r>
          </a:p>
          <a:p>
            <a:pPr>
              <a:buSzPct val="45000"/>
            </a:pPr>
            <a:r>
              <a:rPr lang="nl-NL" dirty="0"/>
              <a:t>A </a:t>
            </a:r>
            <a:r>
              <a:rPr lang="nl-NL" dirty="0" err="1"/>
              <a:t>table</a:t>
            </a:r>
            <a:r>
              <a:rPr lang="nl-NL" dirty="0"/>
              <a:t> has </a:t>
            </a:r>
            <a:r>
              <a:rPr lang="nl-NL" dirty="0" err="1"/>
              <a:t>rows</a:t>
            </a:r>
            <a:endParaRPr lang="nl-NL" dirty="0"/>
          </a:p>
          <a:p>
            <a:pPr>
              <a:buSzPct val="45000"/>
            </a:pPr>
            <a:r>
              <a:rPr lang="nl-NL" dirty="0"/>
              <a:t>A </a:t>
            </a:r>
            <a:r>
              <a:rPr lang="nl-NL" dirty="0" err="1"/>
              <a:t>rows</a:t>
            </a:r>
            <a:r>
              <a:rPr lang="nl-NL" dirty="0"/>
              <a:t> has columns</a:t>
            </a:r>
          </a:p>
          <a:p>
            <a:pPr>
              <a:buSzPct val="45000"/>
            </a:pPr>
            <a:r>
              <a:rPr lang="nl-NL" dirty="0" err="1"/>
              <a:t>Rows</a:t>
            </a:r>
            <a:r>
              <a:rPr lang="nl-NL" dirty="0"/>
              <a:t> + columns form </a:t>
            </a:r>
            <a:r>
              <a:rPr lang="nl-NL" dirty="0" err="1"/>
              <a:t>cells</a:t>
            </a:r>
            <a:endParaRPr lang="nl-NL" dirty="0"/>
          </a:p>
          <a:p>
            <a:pPr>
              <a:buSzPct val="45000"/>
            </a:pPr>
            <a:r>
              <a:rPr lang="nl-NL" dirty="0" err="1"/>
              <a:t>Cells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joined</a:t>
            </a:r>
            <a:endParaRPr lang="nl-NL" dirty="0"/>
          </a:p>
          <a:p>
            <a:pPr>
              <a:buSzPct val="45000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tables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page </a:t>
            </a:r>
            <a:r>
              <a:rPr lang="nl-NL" dirty="0" err="1"/>
              <a:t>layout</a:t>
            </a:r>
            <a:r>
              <a:rPr lang="nl-N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3984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EA05-2F29-554B-8249-DD1CD30D1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738664"/>
          </a:xfrm>
        </p:spPr>
        <p:txBody>
          <a:bodyPr>
            <a:spAutoFit/>
          </a:bodyPr>
          <a:lstStyle/>
          <a:p>
            <a:pPr lvl="0"/>
            <a:r>
              <a:rPr lang="nl-NL" dirty="0"/>
              <a:t>Positioning: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2BA2-1C0F-B547-8AF2-EF121F588D0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10916" indent="-310916"/>
            <a:r>
              <a:rPr lang="nl-NL" sz="2177" dirty="0">
                <a:latin typeface="+mn-lt"/>
              </a:rPr>
              <a:t>Top </a:t>
            </a:r>
            <a:r>
              <a:rPr lang="nl-NL" sz="2177" dirty="0" err="1">
                <a:latin typeface="+mn-lt"/>
              </a:rPr>
              <a:t>left</a:t>
            </a:r>
            <a:r>
              <a:rPr lang="nl-NL" sz="2177" dirty="0">
                <a:latin typeface="+mn-lt"/>
              </a:rPr>
              <a:t> screen (0, 0)</a:t>
            </a:r>
          </a:p>
          <a:p>
            <a:pPr marL="310916" indent="-310916"/>
            <a:r>
              <a:rPr lang="nl-NL" sz="2177" dirty="0" err="1">
                <a:latin typeface="+mn-lt"/>
              </a:rPr>
              <a:t>position:absolute</a:t>
            </a:r>
            <a:r>
              <a:rPr lang="nl-NL" sz="2177" dirty="0">
                <a:latin typeface="+mn-lt"/>
              </a:rPr>
              <a:t>;</a:t>
            </a:r>
          </a:p>
          <a:p>
            <a:pPr marL="710966" lvl="1" indent="-310916"/>
            <a:r>
              <a:rPr lang="en-US" sz="1977" kern="0" dirty="0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     </a:t>
            </a:r>
            <a:r>
              <a:rPr lang="en-US" sz="1977" kern="0" dirty="0" err="1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t.o.v</a:t>
            </a:r>
            <a:r>
              <a:rPr lang="en-US" sz="1977" kern="0" dirty="0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. first non-static element (or html)!</a:t>
            </a:r>
          </a:p>
          <a:p>
            <a:pPr marL="310916" indent="-310916"/>
            <a:r>
              <a:rPr lang="nl-NL" sz="2177" dirty="0" err="1">
                <a:latin typeface="+mn-lt"/>
              </a:rPr>
              <a:t>position:fixed</a:t>
            </a:r>
            <a:r>
              <a:rPr lang="nl-NL" sz="2177" dirty="0">
                <a:latin typeface="+mn-lt"/>
              </a:rPr>
              <a:t>;</a:t>
            </a:r>
          </a:p>
          <a:p>
            <a:pPr marL="710966" lvl="1" indent="-310916"/>
            <a:r>
              <a:rPr lang="en-US" sz="1977" kern="0" dirty="0" err="1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t.o.v</a:t>
            </a:r>
            <a:r>
              <a:rPr lang="en-US" sz="1977" kern="0" dirty="0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. browser window</a:t>
            </a:r>
          </a:p>
          <a:p>
            <a:pPr marL="310916" indent="-310916"/>
            <a:r>
              <a:rPr lang="nl-NL" sz="2177" dirty="0" err="1">
                <a:latin typeface="+mn-lt"/>
              </a:rPr>
              <a:t>position:relative</a:t>
            </a:r>
            <a:r>
              <a:rPr lang="nl-NL" sz="2177" dirty="0">
                <a:latin typeface="+mn-lt"/>
              </a:rPr>
              <a:t>;</a:t>
            </a:r>
          </a:p>
          <a:p>
            <a:pPr marL="673759" indent="-258987">
              <a:lnSpc>
                <a:spcPct val="107000"/>
              </a:lnSpc>
              <a:spcBef>
                <a:spcPts val="632"/>
              </a:spcBef>
              <a:spcAft>
                <a:spcPts val="0"/>
              </a:spcAft>
              <a:tabLst>
                <a:tab pos="829217" algn="l"/>
                <a:tab pos="1658760" algn="l"/>
                <a:tab pos="2488304" algn="l"/>
                <a:tab pos="3317848" algn="l"/>
                <a:tab pos="4147391" algn="l"/>
                <a:tab pos="4976935" algn="l"/>
                <a:tab pos="5806479" algn="l"/>
                <a:tab pos="6636023" algn="l"/>
                <a:tab pos="7465567" algn="l"/>
                <a:tab pos="8295110" algn="l"/>
                <a:tab pos="9124654" algn="l"/>
              </a:tabLst>
            </a:pPr>
            <a:r>
              <a:rPr lang="en-US" sz="2177" kern="0" dirty="0" err="1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t.o.v</a:t>
            </a:r>
            <a:r>
              <a:rPr lang="en-US" sz="2177" kern="0" dirty="0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. relative to normal position</a:t>
            </a:r>
          </a:p>
          <a:p>
            <a:pPr marL="310916" indent="-310916"/>
            <a:r>
              <a:rPr lang="nl-NL" sz="2177" dirty="0" err="1">
                <a:latin typeface="+mn-lt"/>
              </a:rPr>
              <a:t>float</a:t>
            </a:r>
            <a:r>
              <a:rPr lang="nl-NL" sz="2177" dirty="0">
                <a:latin typeface="+mn-lt"/>
              </a:rPr>
              <a:t>: ...;</a:t>
            </a:r>
          </a:p>
          <a:p>
            <a:pPr marL="673759" indent="-258987">
              <a:lnSpc>
                <a:spcPct val="107000"/>
              </a:lnSpc>
              <a:spcBef>
                <a:spcPts val="632"/>
              </a:spcBef>
              <a:spcAft>
                <a:spcPts val="0"/>
              </a:spcAft>
              <a:tabLst>
                <a:tab pos="829217" algn="l"/>
                <a:tab pos="1658760" algn="l"/>
                <a:tab pos="2488304" algn="l"/>
                <a:tab pos="3317848" algn="l"/>
                <a:tab pos="4147391" algn="l"/>
                <a:tab pos="4976935" algn="l"/>
                <a:tab pos="5806479" algn="l"/>
                <a:tab pos="6636023" algn="l"/>
                <a:tab pos="7465567" algn="l"/>
                <a:tab pos="8295110" algn="l"/>
                <a:tab pos="9124654" algn="l"/>
              </a:tabLst>
            </a:pPr>
            <a:r>
              <a:rPr lang="en-US" sz="2177" kern="0" dirty="0"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Align to ... side</a:t>
            </a:r>
          </a:p>
          <a:p>
            <a:pPr marL="310916" indent="-310916"/>
            <a:endParaRPr lang="nl-NL" sz="2177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303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7E53-72C7-414E-A513-00BFBCB3ED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738664"/>
          </a:xfrm>
        </p:spPr>
        <p:txBody>
          <a:bodyPr>
            <a:spAutoFit/>
          </a:bodyPr>
          <a:lstStyle/>
          <a:p>
            <a:pPr lvl="0"/>
            <a:r>
              <a:rPr lang="nl-NL" dirty="0"/>
              <a:t>Positioning: CSS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50B4F-D9B5-954A-A26B-86E7C4B72C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991" y="1548342"/>
            <a:ext cx="5944182" cy="41590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9F6FC-539E-FF4F-9A63-7C2FB3F4EC2B}"/>
              </a:ext>
            </a:extLst>
          </p:cNvPr>
          <p:cNvSpPr txBox="1"/>
          <p:nvPr/>
        </p:nvSpPr>
        <p:spPr>
          <a:xfrm>
            <a:off x="2555857" y="5811263"/>
            <a:ext cx="5330788" cy="56411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hangingPunct="0">
              <a:buSzPct val="45000"/>
              <a:buFont typeface="StarSymbol"/>
              <a:buChar char="●"/>
            </a:pPr>
            <a:r>
              <a:rPr lang="nl-NL" sz="1633" dirty="0" err="1">
                <a:latin typeface="Liberation Sans" pitchFamily="18"/>
                <a:ea typeface="Bitstream Vera Sans" pitchFamily="2"/>
                <a:cs typeface="Bitstream Vera Sans" pitchFamily="2"/>
              </a:rPr>
              <a:t>margin</a:t>
            </a:r>
            <a:r>
              <a:rPr lang="nl-NL" sz="1633" dirty="0">
                <a:latin typeface="Liberation Sans" pitchFamily="18"/>
                <a:ea typeface="Bitstream Vera Sans" pitchFamily="2"/>
                <a:cs typeface="Bitstream Vera Sans" pitchFamily="2"/>
              </a:rPr>
              <a:t> </a:t>
            </a:r>
            <a:r>
              <a:rPr lang="nl-NL" sz="1633" dirty="0" err="1">
                <a:latin typeface="Liberation Sans" pitchFamily="18"/>
                <a:ea typeface="Bitstream Vera Sans" pitchFamily="2"/>
                <a:cs typeface="Bitstream Vera Sans" pitchFamily="2"/>
              </a:rPr>
              <a:t>and</a:t>
            </a:r>
            <a:r>
              <a:rPr lang="nl-NL" sz="1633" dirty="0">
                <a:latin typeface="Liberation Sans" pitchFamily="18"/>
                <a:ea typeface="Bitstream Vera Sans" pitchFamily="2"/>
                <a:cs typeface="Bitstream Vera Sans" pitchFamily="2"/>
              </a:rPr>
              <a:t> padding transparant</a:t>
            </a:r>
          </a:p>
          <a:p>
            <a:pPr hangingPunct="0">
              <a:buSzPct val="45000"/>
              <a:buFont typeface="StarSymbol"/>
              <a:buChar char="●"/>
            </a:pPr>
            <a:r>
              <a:rPr lang="nl-NL" sz="1633" dirty="0" err="1">
                <a:latin typeface="Liberation Sans" pitchFamily="18"/>
                <a:ea typeface="Bitstream Vera Sans" pitchFamily="2"/>
                <a:cs typeface="Bitstream Vera Sans" pitchFamily="2"/>
              </a:rPr>
              <a:t>margin</a:t>
            </a:r>
            <a:r>
              <a:rPr lang="nl-NL" sz="1633" dirty="0">
                <a:latin typeface="Liberation Sans" pitchFamily="18"/>
                <a:ea typeface="Bitstream Vera Sans" pitchFamily="2"/>
                <a:cs typeface="Bitstream Vera Sans" pitchFamily="2"/>
              </a:rPr>
              <a:t> = </a:t>
            </a:r>
            <a:r>
              <a:rPr lang="nl-NL" sz="1633" dirty="0" err="1">
                <a:latin typeface="Liberation Sans" pitchFamily="18"/>
                <a:ea typeface="Bitstream Vera Sans" pitchFamily="2"/>
                <a:cs typeface="Bitstream Vera Sans" pitchFamily="2"/>
              </a:rPr>
              <a:t>tm</a:t>
            </a:r>
            <a:r>
              <a:rPr lang="nl-NL" sz="1633" dirty="0">
                <a:latin typeface="Liberation Sans" pitchFamily="18"/>
                <a:ea typeface="Bitstream Vera Sans" pitchFamily="2"/>
                <a:cs typeface="Bitstream Vera Sans" pitchFamily="2"/>
              </a:rPr>
              <a:t> + lm + </a:t>
            </a:r>
            <a:r>
              <a:rPr lang="nl-NL" sz="1633" dirty="0" err="1">
                <a:latin typeface="Liberation Sans" pitchFamily="18"/>
                <a:ea typeface="Bitstream Vera Sans" pitchFamily="2"/>
                <a:cs typeface="Bitstream Vera Sans" pitchFamily="2"/>
              </a:rPr>
              <a:t>bm</a:t>
            </a:r>
            <a:r>
              <a:rPr lang="nl-NL" sz="1633" dirty="0">
                <a:latin typeface="Liberation Sans" pitchFamily="18"/>
                <a:ea typeface="Bitstream Vera Sans" pitchFamily="2"/>
                <a:cs typeface="Bitstream Vera Sans" pitchFamily="2"/>
              </a:rPr>
              <a:t> + </a:t>
            </a:r>
            <a:r>
              <a:rPr lang="nl-NL" sz="1633" dirty="0" err="1">
                <a:latin typeface="Liberation Sans" pitchFamily="18"/>
                <a:ea typeface="Bitstream Vera Sans" pitchFamily="2"/>
                <a:cs typeface="Bitstream Vera Sans" pitchFamily="2"/>
              </a:rPr>
              <a:t>rm</a:t>
            </a:r>
            <a:r>
              <a:rPr lang="nl-NL" sz="1633" dirty="0">
                <a:latin typeface="Liberation Sans" pitchFamily="18"/>
                <a:ea typeface="Bitstream Vera Sans" pitchFamily="2"/>
                <a:cs typeface="Bitstream Vera Sans" pitchFamily="2"/>
              </a:rPr>
              <a:t> (</a:t>
            </a:r>
            <a:r>
              <a:rPr lang="nl-NL" sz="1633" dirty="0" err="1">
                <a:latin typeface="Liberation Sans" pitchFamily="18"/>
                <a:ea typeface="Bitstream Vera Sans" pitchFamily="2"/>
                <a:cs typeface="Bitstream Vera Sans" pitchFamily="2"/>
              </a:rPr>
              <a:t>same</a:t>
            </a:r>
            <a:r>
              <a:rPr lang="nl-NL" sz="1633" dirty="0">
                <a:latin typeface="Liberation Sans" pitchFamily="18"/>
                <a:ea typeface="Bitstream Vera Sans" pitchFamily="2"/>
                <a:cs typeface="Bitstream Vera Sans" pitchFamily="2"/>
              </a:rPr>
              <a:t> </a:t>
            </a:r>
            <a:r>
              <a:rPr lang="nl-NL" sz="1633" dirty="0" err="1">
                <a:latin typeface="Liberation Sans" pitchFamily="18"/>
                <a:ea typeface="Bitstream Vera Sans" pitchFamily="2"/>
                <a:cs typeface="Bitstream Vera Sans" pitchFamily="2"/>
              </a:rPr>
              <a:t>for</a:t>
            </a:r>
            <a:r>
              <a:rPr lang="nl-NL" sz="1633" dirty="0">
                <a:latin typeface="Liberation Sans" pitchFamily="18"/>
                <a:ea typeface="Bitstream Vera Sans" pitchFamily="2"/>
                <a:cs typeface="Bitstream Vera Sans" pitchFamily="2"/>
              </a:rPr>
              <a:t> border, padding)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8D980-3509-E845-BB8C-9BC05FF6490E}"/>
              </a:ext>
            </a:extLst>
          </p:cNvPr>
          <p:cNvSpPr txBox="1"/>
          <p:nvPr/>
        </p:nvSpPr>
        <p:spPr>
          <a:xfrm>
            <a:off x="5715082" y="5769534"/>
            <a:ext cx="34387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https://www.w3.org/TR/CSS2/images/</a:t>
            </a:r>
            <a:r>
              <a:rPr lang="en-US" sz="1050" dirty="0" err="1">
                <a:solidFill>
                  <a:schemeClr val="bg1"/>
                </a:solidFill>
              </a:rPr>
              <a:t>boxdim.png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0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2F59-3C25-FE46-AAE9-4346F92D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3ABC-041F-C942-B632-FEFE5B7C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HTML, always validate your CSS styling!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https://jigsaw.w3.org/css-validator/</a:t>
            </a:r>
            <a:endParaRPr lang="en-US" dirty="0"/>
          </a:p>
          <a:p>
            <a:pPr lvl="1"/>
            <a:r>
              <a:rPr lang="en-US" dirty="0"/>
              <a:t>Chose CSS3!</a:t>
            </a:r>
          </a:p>
        </p:txBody>
      </p:sp>
    </p:spTree>
    <p:extLst>
      <p:ext uri="{BB962C8B-B14F-4D97-AF65-F5344CB8AC3E}">
        <p14:creationId xmlns:p14="http://schemas.microsoft.com/office/powerpoint/2010/main" val="260667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C4F45B-1FE8-D24E-A859-9510630B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61CB6-C8C8-0040-A973-9C43BF1C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content from style using CSS</a:t>
            </a:r>
          </a:p>
          <a:p>
            <a:r>
              <a:rPr lang="en-US" dirty="0"/>
              <a:t>CSS syntax: </a:t>
            </a:r>
            <a:r>
              <a:rPr lang="en-US" dirty="0">
                <a:solidFill>
                  <a:schemeClr val="bg1"/>
                </a:solidFill>
              </a:rPr>
              <a:t>selector {attribute: value}</a:t>
            </a:r>
          </a:p>
          <a:p>
            <a:r>
              <a:rPr lang="en-US" dirty="0"/>
              <a:t>Classes: global/pseudo</a:t>
            </a:r>
          </a:p>
          <a:p>
            <a:r>
              <a:rPr lang="en-US" dirty="0"/>
              <a:t>Unique: </a:t>
            </a:r>
            <a:r>
              <a:rPr lang="en-US" dirty="0">
                <a:solidFill>
                  <a:schemeClr val="bg1"/>
                </a:solidFill>
              </a:rPr>
              <a:t>#</a:t>
            </a:r>
          </a:p>
          <a:p>
            <a:r>
              <a:rPr lang="en-US" dirty="0"/>
              <a:t>Positioning: CSS-box model</a:t>
            </a:r>
          </a:p>
          <a:p>
            <a:r>
              <a:rPr lang="en-US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351894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5C7F-4209-914A-A761-FF1AB4A7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0223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content and makeup of webpages</a:t>
            </a:r>
          </a:p>
          <a:p>
            <a:r>
              <a:rPr lang="en-US" dirty="0"/>
              <a:t>Styling using CSS 3</a:t>
            </a:r>
          </a:p>
          <a:p>
            <a:r>
              <a:rPr lang="en-US" dirty="0"/>
              <a:t>Online resources</a:t>
            </a:r>
          </a:p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77D-0FD2-DB43-AE2D-6A9CDFA3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F148-A50C-4E4A-A1B7-0C9B05DA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and content </a:t>
            </a:r>
            <a:r>
              <a:rPr lang="en-US" dirty="0" err="1"/>
              <a:t>seperated</a:t>
            </a:r>
            <a:endParaRPr lang="en-US" dirty="0"/>
          </a:p>
          <a:p>
            <a:r>
              <a:rPr lang="en-US" dirty="0"/>
              <a:t>Language that describes the style of HTML elements</a:t>
            </a:r>
          </a:p>
          <a:p>
            <a:r>
              <a:rPr lang="en-US" dirty="0"/>
              <a:t>CSS describes how HTML elements should be displayed</a:t>
            </a:r>
          </a:p>
          <a:p>
            <a:r>
              <a:rPr lang="en-US" dirty="0"/>
              <a:t>Dynamic CSS 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04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1FB2-A6A9-EF40-A91F-4C24FA77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6AF1-3717-5B41-A880-F2E98A5A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720" lvl="0" indent="-342720"/>
            <a:r>
              <a:rPr lang="nl-NL" dirty="0" err="1">
                <a:latin typeface="+mn-lt"/>
              </a:rPr>
              <a:t>Selector</a:t>
            </a:r>
            <a:r>
              <a:rPr lang="nl-NL" dirty="0">
                <a:latin typeface="+mn-lt"/>
              </a:rPr>
              <a:t> { </a:t>
            </a:r>
            <a:r>
              <a:rPr lang="nl-NL" dirty="0" err="1">
                <a:latin typeface="+mn-lt"/>
              </a:rPr>
              <a:t>attribute</a:t>
            </a:r>
            <a:r>
              <a:rPr lang="nl-NL" dirty="0">
                <a:latin typeface="+mn-lt"/>
              </a:rPr>
              <a:t>: </a:t>
            </a:r>
            <a:r>
              <a:rPr lang="nl-NL" dirty="0" err="1">
                <a:latin typeface="+mn-lt"/>
              </a:rPr>
              <a:t>value</a:t>
            </a:r>
            <a:r>
              <a:rPr lang="nl-NL" dirty="0">
                <a:latin typeface="+mn-lt"/>
              </a:rPr>
              <a:t> }</a:t>
            </a:r>
          </a:p>
          <a:p>
            <a:pPr marL="742680" lvl="0" indent="-285480">
              <a:lnSpc>
                <a:spcPct val="107000"/>
              </a:lnSpc>
              <a:spcBef>
                <a:spcPts val="697"/>
              </a:spcBef>
              <a:spcAft>
                <a:spcPts val="0"/>
              </a:spcAft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kern="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body { color: black}</a:t>
            </a:r>
          </a:p>
          <a:p>
            <a:pPr marL="742680" lvl="0" indent="-285480">
              <a:lnSpc>
                <a:spcPct val="107000"/>
              </a:lnSpc>
              <a:spcBef>
                <a:spcPts val="697"/>
              </a:spcBef>
              <a:spcAft>
                <a:spcPts val="0"/>
              </a:spcAft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kern="0" dirty="0"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+mn-lt"/>
              <a:cs typeface="Tahoma" pitchFamily="2"/>
            </a:endParaRPr>
          </a:p>
          <a:p>
            <a:pPr marL="742680" lvl="0" indent="-285480">
              <a:lnSpc>
                <a:spcPct val="107000"/>
              </a:lnSpc>
              <a:spcBef>
                <a:spcPts val="697"/>
              </a:spcBef>
              <a:spcAft>
                <a:spcPts val="0"/>
              </a:spcAft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kern="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body {</a:t>
            </a:r>
          </a:p>
          <a:p>
            <a:pPr marL="914400" lvl="0" indent="0">
              <a:lnSpc>
                <a:spcPct val="107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399" algn="l"/>
              </a:tabLst>
            </a:pPr>
            <a:r>
              <a:rPr lang="en-US" kern="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color: black;</a:t>
            </a:r>
          </a:p>
          <a:p>
            <a:pPr marL="457200" lvl="0" indent="0">
              <a:lnSpc>
                <a:spcPct val="107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kern="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  	</a:t>
            </a:r>
            <a:r>
              <a:rPr lang="en-US" kern="0" dirty="0" err="1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background-color:red</a:t>
            </a:r>
            <a:endParaRPr lang="en-US" kern="0" dirty="0"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+mn-lt"/>
              <a:cs typeface="Tahoma" pitchFamily="2"/>
            </a:endParaRPr>
          </a:p>
          <a:p>
            <a:pPr marL="457200" lvl="0" indent="0">
              <a:lnSpc>
                <a:spcPct val="107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kern="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}</a:t>
            </a:r>
          </a:p>
          <a:p>
            <a:pPr marL="742680" lvl="0" indent="-285480">
              <a:lnSpc>
                <a:spcPct val="107000"/>
              </a:lnSpc>
              <a:spcBef>
                <a:spcPts val="697"/>
              </a:spcBef>
              <a:spcAft>
                <a:spcPts val="0"/>
              </a:spcAft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US" kern="0" dirty="0"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+mn-lt"/>
              <a:cs typeface="Tahoma" pitchFamily="2"/>
            </a:endParaRPr>
          </a:p>
          <a:p>
            <a:pPr marL="800100">
              <a:lnSpc>
                <a:spcPct val="107000"/>
              </a:lnSpc>
              <a:spcBef>
                <a:spcPts val="697"/>
              </a:spcBef>
              <a:spcAft>
                <a:spcPts val="0"/>
              </a:spcAft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kern="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h1, h2 { color: black}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20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E2E7-522E-0B4C-9D86-D8661C997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738664"/>
          </a:xfrm>
        </p:spPr>
        <p:txBody>
          <a:bodyPr>
            <a:spAutoFit/>
          </a:bodyPr>
          <a:lstStyle/>
          <a:p>
            <a:pPr lvl="0"/>
            <a:r>
              <a:rPr lang="nl-NL" dirty="0"/>
              <a:t>Global </a:t>
            </a:r>
            <a:r>
              <a:rPr lang="nl-NL" dirty="0">
                <a:solidFill>
                  <a:srgbClr val="FFFF00"/>
                </a:solidFill>
              </a:rPr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643E-73F6-BB43-AF63-BF84B295DFE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10916" indent="-310916"/>
            <a:r>
              <a:rPr lang="nl-NL" dirty="0">
                <a:latin typeface="+mn-lt"/>
              </a:rPr>
              <a:t>CSS: 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FFFF00"/>
                </a:solidFill>
                <a:latin typeface="+mn-lt"/>
              </a:rPr>
              <a:t>	.</a:t>
            </a:r>
            <a:r>
              <a:rPr lang="nl-NL" sz="2400" dirty="0">
                <a:solidFill>
                  <a:srgbClr val="7030A0"/>
                </a:solidFill>
                <a:latin typeface="+mn-lt"/>
              </a:rPr>
              <a:t>right</a:t>
            </a:r>
            <a:r>
              <a:rPr lang="nl-NL" sz="2400" dirty="0">
                <a:solidFill>
                  <a:srgbClr val="000000"/>
                </a:solidFill>
                <a:latin typeface="+mn-lt"/>
              </a:rPr>
              <a:t> {</a:t>
            </a:r>
            <a:r>
              <a:rPr lang="nl-NL" sz="2400" dirty="0" err="1">
                <a:solidFill>
                  <a:srgbClr val="000000"/>
                </a:solidFill>
                <a:latin typeface="+mn-lt"/>
              </a:rPr>
              <a:t>text-align</a:t>
            </a:r>
            <a:r>
              <a:rPr lang="nl-NL" sz="2400" dirty="0">
                <a:solidFill>
                  <a:srgbClr val="000000"/>
                </a:solidFill>
                <a:latin typeface="+mn-lt"/>
              </a:rPr>
              <a:t>: right}</a:t>
            </a:r>
          </a:p>
          <a:p>
            <a:pPr marL="310916" indent="-310916"/>
            <a:endParaRPr lang="nl-NL" dirty="0">
              <a:solidFill>
                <a:srgbClr val="000000"/>
              </a:solidFill>
              <a:latin typeface="+mn-lt"/>
            </a:endParaRPr>
          </a:p>
          <a:p>
            <a:pPr marL="310916" indent="-310916"/>
            <a:r>
              <a:rPr lang="nl-NL" dirty="0">
                <a:latin typeface="+mn-lt"/>
              </a:rPr>
              <a:t>HTML: </a:t>
            </a:r>
          </a:p>
          <a:p>
            <a:pPr marL="400050" lvl="1" indent="0">
              <a:buNone/>
            </a:pPr>
            <a:r>
              <a:rPr lang="nl-NL" sz="2200" dirty="0">
                <a:solidFill>
                  <a:srgbClr val="000000"/>
                </a:solidFill>
                <a:latin typeface="+mn-lt"/>
              </a:rPr>
              <a:t>&lt;p </a:t>
            </a:r>
            <a:r>
              <a:rPr lang="nl-NL" sz="2200" dirty="0">
                <a:solidFill>
                  <a:srgbClr val="FFFF00"/>
                </a:solidFill>
                <a:latin typeface="+mn-lt"/>
              </a:rPr>
              <a:t>class</a:t>
            </a:r>
            <a:r>
              <a:rPr lang="nl-NL" sz="2200" dirty="0">
                <a:solidFill>
                  <a:srgbClr val="000000"/>
                </a:solidFill>
                <a:latin typeface="+mn-lt"/>
              </a:rPr>
              <a:t>="</a:t>
            </a:r>
            <a:r>
              <a:rPr lang="nl-NL" sz="2200" dirty="0">
                <a:solidFill>
                  <a:srgbClr val="7030A0"/>
                </a:solidFill>
                <a:latin typeface="+mn-lt"/>
              </a:rPr>
              <a:t>right</a:t>
            </a:r>
            <a:r>
              <a:rPr lang="nl-NL" sz="2200" dirty="0">
                <a:solidFill>
                  <a:srgbClr val="000000"/>
                </a:solidFill>
                <a:latin typeface="+mn-lt"/>
              </a:rPr>
              <a:t>"&gt;</a:t>
            </a:r>
          </a:p>
          <a:p>
            <a:pPr marL="414772" indent="0">
              <a:lnSpc>
                <a:spcPct val="107000"/>
              </a:lnSpc>
              <a:spcBef>
                <a:spcPts val="632"/>
              </a:spcBef>
              <a:spcAft>
                <a:spcPts val="0"/>
              </a:spcAft>
              <a:buNone/>
              <a:tabLst>
                <a:tab pos="829217" algn="l"/>
                <a:tab pos="1658760" algn="l"/>
                <a:tab pos="2488304" algn="l"/>
                <a:tab pos="3317848" algn="l"/>
                <a:tab pos="4147391" algn="l"/>
                <a:tab pos="4976935" algn="l"/>
                <a:tab pos="5806479" algn="l"/>
                <a:tab pos="6636023" algn="l"/>
                <a:tab pos="7465567" algn="l"/>
                <a:tab pos="8295110" algn="l"/>
                <a:tab pos="9124654" algn="l"/>
              </a:tabLst>
            </a:pPr>
            <a:r>
              <a:rPr lang="en-US" sz="2200" kern="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Paragraph aligned right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00"/>
                </a:solidFill>
                <a:latin typeface="+mn-lt"/>
              </a:rPr>
              <a:t>	&lt;/p&gt;</a:t>
            </a:r>
          </a:p>
          <a:p>
            <a:pPr marL="310916" indent="-310916"/>
            <a:endParaRPr lang="nl-NL" dirty="0">
              <a:solidFill>
                <a:srgbClr val="000000"/>
              </a:solidFill>
              <a:latin typeface="+mn-lt"/>
            </a:endParaRPr>
          </a:p>
          <a:p>
            <a:pPr marL="310916" indent="-310916"/>
            <a:r>
              <a:rPr lang="nl-NL" dirty="0">
                <a:latin typeface="+mn-lt"/>
              </a:rPr>
              <a:t>HTML: 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+mn-lt"/>
              </a:rPr>
              <a:t>	</a:t>
            </a:r>
            <a:r>
              <a:rPr lang="nl-NL" sz="2200" dirty="0">
                <a:solidFill>
                  <a:srgbClr val="000000"/>
                </a:solidFill>
                <a:latin typeface="+mn-lt"/>
              </a:rPr>
              <a:t>&lt;h1 </a:t>
            </a:r>
            <a:r>
              <a:rPr lang="nl-NL" sz="2200" dirty="0">
                <a:solidFill>
                  <a:srgbClr val="FFFF00"/>
                </a:solidFill>
                <a:latin typeface="+mn-lt"/>
              </a:rPr>
              <a:t>class</a:t>
            </a:r>
            <a:r>
              <a:rPr lang="nl-NL" sz="2200" dirty="0">
                <a:solidFill>
                  <a:srgbClr val="000000"/>
                </a:solidFill>
                <a:latin typeface="+mn-lt"/>
              </a:rPr>
              <a:t>="</a:t>
            </a:r>
            <a:r>
              <a:rPr lang="nl-NL" sz="2200" dirty="0">
                <a:solidFill>
                  <a:srgbClr val="7030A0"/>
                </a:solidFill>
                <a:latin typeface="+mn-lt"/>
              </a:rPr>
              <a:t>right</a:t>
            </a:r>
            <a:r>
              <a:rPr lang="nl-NL" sz="2200" dirty="0">
                <a:solidFill>
                  <a:srgbClr val="000000"/>
                </a:solidFill>
                <a:latin typeface="+mn-lt"/>
              </a:rPr>
              <a:t>"&gt;</a:t>
            </a:r>
          </a:p>
          <a:p>
            <a:pPr marL="414772" indent="0">
              <a:lnSpc>
                <a:spcPct val="107000"/>
              </a:lnSpc>
              <a:spcBef>
                <a:spcPts val="632"/>
              </a:spcBef>
              <a:spcAft>
                <a:spcPts val="0"/>
              </a:spcAft>
              <a:buNone/>
              <a:tabLst>
                <a:tab pos="829217" algn="l"/>
                <a:tab pos="1658760" algn="l"/>
                <a:tab pos="2488304" algn="l"/>
                <a:tab pos="3317848" algn="l"/>
                <a:tab pos="4147391" algn="l"/>
                <a:tab pos="4976935" algn="l"/>
                <a:tab pos="5806479" algn="l"/>
                <a:tab pos="6636023" algn="l"/>
                <a:tab pos="7465567" algn="l"/>
                <a:tab pos="8295110" algn="l"/>
                <a:tab pos="9124654" algn="l"/>
              </a:tabLst>
            </a:pPr>
            <a:r>
              <a:rPr lang="en-US" sz="2200" kern="0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Header aligned right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00"/>
                </a:solidFill>
                <a:latin typeface="+mn-lt"/>
              </a:rPr>
              <a:t>	&lt;/h1&gt;</a:t>
            </a:r>
          </a:p>
          <a:p>
            <a:pPr marL="310916" indent="-310916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00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0B87-EDBD-FC4F-AEDE-56963B2FF4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nl-NL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7150-FAB0-7B4D-B13F-442AE7D372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10916" indent="-310916"/>
            <a:r>
              <a:rPr lang="nl-NL" sz="1800" dirty="0">
                <a:latin typeface="+mn-lt"/>
              </a:rPr>
              <a:t>CSS:</a:t>
            </a:r>
          </a:p>
          <a:p>
            <a:pPr marL="400050" lvl="1" indent="0">
              <a:buNone/>
            </a:pPr>
            <a:r>
              <a:rPr lang="nl-NL" dirty="0" err="1">
                <a:solidFill>
                  <a:schemeClr val="bg1"/>
                </a:solidFill>
                <a:latin typeface="+mn-lt"/>
              </a:rPr>
              <a:t>div.rechts</a:t>
            </a:r>
            <a:r>
              <a:rPr lang="nl-NL" dirty="0">
                <a:solidFill>
                  <a:schemeClr val="bg1"/>
                </a:solidFill>
                <a:latin typeface="+mn-lt"/>
              </a:rPr>
              <a:t> {</a:t>
            </a:r>
            <a:r>
              <a:rPr lang="nl-NL" dirty="0" err="1">
                <a:solidFill>
                  <a:schemeClr val="bg1"/>
                </a:solidFill>
                <a:latin typeface="+mn-lt"/>
              </a:rPr>
              <a:t>text-align</a:t>
            </a:r>
            <a:r>
              <a:rPr lang="nl-NL" dirty="0">
                <a:solidFill>
                  <a:schemeClr val="bg1"/>
                </a:solidFill>
                <a:latin typeface="+mn-lt"/>
              </a:rPr>
              <a:t>: right}</a:t>
            </a:r>
          </a:p>
          <a:p>
            <a:pPr marL="400050" lvl="1" indent="0">
              <a:buNone/>
            </a:pPr>
            <a:r>
              <a:rPr lang="nl-NL" dirty="0">
                <a:solidFill>
                  <a:schemeClr val="bg1"/>
                </a:solidFill>
                <a:latin typeface="+mn-lt"/>
              </a:rPr>
              <a:t>div {</a:t>
            </a:r>
            <a:r>
              <a:rPr lang="nl-NL" dirty="0" err="1">
                <a:solidFill>
                  <a:schemeClr val="bg1"/>
                </a:solidFill>
                <a:latin typeface="+mn-lt"/>
              </a:rPr>
              <a:t>text-align</a:t>
            </a:r>
            <a:r>
              <a:rPr lang="nl-NL" dirty="0">
                <a:solidFill>
                  <a:schemeClr val="bg1"/>
                </a:solidFill>
                <a:latin typeface="+mn-lt"/>
              </a:rPr>
              <a:t>: </a:t>
            </a:r>
            <a:r>
              <a:rPr lang="nl-NL" dirty="0" err="1">
                <a:solidFill>
                  <a:schemeClr val="bg1"/>
                </a:solidFill>
                <a:latin typeface="+mn-lt"/>
              </a:rPr>
              <a:t>left</a:t>
            </a:r>
            <a:r>
              <a:rPr lang="nl-NL" dirty="0">
                <a:solidFill>
                  <a:schemeClr val="bg1"/>
                </a:solidFill>
                <a:latin typeface="+mn-lt"/>
              </a:rPr>
              <a:t>}</a:t>
            </a:r>
          </a:p>
          <a:p>
            <a:pPr marL="310916" indent="-310916"/>
            <a:r>
              <a:rPr lang="nl-NL" sz="1800" dirty="0">
                <a:latin typeface="+mn-lt"/>
              </a:rPr>
              <a:t>HTML: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/>
                </a:solidFill>
                <a:latin typeface="+mn-lt"/>
              </a:rPr>
              <a:t>	&lt;div class="rechts"&gt;</a:t>
            </a:r>
          </a:p>
          <a:p>
            <a:pPr marL="414772" indent="0">
              <a:lnSpc>
                <a:spcPct val="107000"/>
              </a:lnSpc>
              <a:spcBef>
                <a:spcPts val="632"/>
              </a:spcBef>
              <a:spcAft>
                <a:spcPts val="0"/>
              </a:spcAft>
              <a:buNone/>
              <a:tabLst>
                <a:tab pos="829217" algn="l"/>
                <a:tab pos="1658760" algn="l"/>
                <a:tab pos="2488304" algn="l"/>
                <a:tab pos="3317848" algn="l"/>
                <a:tab pos="4147391" algn="l"/>
                <a:tab pos="4976935" algn="l"/>
                <a:tab pos="5806479" algn="l"/>
                <a:tab pos="6636023" algn="l"/>
                <a:tab pos="7465567" algn="l"/>
                <a:tab pos="8295110" algn="l"/>
                <a:tab pos="9124654" algn="l"/>
              </a:tabLst>
            </a:pPr>
            <a:r>
              <a:rPr lang="en-US" sz="1800" kern="0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  <a:cs typeface="Tahoma" pitchFamily="2"/>
              </a:rPr>
              <a:t>	Right aligned text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/>
                </a:solidFill>
                <a:latin typeface="+mn-lt"/>
              </a:rPr>
              <a:t>	&lt;/div&gt;</a:t>
            </a:r>
          </a:p>
          <a:p>
            <a:pPr marL="310916" indent="-310916"/>
            <a:r>
              <a:rPr lang="nl-NL" sz="1800" dirty="0">
                <a:latin typeface="+mn-lt"/>
              </a:rPr>
              <a:t>HTML: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/>
                </a:solidFill>
                <a:latin typeface="+mn-lt"/>
              </a:rPr>
              <a:t>	&lt;div&gt;</a:t>
            </a:r>
          </a:p>
          <a:p>
            <a:pPr marL="0" lvl="0" indent="0">
              <a:buNone/>
            </a:pPr>
            <a:r>
              <a:rPr lang="en-US" sz="1800" kern="0" dirty="0">
                <a:solidFill>
                  <a:schemeClr val="bg1"/>
                </a:solidFill>
                <a:latin typeface="+mn-lt"/>
              </a:rPr>
              <a:t>		Left aligned text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/>
                </a:solidFill>
                <a:latin typeface="+mn-lt"/>
              </a:rPr>
              <a:t>	&lt;/div&gt;</a:t>
            </a:r>
          </a:p>
        </p:txBody>
      </p:sp>
    </p:spTree>
    <p:extLst>
      <p:ext uri="{BB962C8B-B14F-4D97-AF65-F5344CB8AC3E}">
        <p14:creationId xmlns:p14="http://schemas.microsoft.com/office/powerpoint/2010/main" val="41749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166D-8D2B-3640-8419-8D5ACB9CC0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nl-NL"/>
              <a:t>Pseudo-classes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ACF34-D707-9C4D-84BE-D55EACDF44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1738938"/>
          </a:xfrm>
        </p:spPr>
        <p:txBody>
          <a:bodyPr>
            <a:spAutoFit/>
          </a:bodyPr>
          <a:lstStyle/>
          <a:p>
            <a:pPr marL="310916" indent="-310916"/>
            <a:r>
              <a:rPr lang="nl-NL" dirty="0" err="1">
                <a:solidFill>
                  <a:schemeClr val="bg1"/>
                </a:solidFill>
              </a:rPr>
              <a:t>selector:pseudo-class</a:t>
            </a:r>
            <a:r>
              <a:rPr lang="nl-NL" dirty="0">
                <a:solidFill>
                  <a:schemeClr val="bg1"/>
                </a:solidFill>
              </a:rPr>
              <a:t>{ ... }</a:t>
            </a:r>
          </a:p>
          <a:p>
            <a:pPr marL="310916" indent="-310916"/>
            <a:endParaRPr lang="nl-NL" dirty="0"/>
          </a:p>
          <a:p>
            <a:pPr marL="310916" indent="-310916"/>
            <a:r>
              <a:rPr lang="nl-NL" dirty="0" err="1">
                <a:solidFill>
                  <a:schemeClr val="bg1"/>
                </a:solidFill>
              </a:rPr>
              <a:t>a:hover</a:t>
            </a:r>
            <a:r>
              <a:rPr lang="nl-NL" dirty="0">
                <a:solidFill>
                  <a:schemeClr val="bg1"/>
                </a:solidFill>
              </a:rPr>
              <a:t> {font-</a:t>
            </a:r>
            <a:r>
              <a:rPr lang="nl-NL" dirty="0" err="1">
                <a:solidFill>
                  <a:schemeClr val="bg1"/>
                </a:solidFill>
              </a:rPr>
              <a:t>size</a:t>
            </a:r>
            <a:r>
              <a:rPr lang="nl-NL" dirty="0">
                <a:solidFill>
                  <a:schemeClr val="bg1"/>
                </a:solidFill>
              </a:rPr>
              <a:t>: 70%}</a:t>
            </a:r>
          </a:p>
          <a:p>
            <a:pPr marL="310916" indent="-310916"/>
            <a:r>
              <a:rPr lang="nl-NL" dirty="0" err="1">
                <a:solidFill>
                  <a:schemeClr val="bg1"/>
                </a:solidFill>
              </a:rPr>
              <a:t>a:visited</a:t>
            </a:r>
            <a:r>
              <a:rPr lang="nl-NL" dirty="0">
                <a:solidFill>
                  <a:schemeClr val="bg1"/>
                </a:solidFill>
              </a:rPr>
              <a:t> {</a:t>
            </a:r>
            <a:r>
              <a:rPr lang="nl-NL" dirty="0" err="1">
                <a:solidFill>
                  <a:schemeClr val="bg1"/>
                </a:solidFill>
              </a:rPr>
              <a:t>text-align:center</a:t>
            </a:r>
            <a:r>
              <a:rPr lang="nl-NL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28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DF57-4B27-1D46-9D7A-6289242389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/>
              <a:t>Unique elementen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36FF8-0BD3-3F4B-B646-AC6F9136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CSS: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#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konijn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{text-align: right}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HTML:</a:t>
            </a:r>
          </a:p>
          <a:p>
            <a:pPr marL="0" indent="0" hangingPunct="0">
              <a:buNone/>
            </a:pPr>
            <a:r>
              <a:rPr lang="nl-NL" dirty="0">
                <a:latin typeface="+mn-lt"/>
                <a:ea typeface="Bitstream Vera Sans" pitchFamily="2"/>
                <a:cs typeface="Bitstream Vera Sans" pitchFamily="2"/>
              </a:rPr>
              <a:t>	</a:t>
            </a:r>
            <a:r>
              <a:rPr lang="nl-NL" dirty="0">
                <a:solidFill>
                  <a:schemeClr val="bg1"/>
                </a:solidFill>
                <a:latin typeface="+mn-lt"/>
                <a:ea typeface="Bitstream Vera Sans" pitchFamily="2"/>
                <a:cs typeface="Bitstream Vera Sans" pitchFamily="2"/>
              </a:rPr>
              <a:t>&lt;div </a:t>
            </a:r>
            <a:r>
              <a:rPr lang="nl-NL" dirty="0" err="1">
                <a:solidFill>
                  <a:schemeClr val="bg1"/>
                </a:solidFill>
                <a:latin typeface="+mn-lt"/>
                <a:ea typeface="Bitstream Vera Sans" pitchFamily="2"/>
                <a:cs typeface="Bitstream Vera Sans" pitchFamily="2"/>
              </a:rPr>
              <a:t>id</a:t>
            </a:r>
            <a:r>
              <a:rPr lang="nl-NL" dirty="0">
                <a:solidFill>
                  <a:schemeClr val="bg1"/>
                </a:solidFill>
                <a:latin typeface="+mn-lt"/>
                <a:ea typeface="Bitstream Vera Sans" pitchFamily="2"/>
                <a:cs typeface="Bitstream Vera Sans" pitchFamily="2"/>
              </a:rPr>
              <a:t>=”konijn”&gt;</a:t>
            </a:r>
          </a:p>
          <a:p>
            <a:pPr marL="0" indent="0" hangingPunct="0">
              <a:buNone/>
            </a:pPr>
            <a:r>
              <a:rPr lang="nl-NL" dirty="0">
                <a:solidFill>
                  <a:schemeClr val="bg1"/>
                </a:solidFill>
                <a:latin typeface="+mn-lt"/>
                <a:ea typeface="Bitstream Vera Sans" pitchFamily="2"/>
                <a:cs typeface="Bitstream Vera Sans" pitchFamily="2"/>
              </a:rPr>
              <a:t>		bla</a:t>
            </a:r>
          </a:p>
          <a:p>
            <a:pPr marL="0" indent="0" hangingPunct="0">
              <a:buNone/>
            </a:pPr>
            <a:r>
              <a:rPr lang="nl-NL" dirty="0">
                <a:solidFill>
                  <a:schemeClr val="bg1"/>
                </a:solidFill>
                <a:latin typeface="+mn-lt"/>
                <a:ea typeface="Bitstream Vera Sans" pitchFamily="2"/>
                <a:cs typeface="Bitstream Vera Sans" pitchFamily="2"/>
              </a:rPr>
              <a:t>	&lt;/div&gt;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78D9-5630-4446-8D5E-6492995FF3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latin typeface="+mn-lt"/>
              </a:rPr>
              <a:t>block- </a:t>
            </a:r>
            <a:r>
              <a:rPr lang="nl-NL" dirty="0" err="1">
                <a:latin typeface="+mn-lt"/>
              </a:rPr>
              <a:t>vs</a:t>
            </a:r>
            <a:r>
              <a:rPr lang="nl-NL" dirty="0">
                <a:latin typeface="+mn-lt"/>
              </a:rPr>
              <a:t> in-line </a:t>
            </a:r>
            <a:r>
              <a:rPr lang="nl-NL" dirty="0" err="1">
                <a:latin typeface="+mn-lt"/>
              </a:rPr>
              <a:t>styles</a:t>
            </a:r>
            <a:endParaRPr lang="nl-NL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8C96-68DF-534F-9D5D-4CF1110CA1C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45000"/>
            </a:pPr>
            <a:r>
              <a:rPr lang="nl-NL" dirty="0">
                <a:latin typeface="+mn-lt"/>
              </a:rPr>
              <a:t>block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nl-NL" sz="2000" dirty="0">
                <a:latin typeface="+mn-lt"/>
              </a:rPr>
              <a:t>div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nl-NL" sz="2000" dirty="0">
                <a:latin typeface="+mn-lt"/>
              </a:rPr>
              <a:t>p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nl-NL" sz="2000" dirty="0">
                <a:latin typeface="+mn-lt"/>
              </a:rPr>
              <a:t>h*</a:t>
            </a:r>
          </a:p>
          <a:p>
            <a:pPr>
              <a:buSzPct val="45000"/>
            </a:pPr>
            <a:r>
              <a:rPr lang="nl-NL" dirty="0">
                <a:latin typeface="+mn-lt"/>
              </a:rPr>
              <a:t>in-line</a:t>
            </a:r>
          </a:p>
          <a:p>
            <a:pPr lvl="1" hangingPunct="0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nl-NL" sz="2000" dirty="0">
                <a:latin typeface="+mn-lt"/>
              </a:rPr>
              <a:t>span</a:t>
            </a:r>
          </a:p>
        </p:txBody>
      </p:sp>
    </p:spTree>
    <p:extLst>
      <p:ext uri="{BB962C8B-B14F-4D97-AF65-F5344CB8AC3E}">
        <p14:creationId xmlns:p14="http://schemas.microsoft.com/office/powerpoint/2010/main" val="1247959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847778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2012-07-18T23:36:00+00:00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1597963</Value>
    </PublishStatusLookup>
    <APAuthor xmlns="4873beb7-5857-4685-be1f-d57550cc96cc">
      <UserInfo>
        <DisplayName>REDMOND\v-alekha</DisplayName>
        <AccountId>2912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TP103039515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AE737A-72D2-4F07-84A4-D46333E273A5}">
  <ds:schemaRefs>
    <ds:schemaRef ds:uri="4873beb7-5857-4685-be1f-d57550cc96cc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EC0E97-8C84-410A-8286-2F18FF896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528</Words>
  <Application>Microsoft Macintosh PowerPoint</Application>
  <PresentationFormat>Widescreen</PresentationFormat>
  <Paragraphs>126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Liberation Sans</vt:lpstr>
      <vt:lpstr>StarSymbol</vt:lpstr>
      <vt:lpstr>Wingdings 3</vt:lpstr>
      <vt:lpstr>Ion</vt:lpstr>
      <vt:lpstr>CSS3  </vt:lpstr>
      <vt:lpstr>Content</vt:lpstr>
      <vt:lpstr>Cascading Style Sheets</vt:lpstr>
      <vt:lpstr>CSS Syntax</vt:lpstr>
      <vt:lpstr>Global Classes</vt:lpstr>
      <vt:lpstr>Classes</vt:lpstr>
      <vt:lpstr>Pseudo-classes</vt:lpstr>
      <vt:lpstr>Unique elementen</vt:lpstr>
      <vt:lpstr>block- vs in-line styles</vt:lpstr>
      <vt:lpstr>Link with HTML</vt:lpstr>
      <vt:lpstr>Positioning: table</vt:lpstr>
      <vt:lpstr>Positioning: CSS</vt:lpstr>
      <vt:lpstr>Positioning: CSS box</vt:lpstr>
      <vt:lpstr>CSS validation</vt:lpstr>
      <vt:lpstr>Summary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Wedema R, Ronald</dc:creator>
  <cp:lastModifiedBy/>
  <cp:revision>1</cp:revision>
  <cp:lastPrinted>2018-02-07T09:20:12Z</cp:lastPrinted>
  <dcterms:created xsi:type="dcterms:W3CDTF">2018-01-22T10:34:11Z</dcterms:created>
  <dcterms:modified xsi:type="dcterms:W3CDTF">2022-12-06T13:54:18Z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