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0" r:id="rId6"/>
    <p:sldId id="273" r:id="rId7"/>
    <p:sldId id="274" r:id="rId8"/>
    <p:sldId id="287" r:id="rId9"/>
    <p:sldId id="288" r:id="rId10"/>
    <p:sldId id="289" r:id="rId11"/>
    <p:sldId id="290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84" r:id="rId20"/>
    <p:sldId id="285" r:id="rId21"/>
    <p:sldId id="286" r:id="rId22"/>
    <p:sldId id="292" r:id="rId23"/>
    <p:sldId id="291" r:id="rId24"/>
    <p:sldId id="272" r:id="rId2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5" autoAdjust="0"/>
    <p:restoredTop sz="96327"/>
  </p:normalViewPr>
  <p:slideViewPr>
    <p:cSldViewPr snapToGrid="0" showGuides="1">
      <p:cViewPr varScale="1">
        <p:scale>
          <a:sx n="128" d="100"/>
          <a:sy n="128" d="100"/>
        </p:scale>
        <p:origin x="2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dema R, Ronald" userId="dcaba39b-c663-4078-bcc4-ab8376dc5b1d" providerId="ADAL" clId="{4A0CFA15-A539-254D-9857-03AFF15A67C7}"/>
    <pc:docChg chg="modSld">
      <pc:chgData name="Wedema R, Ronald" userId="dcaba39b-c663-4078-bcc4-ab8376dc5b1d" providerId="ADAL" clId="{4A0CFA15-A539-254D-9857-03AFF15A67C7}" dt="2022-12-06T13:53:38.032" v="7" actId="20577"/>
      <pc:docMkLst>
        <pc:docMk/>
      </pc:docMkLst>
      <pc:sldChg chg="modSp mod">
        <pc:chgData name="Wedema R, Ronald" userId="dcaba39b-c663-4078-bcc4-ab8376dc5b1d" providerId="ADAL" clId="{4A0CFA15-A539-254D-9857-03AFF15A67C7}" dt="2022-12-06T13:53:38.032" v="7" actId="20577"/>
        <pc:sldMkLst>
          <pc:docMk/>
          <pc:sldMk cId="4005440639" sldId="256"/>
        </pc:sldMkLst>
        <pc:spChg chg="mod">
          <ac:chgData name="Wedema R, Ronald" userId="dcaba39b-c663-4078-bcc4-ab8376dc5b1d" providerId="ADAL" clId="{4A0CFA15-A539-254D-9857-03AFF15A67C7}" dt="2022-12-06T13:53:35.630" v="6" actId="20577"/>
          <ac:spMkLst>
            <pc:docMk/>
            <pc:sldMk cId="4005440639" sldId="256"/>
            <ac:spMk id="2" creationId="{00000000-0000-0000-0000-000000000000}"/>
          </ac:spMkLst>
        </pc:spChg>
        <pc:spChg chg="mod">
          <ac:chgData name="Wedema R, Ronald" userId="dcaba39b-c663-4078-bcc4-ab8376dc5b1d" providerId="ADAL" clId="{4A0CFA15-A539-254D-9857-03AFF15A67C7}" dt="2022-12-06T13:53:38.032" v="7" actId="20577"/>
          <ac:spMkLst>
            <pc:docMk/>
            <pc:sldMk cId="4005440639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082F2-189D-D54C-B10C-3F85A5489B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18F5665-808C-6B45-BEC2-F7D1A15EB1CF}" type="slidenum">
              <a:t>3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310404-3F2B-7246-A2E3-7638490FD7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158875" y="0"/>
            <a:ext cx="6018213" cy="33861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0B8FF-1538-8245-935A-DB5337AACD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18039" y="4059719"/>
            <a:ext cx="6020640" cy="3819240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16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FC6C8-60FA-4D4D-AD68-70C90681FF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2108F8B-EC01-B84B-9090-F6D679D2A867}" type="slidenum">
              <a:t>16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346687-9F59-B74D-B0C3-8AA6BE953C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E5D000-8F34-F44E-B18E-AF060FAD94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651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2E86F-C6FE-BA45-8076-F3D2F9D3F5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32C642E-F27C-C542-BA51-2A04B2E22D67}" type="slidenum">
              <a:t>17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09B15-0B2E-F84F-8467-91284D7DAF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2CA2C-B81B-C245-9690-2CD00EB03F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6045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115F9-263E-4F43-A98A-178AC3C63F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D636BA-D616-7A47-9A1C-BBE28AF20240}" type="slidenum">
              <a:t>18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339CD-6DB3-2F4D-BD7F-F7AEBA6202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43D721-E9E9-1C45-B140-AF82EC2CAD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69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743F-29A2-254A-89D5-6EDF85744A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DF6ADF3-E783-3A4B-B705-A73556A7E614}" type="slidenum">
              <a:t>4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6A47BA-322D-154D-93D6-B4A910C767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158875" y="0"/>
            <a:ext cx="6018213" cy="33861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18945-5544-A34A-8011-20FFA6CD07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18039" y="4059719"/>
            <a:ext cx="6020640" cy="3819240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05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1C6EB-1CB3-6746-937E-3ADF3987D7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2A9BC38-AE73-B744-87A9-37A3E51B6D2B}" type="slidenum">
              <a:t>9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BD950E-CE4F-9A4A-9FFA-D63CCA391E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158875" y="0"/>
            <a:ext cx="6018213" cy="33861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9EA70-78FA-434E-83C5-A9DC77DB7D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18039" y="4059719"/>
            <a:ext cx="6020640" cy="3819240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754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B07F-C12D-7940-A000-927A8E7ED6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22E9D1-2DE8-2141-A882-F10A49FAB522}" type="slidenum">
              <a:t>10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CDDC8-DADC-D24C-9326-E765D4F01D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5E5FED-7A69-644D-996F-0EAD057E8D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14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91BA2-296F-604A-8CBA-6484D4ECD4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69A58FE-F569-F541-BA0D-806F12EABF2D}" type="slidenum">
              <a:t>11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439128-2E09-864E-B026-5748109BA8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E3BFF-157F-E042-91FF-718193BD52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02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5B5F8-DDF5-DF4A-A593-423D26C3D1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CB8F361-F94C-504D-AE05-22A624605BB8}" type="slidenum">
              <a:t>12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CCA14F-68E3-1641-86C1-F855C4C79C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7A05BB-22DD-B34E-A799-BAD7E6681F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008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EF0A4-3E56-1C42-BCAF-1F13304F63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D942C66-C3A6-B644-B41D-EF4E29D7104F}" type="slidenum">
              <a:t>13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6CE3CC-8B43-7F4B-8E21-AAE5349071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BC321-E863-FD47-9E21-99B62538F3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087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0315E-8585-404C-A717-3D1AB042CD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49E909-3A2F-6D46-ACC0-333958F6FAF3}" type="slidenum">
              <a:t>14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F30B37-3352-0643-A858-D93C4A8C87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9F0A0D-204A-5740-953E-6AA90F550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88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234A3-EF37-EC44-BE2F-1AFA94A26A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41E6ACD-E2BF-C943-A6D4-3E2A09557A90}" type="slidenum">
              <a:t>15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14E22-262F-A742-A9A4-CA0688BAFF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94639B-52F7-3142-8E27-C793F67D95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503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n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.validator.n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.cern.ch/hypertext/WWW/TheProjec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.nl/~userna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Ronald Wedema (WERD)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A10F-6311-6446-B9E4-766FD2D308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 lIns="81646" tIns="42456" rIns="81646" bIns="42456" rtlCol="0" anchor="t" anchorCtr="0">
            <a:spAutoFit/>
          </a:bodyPr>
          <a:lstStyle/>
          <a:p>
            <a:pPr lvl="0"/>
            <a:r>
              <a:rPr lang="nl-NL"/>
              <a:t>Open Office Writer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E2D9D-8404-2341-A926-F982256DC99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03312" y="2052918"/>
            <a:ext cx="8946541" cy="1286070"/>
          </a:xfrm>
        </p:spPr>
        <p:txBody>
          <a:bodyPr vert="horz" lIns="81646" tIns="42456" rIns="81646" bIns="42456" rtlCol="0" anchor="t" anchorCtr="0">
            <a:spAutoFit/>
          </a:bodyPr>
          <a:lstStyle/>
          <a:p>
            <a:pPr>
              <a:buSzPct val="45000"/>
            </a:pPr>
            <a:r>
              <a:rPr lang="nl-NL" dirty="0">
                <a:latin typeface="Verdana" pitchFamily="34"/>
                <a:ea typeface="Verdana" pitchFamily="34"/>
                <a:cs typeface="Verdana" pitchFamily="34"/>
              </a:rPr>
              <a:t>Just like MS Word</a:t>
            </a:r>
          </a:p>
          <a:p>
            <a:pPr>
              <a:buSzPct val="45000"/>
            </a:pPr>
            <a:r>
              <a:rPr lang="nl-NL" dirty="0" err="1">
                <a:latin typeface="Verdana" pitchFamily="34"/>
                <a:ea typeface="Verdana" pitchFamily="34"/>
                <a:cs typeface="Verdana" pitchFamily="34"/>
              </a:rPr>
              <a:t>Also</a:t>
            </a:r>
            <a:r>
              <a:rPr lang="nl-NL" dirty="0"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nl-NL" dirty="0" err="1">
                <a:latin typeface="Verdana" pitchFamily="34"/>
                <a:ea typeface="Verdana" pitchFamily="34"/>
                <a:cs typeface="Verdana" pitchFamily="34"/>
              </a:rPr>
              <a:t>reads</a:t>
            </a:r>
            <a:r>
              <a:rPr lang="nl-NL" dirty="0">
                <a:latin typeface="Verdana" pitchFamily="34"/>
                <a:ea typeface="Verdana" pitchFamily="34"/>
                <a:cs typeface="Verdana" pitchFamily="34"/>
              </a:rPr>
              <a:t> MS Word .</a:t>
            </a:r>
            <a:r>
              <a:rPr lang="nl-NL" dirty="0" err="1">
                <a:latin typeface="Verdana" pitchFamily="34"/>
                <a:ea typeface="Verdana" pitchFamily="34"/>
                <a:cs typeface="Verdana" pitchFamily="34"/>
              </a:rPr>
              <a:t>doc</a:t>
            </a:r>
            <a:endParaRPr lang="nl-NL" dirty="0">
              <a:latin typeface="Verdana" pitchFamily="34"/>
              <a:ea typeface="Verdana" pitchFamily="34"/>
              <a:cs typeface="Verdana" pitchFamily="34"/>
            </a:endParaRPr>
          </a:p>
          <a:p>
            <a:pPr marL="0" lvl="0" indent="0">
              <a:buSzPct val="45000"/>
              <a:buNone/>
            </a:pPr>
            <a:endParaRPr lang="nl-NL" dirty="0">
              <a:solidFill>
                <a:srgbClr val="000000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5230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260FE4-8B28-574F-936E-56D42E0BDA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90149" y="1981068"/>
            <a:ext cx="7544124" cy="3416320"/>
          </a:xfrm>
        </p:spPr>
        <p:txBody>
          <a:bodyPr>
            <a:spAutoFit/>
          </a:bodyPr>
          <a:lstStyle/>
          <a:p>
            <a:pPr marL="0" lvl="0" indent="0">
              <a:buSzPct val="45000"/>
              <a:buNone/>
            </a:pPr>
            <a:r>
              <a:rPr lang="nl-NL" sz="7200" dirty="0"/>
              <a:t>Don</a:t>
            </a:r>
            <a:r>
              <a:rPr lang="en-US" sz="7200" dirty="0"/>
              <a:t>’</a:t>
            </a:r>
            <a:r>
              <a:rPr lang="nl-NL" sz="7200" dirty="0"/>
              <a:t>t ever </a:t>
            </a:r>
            <a:r>
              <a:rPr lang="nl-NL" sz="7200" dirty="0" err="1"/>
              <a:t>use</a:t>
            </a:r>
            <a:r>
              <a:rPr lang="nl-NL" sz="7200" dirty="0"/>
              <a:t> </a:t>
            </a:r>
            <a:r>
              <a:rPr lang="nl-NL" sz="7200" dirty="0" err="1"/>
              <a:t>this</a:t>
            </a:r>
            <a:r>
              <a:rPr lang="nl-NL" sz="7200" dirty="0"/>
              <a:t> </a:t>
            </a:r>
            <a:r>
              <a:rPr lang="nl-NL" sz="7200" dirty="0" err="1"/>
              <a:t>for</a:t>
            </a:r>
            <a:r>
              <a:rPr lang="nl-NL" sz="7200" dirty="0"/>
              <a:t> </a:t>
            </a:r>
            <a:r>
              <a:rPr lang="nl-NL" sz="7200" dirty="0" err="1"/>
              <a:t>programming</a:t>
            </a:r>
            <a:r>
              <a:rPr lang="nl-NL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97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3D5A-BA2D-5740-94F0-35613C487E8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nl-NL" dirty="0"/>
              <a:t>Duh???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B30F8-8DED-824E-8576-14AFAD8FEA5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</a:pP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EDITOR</a:t>
            </a:r>
          </a:p>
          <a:p>
            <a:pPr>
              <a:buSzPct val="45000"/>
            </a:pPr>
            <a:r>
              <a:rPr lang="nl-NL" dirty="0"/>
              <a:t>vi</a:t>
            </a:r>
          </a:p>
          <a:p>
            <a:pPr>
              <a:buSzPct val="45000"/>
            </a:pPr>
            <a:r>
              <a:rPr lang="nl-NL" dirty="0"/>
              <a:t>joe</a:t>
            </a:r>
          </a:p>
          <a:p>
            <a:pPr>
              <a:buSzPct val="45000"/>
            </a:pPr>
            <a:r>
              <a:rPr lang="nl-NL" dirty="0"/>
              <a:t>Kate</a:t>
            </a:r>
          </a:p>
          <a:p>
            <a:pPr>
              <a:buSzPct val="45000"/>
            </a:pPr>
            <a:r>
              <a:rPr lang="nl-NL" dirty="0" err="1"/>
              <a:t>nano</a:t>
            </a:r>
            <a:endParaRPr lang="nl-NL" dirty="0"/>
          </a:p>
          <a:p>
            <a:pPr>
              <a:buSzPct val="45000"/>
            </a:pPr>
            <a:r>
              <a:rPr lang="nl-NL" dirty="0"/>
              <a:t>pico</a:t>
            </a:r>
          </a:p>
          <a:p>
            <a:pPr>
              <a:buSzPct val="45000"/>
            </a:pPr>
            <a:r>
              <a:rPr lang="nl-NL" dirty="0" err="1"/>
              <a:t>notepad</a:t>
            </a:r>
            <a:r>
              <a:rPr lang="nl-NL" dirty="0"/>
              <a:t> (++)</a:t>
            </a:r>
          </a:p>
          <a:p>
            <a:pPr>
              <a:buSzPct val="45000"/>
            </a:pPr>
            <a:r>
              <a:rPr lang="nl-NL" sz="3266" b="1" dirty="0" err="1"/>
              <a:t>geany</a:t>
            </a:r>
            <a:endParaRPr lang="nl-NL" sz="3266" b="1" dirty="0"/>
          </a:p>
        </p:txBody>
      </p:sp>
    </p:spTree>
    <p:extLst>
      <p:ext uri="{BB962C8B-B14F-4D97-AF65-F5344CB8AC3E}">
        <p14:creationId xmlns:p14="http://schemas.microsoft.com/office/powerpoint/2010/main" val="426685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D75B-BEAF-064C-B25B-55759C80EF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EB0CD-6149-044C-8B45-D7445D0CA75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>
              <a:buSzPct val="45000"/>
            </a:pPr>
            <a:r>
              <a:rPr lang="nl-NL" sz="3200" dirty="0">
                <a:latin typeface="Calibri" panose="020F0502020204030204" pitchFamily="34" charset="0"/>
                <a:cs typeface="Calibri" panose="020F0502020204030204" pitchFamily="34" charset="0"/>
              </a:rPr>
              <a:t>Hyper </a:t>
            </a:r>
            <a:r>
              <a:rPr lang="nl-N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nl-N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Markup</a:t>
            </a:r>
            <a:r>
              <a:rPr lang="nl-NL" sz="3200" dirty="0">
                <a:latin typeface="Calibri" panose="020F0502020204030204" pitchFamily="34" charset="0"/>
                <a:cs typeface="Calibri" panose="020F0502020204030204" pitchFamily="34" charset="0"/>
              </a:rPr>
              <a:t> Language</a:t>
            </a:r>
          </a:p>
          <a:p>
            <a:pPr>
              <a:buSzPct val="45000"/>
            </a:pPr>
            <a:r>
              <a:rPr lang="nl-NL" sz="3200" dirty="0">
                <a:latin typeface="Calibri" panose="020F0502020204030204" pitchFamily="34" charset="0"/>
                <a:cs typeface="Calibri" panose="020F0502020204030204" pitchFamily="34" charset="0"/>
              </a:rPr>
              <a:t>Building </a:t>
            </a:r>
            <a:r>
              <a:rPr lang="nl-N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blocks</a:t>
            </a:r>
            <a:r>
              <a:rPr lang="nl-NL" sz="3200" dirty="0">
                <a:latin typeface="Calibri" panose="020F0502020204030204" pitchFamily="34" charset="0"/>
                <a:cs typeface="Calibri" panose="020F0502020204030204" pitchFamily="34" charset="0"/>
              </a:rPr>
              <a:t> of a website</a:t>
            </a:r>
          </a:p>
          <a:p>
            <a:pPr lvl="1">
              <a:buSzPct val="45000"/>
            </a:pPr>
            <a:r>
              <a:rPr lang="nl-NL" sz="3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Tags: &lt;tag&gt; 	&lt;\tag&gt; </a:t>
            </a:r>
          </a:p>
          <a:p>
            <a:pPr lvl="2">
              <a:buSzPct val="45000"/>
            </a:pPr>
            <a:r>
              <a:rPr lang="nl-NL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Attributen: </a:t>
            </a:r>
            <a:r>
              <a:rPr lang="nl-NL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&lt;tag </a:t>
            </a:r>
            <a:r>
              <a:rPr lang="nl-NL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= </a:t>
            </a:r>
            <a:r>
              <a:rPr lang="nl-NL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&lt;\tag&gt; </a:t>
            </a:r>
            <a:endParaRPr lang="nl-NL" sz="2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buSzPct val="45000"/>
            </a:pPr>
            <a:r>
              <a:rPr lang="nl-NL" sz="26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nl-NL" sz="2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nl-NL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&lt;tag </a:t>
            </a:r>
            <a:r>
              <a:rPr lang="nl-NL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=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nl-NL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&lt;\tag&gt; </a:t>
            </a:r>
            <a:endParaRPr lang="nl-NL" sz="2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6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1AA5-B8FB-8E48-AEB5-D186137E5D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/>
              <a:t>Example</a:t>
            </a:r>
            <a:r>
              <a:rPr lang="nl-NL" dirty="0"/>
              <a:t> tags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attributes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7F042-D96B-594B-A39C-D4B151139A5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</a:pPr>
            <a:r>
              <a:rPr lang="nl-NL" dirty="0">
                <a:solidFill>
                  <a:srgbClr val="0000FF"/>
                </a:solidFill>
              </a:rPr>
              <a:t>&lt;p&gt;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is a </a:t>
            </a:r>
            <a:r>
              <a:rPr lang="nl-NL" dirty="0" err="1"/>
              <a:t>paragraph</a:t>
            </a:r>
            <a:r>
              <a:rPr lang="nl-NL" dirty="0"/>
              <a:t> </a:t>
            </a:r>
            <a:r>
              <a:rPr lang="nl-NL" dirty="0">
                <a:solidFill>
                  <a:srgbClr val="0000FF"/>
                </a:solidFill>
              </a:rPr>
              <a:t>&lt;/p&gt;</a:t>
            </a:r>
          </a:p>
          <a:p>
            <a:pPr>
              <a:buSzPct val="45000"/>
            </a:pPr>
            <a:r>
              <a:rPr lang="nl-NL" dirty="0">
                <a:solidFill>
                  <a:srgbClr val="0000FF"/>
                </a:solidFill>
              </a:rPr>
              <a:t>&lt;a </a:t>
            </a:r>
            <a:r>
              <a:rPr lang="nl-NL" dirty="0" err="1">
                <a:solidFill>
                  <a:srgbClr val="00B050"/>
                </a:solidFill>
              </a:rPr>
              <a:t>href</a:t>
            </a:r>
            <a:r>
              <a:rPr lang="nl-NL" dirty="0">
                <a:solidFill>
                  <a:srgbClr val="00B050"/>
                </a:solidFill>
              </a:rPr>
              <a:t>=”</a:t>
            </a:r>
            <a:r>
              <a:rPr lang="nl-NL" dirty="0">
                <a:solidFill>
                  <a:srgbClr val="FFFF00"/>
                </a:solidFill>
                <a:hlinkClick r:id="rId3"/>
              </a:rPr>
              <a:t>http://www.google.nl</a:t>
            </a:r>
            <a:r>
              <a:rPr lang="nl-NL" dirty="0">
                <a:solidFill>
                  <a:srgbClr val="00B050"/>
                </a:solidFill>
              </a:rPr>
              <a:t>”&gt; </a:t>
            </a:r>
            <a:r>
              <a:rPr lang="nl-NL" dirty="0"/>
              <a:t>google link</a:t>
            </a:r>
            <a:r>
              <a:rPr lang="nl-NL" dirty="0">
                <a:solidFill>
                  <a:srgbClr val="0000FF"/>
                </a:solidFill>
              </a:rPr>
              <a:t>&lt;/a&gt;</a:t>
            </a:r>
          </a:p>
          <a:p>
            <a:pPr>
              <a:buSzPct val="45000"/>
            </a:pPr>
            <a:r>
              <a:rPr lang="nl-NL" dirty="0">
                <a:solidFill>
                  <a:srgbClr val="0000FF"/>
                </a:solidFill>
              </a:rPr>
              <a:t>&lt;</a:t>
            </a:r>
            <a:r>
              <a:rPr lang="nl-NL" dirty="0" err="1">
                <a:solidFill>
                  <a:srgbClr val="0000FF"/>
                </a:solidFill>
              </a:rPr>
              <a:t>img</a:t>
            </a:r>
            <a:r>
              <a:rPr lang="nl-NL" dirty="0">
                <a:solidFill>
                  <a:srgbClr val="0000FF"/>
                </a:solidFill>
              </a:rPr>
              <a:t> </a:t>
            </a:r>
            <a:r>
              <a:rPr lang="nl-NL" dirty="0" err="1">
                <a:solidFill>
                  <a:srgbClr val="00B050"/>
                </a:solidFill>
              </a:rPr>
              <a:t>src</a:t>
            </a:r>
            <a:r>
              <a:rPr lang="nl-NL" dirty="0">
                <a:solidFill>
                  <a:srgbClr val="00B050"/>
                </a:solidFill>
              </a:rPr>
              <a:t>="</a:t>
            </a:r>
            <a:r>
              <a:rPr lang="nl-NL" dirty="0" err="1">
                <a:solidFill>
                  <a:srgbClr val="FFFF00"/>
                </a:solidFill>
              </a:rPr>
              <a:t>smiley.gif</a:t>
            </a:r>
            <a:r>
              <a:rPr lang="nl-NL" dirty="0">
                <a:solidFill>
                  <a:srgbClr val="00B050"/>
                </a:solidFill>
              </a:rPr>
              <a:t>" alt="</a:t>
            </a:r>
            <a:r>
              <a:rPr lang="nl-NL" dirty="0" err="1">
                <a:solidFill>
                  <a:srgbClr val="FFFF00"/>
                </a:solidFill>
              </a:rPr>
              <a:t>Smiley</a:t>
            </a:r>
            <a:r>
              <a:rPr lang="nl-NL" dirty="0">
                <a:solidFill>
                  <a:srgbClr val="FFFF00"/>
                </a:solidFill>
              </a:rPr>
              <a:t> face</a:t>
            </a:r>
            <a:r>
              <a:rPr lang="nl-NL" dirty="0">
                <a:solidFill>
                  <a:srgbClr val="00B050"/>
                </a:solidFill>
              </a:rPr>
              <a:t>" </a:t>
            </a:r>
            <a:r>
              <a:rPr lang="nl-NL" dirty="0" err="1">
                <a:solidFill>
                  <a:srgbClr val="00B050"/>
                </a:solidFill>
              </a:rPr>
              <a:t>height</a:t>
            </a:r>
            <a:r>
              <a:rPr lang="nl-NL" dirty="0">
                <a:solidFill>
                  <a:srgbClr val="00B050"/>
                </a:solidFill>
              </a:rPr>
              <a:t>="</a:t>
            </a:r>
            <a:r>
              <a:rPr lang="nl-NL" dirty="0">
                <a:solidFill>
                  <a:srgbClr val="FFFF00"/>
                </a:solidFill>
              </a:rPr>
              <a:t>42</a:t>
            </a:r>
            <a:r>
              <a:rPr lang="nl-NL" dirty="0">
                <a:solidFill>
                  <a:srgbClr val="00B050"/>
                </a:solidFill>
              </a:rPr>
              <a:t>" </a:t>
            </a:r>
            <a:r>
              <a:rPr lang="nl-NL" dirty="0" err="1">
                <a:solidFill>
                  <a:srgbClr val="00B050"/>
                </a:solidFill>
              </a:rPr>
              <a:t>width</a:t>
            </a:r>
            <a:r>
              <a:rPr lang="nl-NL" dirty="0">
                <a:solidFill>
                  <a:srgbClr val="00B050"/>
                </a:solidFill>
              </a:rPr>
              <a:t>="</a:t>
            </a:r>
            <a:r>
              <a:rPr lang="nl-NL" dirty="0">
                <a:solidFill>
                  <a:srgbClr val="FFFF00"/>
                </a:solidFill>
              </a:rPr>
              <a:t>42</a:t>
            </a:r>
            <a:r>
              <a:rPr lang="nl-NL" dirty="0">
                <a:solidFill>
                  <a:srgbClr val="00B050"/>
                </a:solidFill>
              </a:rPr>
              <a:t>" </a:t>
            </a:r>
            <a:r>
              <a:rPr lang="nl-NL" dirty="0">
                <a:solidFill>
                  <a:srgbClr val="0000FF"/>
                </a:solidFill>
              </a:rPr>
              <a:t>/&gt;</a:t>
            </a:r>
          </a:p>
          <a:p>
            <a:pPr>
              <a:buSzPct val="45000"/>
            </a:pPr>
            <a:r>
              <a:rPr lang="nl-NL" dirty="0"/>
              <a:t>Line enter </a:t>
            </a:r>
            <a:r>
              <a:rPr lang="nl-NL" dirty="0">
                <a:solidFill>
                  <a:srgbClr val="0000FF"/>
                </a:solidFill>
              </a:rPr>
              <a:t>&lt;</a:t>
            </a:r>
            <a:r>
              <a:rPr lang="nl-NL" dirty="0" err="1">
                <a:solidFill>
                  <a:srgbClr val="0000FF"/>
                </a:solidFill>
              </a:rPr>
              <a:t>br</a:t>
            </a:r>
            <a:r>
              <a:rPr lang="nl-NL" dirty="0">
                <a:solidFill>
                  <a:srgbClr val="0000FF"/>
                </a:solidFill>
              </a:rPr>
              <a:t> /&gt;</a:t>
            </a:r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09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F074-7F14-9A43-B196-A420C8DA5A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738664"/>
          </a:xfrm>
        </p:spPr>
        <p:txBody>
          <a:bodyPr>
            <a:spAutoFit/>
          </a:bodyPr>
          <a:lstStyle/>
          <a:p>
            <a:pPr lvl="0"/>
            <a:r>
              <a:rPr lang="nl-NL" dirty="0" err="1"/>
              <a:t>Minimal</a:t>
            </a:r>
            <a:r>
              <a:rPr lang="nl-NL" dirty="0"/>
              <a:t> (</a:t>
            </a:r>
            <a:r>
              <a:rPr lang="nl-NL" dirty="0" err="1"/>
              <a:t>valid</a:t>
            </a:r>
            <a:r>
              <a:rPr lang="nl-NL" dirty="0"/>
              <a:t>) HTML 5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D3981-EEAA-004B-B719-39F559B300E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  <a:br>
              <a:rPr lang="en-US" sz="1600" dirty="0"/>
            </a:br>
            <a:r>
              <a:rPr lang="en-US" dirty="0"/>
              <a:t>&lt;html&gt;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	</a:t>
            </a: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sz="2100" dirty="0"/>
              <a:t>		&lt;meta charset="utf-8"/&gt;</a:t>
            </a:r>
            <a:br>
              <a:rPr lang="en-US" sz="2100" dirty="0">
                <a:solidFill>
                  <a:srgbClr val="0070C0"/>
                </a:solidFill>
              </a:rPr>
            </a:br>
            <a:r>
              <a:rPr lang="en-US" sz="2100" dirty="0"/>
              <a:t>		&lt;title&gt;Page Title&lt;/title&gt;</a:t>
            </a:r>
            <a:br>
              <a:rPr lang="en-US" sz="2100" dirty="0"/>
            </a:br>
            <a:r>
              <a:rPr lang="en-US" sz="2100" dirty="0"/>
              <a:t>	&lt;/head&gt;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	</a:t>
            </a:r>
            <a:r>
              <a:rPr lang="en-US" dirty="0"/>
              <a:t>&lt;body&gt;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		</a:t>
            </a:r>
            <a:r>
              <a:rPr lang="en-US" dirty="0"/>
              <a:t>&lt;h1&gt;This is a Heading&lt;/h1&gt;</a:t>
            </a:r>
            <a:br>
              <a:rPr lang="en-US" sz="1600" dirty="0"/>
            </a:br>
            <a:r>
              <a:rPr lang="en-US" sz="1600" dirty="0"/>
              <a:t>		</a:t>
            </a:r>
            <a:r>
              <a:rPr lang="en-US" dirty="0"/>
              <a:t>&lt;p&gt;This is a paragraph.&lt;/p&gt;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	</a:t>
            </a:r>
            <a:r>
              <a:rPr lang="en-US" dirty="0"/>
              <a:t>&lt;/body&gt;</a:t>
            </a:r>
            <a:br>
              <a:rPr lang="en-US" sz="1600" dirty="0"/>
            </a:br>
            <a:r>
              <a:rPr lang="en-US" dirty="0"/>
              <a:t>&lt;/html&gt;</a:t>
            </a:r>
            <a:endParaRPr lang="nl-NL" sz="1452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52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B152-42AD-744A-A4A7-7F475B430D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nl-NL" dirty="0"/>
              <a:t>HTML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159FD-DA14-254F-82CB-3857A2EE900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</a:pPr>
            <a:r>
              <a:rPr lang="nl-NL" dirty="0"/>
              <a:t>Tags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attributes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 case</a:t>
            </a:r>
          </a:p>
          <a:p>
            <a:pPr>
              <a:buSzPct val="45000"/>
            </a:pPr>
            <a:r>
              <a:rPr lang="nl-NL" dirty="0" err="1"/>
              <a:t>Attribute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enclosed</a:t>
            </a:r>
            <a:r>
              <a:rPr lang="nl-NL" dirty="0"/>
              <a:t> in (" ")</a:t>
            </a:r>
          </a:p>
          <a:p>
            <a:pPr>
              <a:buSzPct val="45000"/>
            </a:pPr>
            <a:r>
              <a:rPr lang="nl-NL" dirty="0"/>
              <a:t>Close </a:t>
            </a:r>
            <a:r>
              <a:rPr lang="nl-NL" dirty="0" err="1"/>
              <a:t>all</a:t>
            </a:r>
            <a:r>
              <a:rPr lang="nl-NL" dirty="0"/>
              <a:t> tags &lt;\tag&gt;</a:t>
            </a:r>
          </a:p>
        </p:txBody>
      </p:sp>
    </p:spTree>
    <p:extLst>
      <p:ext uri="{BB962C8B-B14F-4D97-AF65-F5344CB8AC3E}">
        <p14:creationId xmlns:p14="http://schemas.microsoft.com/office/powerpoint/2010/main" val="166215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320E-0B2C-BB4A-A49F-75E29245FC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nl-NL" dirty="0" err="1"/>
              <a:t>Validation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743F6-B2E5-114E-BF0A-95D1D2551B2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</a:pPr>
            <a:r>
              <a:rPr lang="nl-NL" sz="2359" dirty="0">
                <a:latin typeface="CourierNewPSMT" pitchFamily="17"/>
              </a:rPr>
              <a:t>Always </a:t>
            </a:r>
            <a:r>
              <a:rPr lang="nl-NL" sz="2359" dirty="0" err="1">
                <a:latin typeface="CourierNewPSMT" pitchFamily="17"/>
              </a:rPr>
              <a:t>validate</a:t>
            </a:r>
            <a:r>
              <a:rPr lang="nl-NL" sz="2359" dirty="0">
                <a:latin typeface="CourierNewPSMT" pitchFamily="17"/>
              </a:rPr>
              <a:t> </a:t>
            </a:r>
            <a:r>
              <a:rPr lang="nl-NL" sz="2359" dirty="0" err="1">
                <a:latin typeface="CourierNewPSMT" pitchFamily="17"/>
              </a:rPr>
              <a:t>the</a:t>
            </a:r>
            <a:r>
              <a:rPr lang="nl-NL" sz="2359" dirty="0">
                <a:latin typeface="CourierNewPSMT" pitchFamily="17"/>
              </a:rPr>
              <a:t> HTML page</a:t>
            </a:r>
          </a:p>
          <a:p>
            <a:pPr>
              <a:buSzPct val="45000"/>
            </a:pPr>
            <a:r>
              <a:rPr lang="nl-NL" sz="2359" dirty="0">
                <a:latin typeface="CourierNewPSMT" pitchFamily="17"/>
              </a:rPr>
              <a:t>via </a:t>
            </a:r>
            <a:r>
              <a:rPr lang="nl-NL" sz="2359" dirty="0" err="1">
                <a:latin typeface="CourierNewPSMT" pitchFamily="17"/>
              </a:rPr>
              <a:t>toolbar</a:t>
            </a:r>
            <a:endParaRPr lang="nl-NL" sz="2359" dirty="0">
              <a:latin typeface="CourierNewPSMT" pitchFamily="17"/>
            </a:endParaRPr>
          </a:p>
          <a:p>
            <a:pPr>
              <a:buSzPct val="45000"/>
            </a:pPr>
            <a:r>
              <a:rPr lang="nl-NL" sz="2359" dirty="0">
                <a:latin typeface="CourierNewPSMT" pitchFamily="17"/>
              </a:rPr>
              <a:t>via internet</a:t>
            </a:r>
          </a:p>
          <a:p>
            <a:pPr lvl="1">
              <a:buSzPct val="45000"/>
            </a:pPr>
            <a:r>
              <a:rPr lang="nl-NL" sz="1959" dirty="0">
                <a:latin typeface="CourierNewPSMT" pitchFamily="17"/>
                <a:hlinkClick r:id="rId3"/>
              </a:rPr>
              <a:t>https://html5.validator.nu/</a:t>
            </a:r>
            <a:endParaRPr lang="nl-NL" sz="1959" dirty="0">
              <a:latin typeface="CourierNewPSMT" pitchFamily="17"/>
            </a:endParaRPr>
          </a:p>
          <a:p>
            <a:pPr lvl="1">
              <a:buSzPct val="45000"/>
              <a:buFont typeface="StarSymbol"/>
              <a:buChar char="●"/>
            </a:pPr>
            <a:endParaRPr lang="nl-NL" sz="2359" dirty="0">
              <a:latin typeface="CourierNewPSMT" pitchFamily="17"/>
            </a:endParaRPr>
          </a:p>
          <a:p>
            <a:pPr marL="342900" lvl="1" indent="-342900" hangingPunct="0">
              <a:spcBef>
                <a:spcPts val="0"/>
              </a:spcBef>
              <a:spcAft>
                <a:spcPts val="1286"/>
              </a:spcAft>
              <a:buSzPct val="45000"/>
            </a:pPr>
            <a:r>
              <a:rPr lang="nl-NL" sz="2359" dirty="0">
                <a:latin typeface="CourierNewPSMT" pitchFamily="17"/>
              </a:rPr>
              <a:t>Chose HTML5!</a:t>
            </a:r>
          </a:p>
        </p:txBody>
      </p:sp>
    </p:spTree>
    <p:extLst>
      <p:ext uri="{BB962C8B-B14F-4D97-AF65-F5344CB8AC3E}">
        <p14:creationId xmlns:p14="http://schemas.microsoft.com/office/powerpoint/2010/main" val="2307235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1D26-C56E-8741-9CB9-DAAD316536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nl-NL" dirty="0"/>
              <a:t>See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85392-9065-1F4E-8877-CBE4C649C6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03312" y="2052918"/>
            <a:ext cx="8946541" cy="4750018"/>
          </a:xfrm>
        </p:spPr>
        <p:txBody>
          <a:bodyPr>
            <a:spAutoFit/>
          </a:bodyPr>
          <a:lstStyle/>
          <a:p>
            <a:pPr>
              <a:buSzPct val="45000"/>
            </a:pPr>
            <a:r>
              <a:rPr lang="nl-NL" dirty="0">
                <a:hlinkClick r:id="rId3"/>
              </a:rPr>
              <a:t>https://www.w3schools.com/html/default.asp</a:t>
            </a:r>
            <a:endParaRPr lang="nl-NL" dirty="0"/>
          </a:p>
          <a:p>
            <a:pPr lvl="1">
              <a:buSzPct val="45000"/>
            </a:pPr>
            <a:r>
              <a:rPr lang="nl-NL" sz="2703" dirty="0">
                <a:latin typeface="Liberation Sans" pitchFamily="18"/>
              </a:rPr>
              <a:t>Home t/m </a:t>
            </a:r>
            <a:r>
              <a:rPr lang="nl-NL" sz="2703" dirty="0" err="1">
                <a:latin typeface="Liberation Sans" pitchFamily="18"/>
              </a:rPr>
              <a:t>paragraphs</a:t>
            </a:r>
            <a:r>
              <a:rPr lang="nl-NL" sz="2703" dirty="0">
                <a:latin typeface="Liberation Sans" pitchFamily="18"/>
              </a:rPr>
              <a:t> +</a:t>
            </a:r>
          </a:p>
          <a:p>
            <a:pPr lvl="2">
              <a:buSzPct val="45000"/>
            </a:pPr>
            <a:r>
              <a:rPr lang="nl-NL" sz="2503" dirty="0">
                <a:latin typeface="Liberation Sans" pitchFamily="18"/>
              </a:rPr>
              <a:t>Links</a:t>
            </a:r>
          </a:p>
          <a:p>
            <a:pPr lvl="2">
              <a:buSzPct val="45000"/>
            </a:pPr>
            <a:r>
              <a:rPr lang="nl-NL" sz="2503" dirty="0">
                <a:latin typeface="Liberation Sans" pitchFamily="18"/>
              </a:rPr>
              <a:t>Images</a:t>
            </a:r>
          </a:p>
          <a:p>
            <a:pPr lvl="2">
              <a:buSzPct val="45000"/>
            </a:pPr>
            <a:r>
              <a:rPr lang="nl-NL" sz="2503" dirty="0" err="1">
                <a:latin typeface="Liberation Sans" pitchFamily="18"/>
              </a:rPr>
              <a:t>Lists</a:t>
            </a:r>
            <a:endParaRPr lang="nl-NL" sz="2503" dirty="0">
              <a:latin typeface="Liberation Sans" pitchFamily="18"/>
            </a:endParaRPr>
          </a:p>
          <a:p>
            <a:pPr lvl="2">
              <a:buSzPct val="45000"/>
            </a:pPr>
            <a:r>
              <a:rPr lang="nl-NL" sz="2503" dirty="0">
                <a:latin typeface="Liberation Sans" pitchFamily="18"/>
              </a:rPr>
              <a:t>Blocks</a:t>
            </a:r>
          </a:p>
          <a:p>
            <a:pPr lvl="2">
              <a:buSzPct val="45000"/>
            </a:pPr>
            <a:r>
              <a:rPr lang="nl-NL" sz="2503" dirty="0">
                <a:latin typeface="Liberation Sans" pitchFamily="18"/>
              </a:rPr>
              <a:t>Head</a:t>
            </a:r>
          </a:p>
          <a:p>
            <a:pPr lvl="2">
              <a:buSzPct val="45000"/>
            </a:pPr>
            <a:r>
              <a:rPr lang="nl-NL" sz="2503" dirty="0" err="1">
                <a:latin typeface="Liberation Sans" pitchFamily="18"/>
              </a:rPr>
              <a:t>Layout</a:t>
            </a:r>
            <a:endParaRPr lang="nl-NL" sz="2503" dirty="0">
              <a:latin typeface="Liberation Sans" pitchFamily="18"/>
            </a:endParaRPr>
          </a:p>
          <a:p>
            <a:pPr lvl="2">
              <a:buSzPct val="45000"/>
            </a:pPr>
            <a:r>
              <a:rPr lang="nl-NL" sz="2503" dirty="0" err="1">
                <a:latin typeface="Liberation Sans" pitchFamily="18"/>
              </a:rPr>
              <a:t>Charset</a:t>
            </a:r>
            <a:endParaRPr lang="nl-NL" sz="2503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54395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307F-2351-464D-8363-7021ED45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1A78-B1C8-064B-BC89-C4C04C75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Client/server model</a:t>
            </a:r>
          </a:p>
          <a:p>
            <a:r>
              <a:rPr lang="en-US" dirty="0"/>
              <a:t>Web is build on the HTTP protocol</a:t>
            </a:r>
          </a:p>
          <a:p>
            <a:r>
              <a:rPr lang="en-US" dirty="0"/>
              <a:t>HTML is used to create webpages</a:t>
            </a:r>
          </a:p>
          <a:p>
            <a:r>
              <a:rPr lang="en-US" dirty="0"/>
              <a:t>HTML Tags ands attributes define the parts of a webpage</a:t>
            </a:r>
          </a:p>
          <a:p>
            <a:r>
              <a:rPr lang="en-US" dirty="0"/>
              <a:t>Always validate </a:t>
            </a:r>
            <a:r>
              <a:rPr lang="en-US"/>
              <a:t>your webpage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2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Client/Server model</a:t>
            </a:r>
          </a:p>
          <a:p>
            <a:r>
              <a:rPr lang="en-US" dirty="0"/>
              <a:t>HTTP and HTML</a:t>
            </a:r>
          </a:p>
          <a:p>
            <a:r>
              <a:rPr lang="en-US" dirty="0"/>
              <a:t>What program to use for coding</a:t>
            </a:r>
          </a:p>
          <a:p>
            <a:r>
              <a:rPr lang="en-US" dirty="0"/>
              <a:t>Building blocks of websites</a:t>
            </a:r>
          </a:p>
          <a:p>
            <a:r>
              <a:rPr lang="en-US" dirty="0"/>
              <a:t>Minimal webpage</a:t>
            </a:r>
          </a:p>
          <a:p>
            <a:r>
              <a:rPr lang="en-US" dirty="0"/>
              <a:t>Online resources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0760-01E0-F246-8C84-F3C10D29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04C45-9113-AF4A-BCAE-B8D75270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HTML 5 page</a:t>
            </a:r>
          </a:p>
          <a:p>
            <a:r>
              <a:rPr lang="en-US" dirty="0"/>
              <a:t>Some tags and attributes</a:t>
            </a:r>
          </a:p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55366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A0907E-87F0-BD45-B122-83CBC273E3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/>
              <a:t>Websites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E3C5A46-BC2F-3F41-83CB-317041303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alphaModFix/>
          </a:blip>
          <a:stretch>
            <a:fillRect/>
          </a:stretch>
        </p:blipFill>
        <p:spPr>
          <a:xfrm>
            <a:off x="1035944" y="1322962"/>
            <a:ext cx="7620694" cy="474525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1A6640-D8CE-EE43-808A-B41435696670}"/>
              </a:ext>
            </a:extLst>
          </p:cNvPr>
          <p:cNvSpPr txBox="1"/>
          <p:nvPr/>
        </p:nvSpPr>
        <p:spPr>
          <a:xfrm>
            <a:off x="2806675" y="6368417"/>
            <a:ext cx="4866045" cy="323150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nl-NL" sz="1633">
                <a:latin typeface="Liberation Sans" pitchFamily="18"/>
                <a:ea typeface="Bitstream Vera Sans" pitchFamily="2"/>
                <a:cs typeface="Bitstream Vera Sans" pitchFamily="2"/>
                <a:hlinkClick r:id="rId4"/>
              </a:rPr>
              <a:t>http://info.cern.ch/hypertext/WWW/TheProject.html</a:t>
            </a:r>
          </a:p>
        </p:txBody>
      </p:sp>
    </p:spTree>
    <p:extLst>
      <p:ext uri="{BB962C8B-B14F-4D97-AF65-F5344CB8AC3E}">
        <p14:creationId xmlns:p14="http://schemas.microsoft.com/office/powerpoint/2010/main" val="259326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D6FF-9172-264A-A134-999FE3DFF5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nl-NL" dirty="0"/>
              <a:t>Client/Server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B1E1CF-3167-DB47-83D6-D15E6A9638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Web is build on top of HTTP (Hyper Text Transfer Protocol)</a:t>
            </a:r>
          </a:p>
          <a:p>
            <a:r>
              <a:rPr lang="en-US" dirty="0"/>
              <a:t>HTTP is used to communicate between client and server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83E67-C32F-0F4C-A342-EAC3836B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716" y="2551477"/>
            <a:ext cx="6813943" cy="3912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37254F-98AB-9147-9D9D-BA4601BD0DEE}"/>
              </a:ext>
            </a:extLst>
          </p:cNvPr>
          <p:cNvSpPr txBox="1"/>
          <p:nvPr/>
        </p:nvSpPr>
        <p:spPr>
          <a:xfrm>
            <a:off x="5006716" y="6501019"/>
            <a:ext cx="6623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</a:t>
            </a:r>
            <a:r>
              <a:rPr lang="en-US" sz="1000" dirty="0" err="1">
                <a:solidFill>
                  <a:schemeClr val="bg1"/>
                </a:solidFill>
              </a:rPr>
              <a:t>commons.wikimedia.org</a:t>
            </a:r>
            <a:r>
              <a:rPr lang="en-US" sz="1000" dirty="0">
                <a:solidFill>
                  <a:schemeClr val="bg1"/>
                </a:solidFill>
              </a:rPr>
              <a:t>/wiki/</a:t>
            </a:r>
            <a:r>
              <a:rPr lang="en-US" sz="1000" dirty="0" err="1">
                <a:solidFill>
                  <a:schemeClr val="bg1"/>
                </a:solidFill>
              </a:rPr>
              <a:t>File:Client-server-model.svg</a:t>
            </a:r>
            <a:r>
              <a:rPr lang="en-US" sz="1000" dirty="0">
                <a:solidFill>
                  <a:schemeClr val="bg1"/>
                </a:solidFill>
              </a:rPr>
              <a:t>#/media/</a:t>
            </a:r>
            <a:r>
              <a:rPr lang="en-US" sz="1000" dirty="0" err="1">
                <a:solidFill>
                  <a:schemeClr val="bg1"/>
                </a:solidFill>
              </a:rPr>
              <a:t>File:Client-server-model.svg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9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EFB6-DC3A-8A4B-905E-A15D2518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request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073-571D-5346-A006-0C3D038F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method (Most importantly: GET and POST)</a:t>
            </a:r>
          </a:p>
          <a:p>
            <a:r>
              <a:rPr lang="en-US" dirty="0"/>
              <a:t>URL</a:t>
            </a:r>
          </a:p>
          <a:p>
            <a:r>
              <a:rPr lang="en-US" dirty="0"/>
              <a:t>HTTP version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GET 		~/</a:t>
            </a:r>
            <a:r>
              <a:rPr lang="en-US" dirty="0" err="1"/>
              <a:t>rwedema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 		HTTP/1.1</a:t>
            </a:r>
          </a:p>
          <a:p>
            <a:pPr marL="457200" lvl="1" indent="0">
              <a:buNone/>
            </a:pPr>
            <a:r>
              <a:rPr lang="en-US" dirty="0"/>
              <a:t>POST		~/</a:t>
            </a:r>
            <a:r>
              <a:rPr lang="en-US" dirty="0" err="1"/>
              <a:t>rwedema</a:t>
            </a:r>
            <a:r>
              <a:rPr lang="en-US" dirty="0"/>
              <a:t>/</a:t>
            </a:r>
            <a:r>
              <a:rPr lang="en-US" dirty="0" err="1"/>
              <a:t>form_upload</a:t>
            </a:r>
            <a:r>
              <a:rPr lang="en-US" dirty="0"/>
              <a:t> 	HTTP/1.1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3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0404-A65E-9447-A97D-34467285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response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72A1-2EA5-9648-AF1A-3EA6ADAC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version</a:t>
            </a:r>
          </a:p>
          <a:p>
            <a:r>
              <a:rPr lang="en-US" dirty="0"/>
              <a:t>Status code</a:t>
            </a:r>
          </a:p>
          <a:p>
            <a:r>
              <a:rPr lang="en-US" dirty="0"/>
              <a:t>Body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2000" dirty="0"/>
              <a:t>HTTP/1.1 	 200 OK</a:t>
            </a:r>
          </a:p>
          <a:p>
            <a:pPr marL="457200" lvl="1" indent="0">
              <a:buNone/>
            </a:pPr>
            <a:r>
              <a:rPr lang="en-US" dirty="0"/>
              <a:t>	&lt;html&gt;</a:t>
            </a:r>
          </a:p>
          <a:p>
            <a:pPr marL="457200" lvl="1" indent="0">
              <a:buNone/>
            </a:pPr>
            <a:r>
              <a:rPr lang="en-US" dirty="0"/>
              <a:t>		&lt;p1&gt;Here is the webpage you wanted!&lt;/p1&gt;</a:t>
            </a:r>
          </a:p>
          <a:p>
            <a:pPr marL="457200" lvl="1" indent="0">
              <a:buNone/>
            </a:pPr>
            <a:r>
              <a:rPr lang="en-US" dirty="0"/>
              <a:t>	&lt;/html&gt;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8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2C36-76AB-7546-8C88-3BBEE9DB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63CE-EC3E-B44C-86EA-887D6D18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1xx: informational</a:t>
            </a:r>
          </a:p>
          <a:p>
            <a:pPr lvl="1"/>
            <a:r>
              <a:rPr lang="en-US" dirty="0"/>
              <a:t>Request received, process continues</a:t>
            </a:r>
          </a:p>
          <a:p>
            <a:r>
              <a:rPr lang="en-US" dirty="0"/>
              <a:t>2xx: </a:t>
            </a:r>
            <a:r>
              <a:rPr lang="en-US" dirty="0" err="1"/>
              <a:t>Succes</a:t>
            </a:r>
            <a:endParaRPr lang="en-US" dirty="0"/>
          </a:p>
          <a:p>
            <a:pPr lvl="1"/>
            <a:r>
              <a:rPr lang="en-US" dirty="0"/>
              <a:t>Action received understood and accepted</a:t>
            </a:r>
          </a:p>
          <a:p>
            <a:r>
              <a:rPr lang="en-US" dirty="0"/>
              <a:t>3xx: Redirection</a:t>
            </a:r>
          </a:p>
          <a:p>
            <a:pPr lvl="1"/>
            <a:r>
              <a:rPr lang="en-US" dirty="0"/>
              <a:t>Further action needed to complete request</a:t>
            </a:r>
          </a:p>
          <a:p>
            <a:r>
              <a:rPr lang="en-US" dirty="0"/>
              <a:t>4xx: Client error</a:t>
            </a:r>
          </a:p>
          <a:p>
            <a:pPr lvl="1"/>
            <a:r>
              <a:rPr lang="en-US" dirty="0"/>
              <a:t>Incorrect syntax or request cannot be </a:t>
            </a:r>
            <a:r>
              <a:rPr lang="en-US" dirty="0" err="1"/>
              <a:t>fullfilled</a:t>
            </a:r>
            <a:endParaRPr lang="en-US" dirty="0"/>
          </a:p>
          <a:p>
            <a:r>
              <a:rPr lang="en-US" dirty="0"/>
              <a:t>5xx: Server error</a:t>
            </a:r>
          </a:p>
          <a:p>
            <a:pPr lvl="1"/>
            <a:r>
              <a:rPr lang="en-US" dirty="0"/>
              <a:t>Failed to respond to valid request</a:t>
            </a:r>
          </a:p>
        </p:txBody>
      </p:sp>
    </p:spTree>
    <p:extLst>
      <p:ext uri="{BB962C8B-B14F-4D97-AF65-F5344CB8AC3E}">
        <p14:creationId xmlns:p14="http://schemas.microsoft.com/office/powerpoint/2010/main" val="309859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014F-2689-CE4C-8DB8-F086B957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BBD6-BB57-9142-8BFC-388D023F2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operating operating parameters</a:t>
            </a:r>
          </a:p>
          <a:p>
            <a:r>
              <a:rPr lang="en-US" dirty="0"/>
              <a:t>Request fields</a:t>
            </a:r>
          </a:p>
          <a:p>
            <a:pPr lvl="1"/>
            <a:r>
              <a:rPr lang="en-US" dirty="0"/>
              <a:t>Accept: allowed data formats</a:t>
            </a:r>
          </a:p>
          <a:p>
            <a:pPr lvl="1"/>
            <a:r>
              <a:rPr lang="en-US" dirty="0"/>
              <a:t>Accept-encoding: can it be compressed</a:t>
            </a:r>
          </a:p>
          <a:p>
            <a:pPr lvl="1"/>
            <a:r>
              <a:rPr lang="en-US" dirty="0"/>
              <a:t>Accept-language: accepted human language</a:t>
            </a:r>
          </a:p>
          <a:p>
            <a:r>
              <a:rPr lang="en-US" dirty="0"/>
              <a:t>Response fields</a:t>
            </a:r>
          </a:p>
          <a:p>
            <a:pPr lvl="1"/>
            <a:r>
              <a:rPr lang="en-US" dirty="0"/>
              <a:t>Allow: get or post</a:t>
            </a:r>
          </a:p>
          <a:p>
            <a:pPr lvl="1"/>
            <a:r>
              <a:rPr lang="en-US" dirty="0"/>
              <a:t>Retry-after: send message to try again after set time limit</a:t>
            </a:r>
          </a:p>
        </p:txBody>
      </p:sp>
    </p:spTree>
    <p:extLst>
      <p:ext uri="{BB962C8B-B14F-4D97-AF65-F5344CB8AC3E}">
        <p14:creationId xmlns:p14="http://schemas.microsoft.com/office/powerpoint/2010/main" val="163588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FC7B-72A8-7E47-8637-EA84F617BA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nl-NL" dirty="0"/>
              <a:t>(web)server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037E-979A-674C-B462-6291AE59C6D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45000"/>
              <a:buNone/>
            </a:pPr>
            <a:endParaRPr lang="nl-NL" dirty="0"/>
          </a:p>
          <a:p>
            <a:pPr>
              <a:buSzPct val="45000"/>
            </a:pPr>
            <a:r>
              <a:rPr lang="nl-NL" dirty="0"/>
              <a:t>Apache </a:t>
            </a:r>
          </a:p>
          <a:p>
            <a:pPr lvl="1">
              <a:buSzPct val="45000"/>
            </a:pPr>
            <a:r>
              <a:rPr lang="nl-NL" dirty="0" err="1">
                <a:latin typeface="Liberation Sans" pitchFamily="18"/>
              </a:rPr>
              <a:t>public_html</a:t>
            </a:r>
            <a:r>
              <a:rPr lang="nl-NL" dirty="0">
                <a:latin typeface="Liberation Sans" pitchFamily="18"/>
              </a:rPr>
              <a:t> &lt;=&gt; </a:t>
            </a:r>
            <a:r>
              <a:rPr lang="nl-NL" dirty="0">
                <a:latin typeface="Liberation Sans" pitchFamily="18"/>
                <a:hlinkClick r:id="rId3"/>
              </a:rPr>
              <a:t>http://bioinf.nl/~username</a:t>
            </a:r>
            <a:endParaRPr lang="nl-NL" dirty="0">
              <a:latin typeface="Liberation Sans" pitchFamily="18"/>
            </a:endParaRPr>
          </a:p>
          <a:p>
            <a:pPr>
              <a:buSzPct val="45000"/>
            </a:pPr>
            <a:r>
              <a:rPr lang="nl-NL" dirty="0"/>
              <a:t>Python </a:t>
            </a:r>
            <a:r>
              <a:rPr lang="nl-NL" dirty="0" err="1"/>
              <a:t>Flask</a:t>
            </a:r>
            <a:endParaRPr lang="nl-NL" dirty="0"/>
          </a:p>
          <a:p>
            <a:pPr lvl="1">
              <a:buSzPct val="45000"/>
            </a:pPr>
            <a:r>
              <a:rPr lang="nl-NL" dirty="0" err="1"/>
              <a:t>Local</a:t>
            </a:r>
            <a:r>
              <a:rPr lang="nl-NL" dirty="0"/>
              <a:t> machine, </a:t>
            </a:r>
            <a:r>
              <a:rPr lang="nl-NL" dirty="0" err="1"/>
              <a:t>address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configuration</a:t>
            </a:r>
            <a:endParaRPr lang="nl-NL" dirty="0">
              <a:latin typeface="Liberation Sans" pitchFamily="18"/>
            </a:endParaRPr>
          </a:p>
          <a:p>
            <a:pPr marL="0" indent="0">
              <a:buSzPct val="4500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0341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847778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2012-07-18T23:36:00+00:00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1597963</Value>
    </PublishStatusLookup>
    <APAuthor xmlns="4873beb7-5857-4685-be1f-d57550cc96cc">
      <UserInfo>
        <DisplayName>REDMOND\v-alekha</DisplayName>
        <AccountId>2912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TP103039515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C0E97-8C84-410A-8286-2F18FF8966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AE737A-72D2-4F07-84A4-D46333E273A5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873beb7-5857-4685-be1f-d57550cc96cc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632</Words>
  <Application>Microsoft Macintosh PowerPoint</Application>
  <PresentationFormat>Widescreen</PresentationFormat>
  <Paragraphs>130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Century Gothic</vt:lpstr>
      <vt:lpstr>CourierNewPSMT</vt:lpstr>
      <vt:lpstr>Liberation Sans</vt:lpstr>
      <vt:lpstr>StarSymbol</vt:lpstr>
      <vt:lpstr>Verdana</vt:lpstr>
      <vt:lpstr>Wingdings 3</vt:lpstr>
      <vt:lpstr>Ion</vt:lpstr>
      <vt:lpstr>HTML5  </vt:lpstr>
      <vt:lpstr>Content</vt:lpstr>
      <vt:lpstr>Websites</vt:lpstr>
      <vt:lpstr>Client/Server</vt:lpstr>
      <vt:lpstr>Client request message</vt:lpstr>
      <vt:lpstr>Server response message</vt:lpstr>
      <vt:lpstr>Status codes</vt:lpstr>
      <vt:lpstr>HTTP Headers</vt:lpstr>
      <vt:lpstr>(web)server</vt:lpstr>
      <vt:lpstr>Open Office Writer</vt:lpstr>
      <vt:lpstr>PowerPoint Presentation</vt:lpstr>
      <vt:lpstr>Duh???</vt:lpstr>
      <vt:lpstr>HTML</vt:lpstr>
      <vt:lpstr>Example tags and attributes</vt:lpstr>
      <vt:lpstr>Minimal (valid) HTML 5 page</vt:lpstr>
      <vt:lpstr>HTML 5</vt:lpstr>
      <vt:lpstr>Validation</vt:lpstr>
      <vt:lpstr>See</vt:lpstr>
      <vt:lpstr>Summary</vt:lpstr>
      <vt:lpstr>Live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Wedema R, Ronald</dc:creator>
  <cp:lastModifiedBy/>
  <cp:revision>1</cp:revision>
  <cp:lastPrinted>2019-02-14T09:18:55Z</cp:lastPrinted>
  <dcterms:created xsi:type="dcterms:W3CDTF">2018-01-22T10:34:11Z</dcterms:created>
  <dcterms:modified xsi:type="dcterms:W3CDTF">2022-12-06T13:53:42Z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