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0"/>
  </p:notesMasterIdLst>
  <p:sldIdLst>
    <p:sldId id="256" r:id="rId5"/>
    <p:sldId id="317" r:id="rId6"/>
    <p:sldId id="319" r:id="rId7"/>
    <p:sldId id="320" r:id="rId8"/>
    <p:sldId id="318"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2">
          <p15:clr>
            <a:srgbClr val="A4A3A4"/>
          </p15:clr>
        </p15:guide>
        <p15:guide id="2" orient="horz" pos="583">
          <p15:clr>
            <a:srgbClr val="A4A3A4"/>
          </p15:clr>
        </p15:guide>
        <p15:guide id="3" pos="5617">
          <p15:clr>
            <a:srgbClr val="A4A3A4"/>
          </p15:clr>
        </p15:guide>
        <p15:guide id="4" pos="14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ina Morrison" initials="SM" lastIdx="19" clrIdx="0">
    <p:extLst/>
  </p:cmAuthor>
  <p:cmAuthor id="2" name="Alyssa Samuelson (Derflan Inc)" initials="AS(I" lastIdx="9" clrIdx="1">
    <p:extLst>
      <p:ext uri="{19B8F6BF-5375-455C-9EA6-DF929625EA0E}">
        <p15:presenceInfo xmlns:p15="http://schemas.microsoft.com/office/powerpoint/2012/main" userId="S-1-5-21-2127521184-1604012920-1887927527-218526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C00"/>
    <a:srgbClr val="0072C6"/>
    <a:srgbClr val="FFB900"/>
    <a:srgbClr val="E6E6E6"/>
    <a:srgbClr val="8E9698"/>
    <a:srgbClr val="000000"/>
    <a:srgbClr val="FFF05E"/>
    <a:srgbClr val="6DC2EA"/>
    <a:srgbClr val="EC2B8C"/>
    <a:srgbClr val="68207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221" autoAdjust="0"/>
    <p:restoredTop sz="93527" autoAdjust="0"/>
  </p:normalViewPr>
  <p:slideViewPr>
    <p:cSldViewPr snapToGrid="0" snapToObjects="1">
      <p:cViewPr>
        <p:scale>
          <a:sx n="119" d="100"/>
          <a:sy n="119" d="100"/>
        </p:scale>
        <p:origin x="568" y="76"/>
      </p:cViewPr>
      <p:guideLst>
        <p:guide orient="horz" pos="3092"/>
        <p:guide orient="horz" pos="583"/>
        <p:guide pos="5617"/>
        <p:guide pos="14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09C458-3EA9-2841-9A2C-95E0579D6905}" type="datetimeFigureOut">
              <a:rPr lang="en-US" smtClean="0"/>
              <a:t>10/26/2016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34053A-D0EA-6244-B9CE-E54FED74F7FC}" type="slidenum">
              <a:rPr lang="en-US" smtClean="0"/>
              <a:t>‹#›</a:t>
            </a:fld>
            <a:endParaRPr lang="en-US" dirty="0"/>
          </a:p>
        </p:txBody>
      </p:sp>
    </p:spTree>
    <p:extLst>
      <p:ext uri="{BB962C8B-B14F-4D97-AF65-F5344CB8AC3E}">
        <p14:creationId xmlns:p14="http://schemas.microsoft.com/office/powerpoint/2010/main" val="276513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a:t>
            </a:r>
            <a:r>
              <a:rPr lang="en-US" baseline="0" dirty="0"/>
              <a:t> name!</a:t>
            </a:r>
          </a:p>
          <a:p>
            <a:r>
              <a:rPr lang="en-US" baseline="0" dirty="0"/>
              <a:t>Who here has coding experience?</a:t>
            </a:r>
          </a:p>
          <a:p>
            <a:r>
              <a:rPr lang="en-US" baseline="0" dirty="0"/>
              <a:t>Who here has used excel formulas?</a:t>
            </a:r>
          </a:p>
          <a:p>
            <a:r>
              <a:rPr lang="en-US" baseline="0" dirty="0"/>
              <a:t>What majors is everyone?</a:t>
            </a:r>
          </a:p>
          <a:p>
            <a:r>
              <a:rPr lang="en-US" baseline="0" dirty="0"/>
              <a:t>What computers do you use?</a:t>
            </a:r>
            <a:endParaRPr lang="en-US" dirty="0"/>
          </a:p>
        </p:txBody>
      </p:sp>
      <p:sp>
        <p:nvSpPr>
          <p:cNvPr id="4" name="Slide Number Placeholder 3"/>
          <p:cNvSpPr>
            <a:spLocks noGrp="1"/>
          </p:cNvSpPr>
          <p:nvPr>
            <p:ph type="sldNum" sz="quarter" idx="10"/>
          </p:nvPr>
        </p:nvSpPr>
        <p:spPr/>
        <p:txBody>
          <a:bodyPr/>
          <a:lstStyle/>
          <a:p>
            <a:fld id="{5334053A-D0EA-6244-B9CE-E54FED74F7FC}" type="slidenum">
              <a:rPr lang="en-US" smtClean="0"/>
              <a:t>2</a:t>
            </a:fld>
            <a:endParaRPr lang="en-US" dirty="0"/>
          </a:p>
        </p:txBody>
      </p:sp>
    </p:spTree>
    <p:extLst>
      <p:ext uri="{BB962C8B-B14F-4D97-AF65-F5344CB8AC3E}">
        <p14:creationId xmlns:p14="http://schemas.microsoft.com/office/powerpoint/2010/main" val="892669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this have to do</a:t>
            </a:r>
            <a:r>
              <a:rPr lang="en-US" baseline="0" dirty="0"/>
              <a:t> with computer and coding?</a:t>
            </a:r>
          </a:p>
          <a:p>
            <a:r>
              <a:rPr lang="en-US" baseline="0" dirty="0"/>
              <a:t>Coding is the art of writing a program for the a computer.  The computer will do exactly what you tell it to do.  Just like the PBJ activity, it will literally do what you tell it to do, even if that is wrong!</a:t>
            </a:r>
          </a:p>
        </p:txBody>
      </p:sp>
      <p:sp>
        <p:nvSpPr>
          <p:cNvPr id="4" name="Slide Number Placeholder 3"/>
          <p:cNvSpPr>
            <a:spLocks noGrp="1"/>
          </p:cNvSpPr>
          <p:nvPr>
            <p:ph type="sldNum" sz="quarter" idx="10"/>
          </p:nvPr>
        </p:nvSpPr>
        <p:spPr/>
        <p:txBody>
          <a:bodyPr/>
          <a:lstStyle/>
          <a:p>
            <a:fld id="{5334053A-D0EA-6244-B9CE-E54FED74F7FC}" type="slidenum">
              <a:rPr lang="en-US" smtClean="0"/>
              <a:t>3</a:t>
            </a:fld>
            <a:endParaRPr lang="en-US" dirty="0"/>
          </a:p>
        </p:txBody>
      </p:sp>
    </p:spTree>
    <p:extLst>
      <p:ext uri="{BB962C8B-B14F-4D97-AF65-F5344CB8AC3E}">
        <p14:creationId xmlns:p14="http://schemas.microsoft.com/office/powerpoint/2010/main" val="1752802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this have to do</a:t>
            </a:r>
            <a:r>
              <a:rPr lang="en-US" baseline="0" dirty="0"/>
              <a:t> with computer and coding?</a:t>
            </a:r>
          </a:p>
          <a:p>
            <a:r>
              <a:rPr lang="en-US" baseline="0" dirty="0"/>
              <a:t>Coding is the art of writing a program for the a computer.  The computer will do exactly what you tell it to do.  Just like the PBJ activity, it will literally do what you tell it to do, even if that is wrong!</a:t>
            </a:r>
          </a:p>
        </p:txBody>
      </p:sp>
      <p:sp>
        <p:nvSpPr>
          <p:cNvPr id="4" name="Slide Number Placeholder 3"/>
          <p:cNvSpPr>
            <a:spLocks noGrp="1"/>
          </p:cNvSpPr>
          <p:nvPr>
            <p:ph type="sldNum" sz="quarter" idx="10"/>
          </p:nvPr>
        </p:nvSpPr>
        <p:spPr/>
        <p:txBody>
          <a:bodyPr/>
          <a:lstStyle/>
          <a:p>
            <a:fld id="{5334053A-D0EA-6244-B9CE-E54FED74F7FC}" type="slidenum">
              <a:rPr lang="en-US" smtClean="0"/>
              <a:t>4</a:t>
            </a:fld>
            <a:endParaRPr lang="en-US" dirty="0"/>
          </a:p>
        </p:txBody>
      </p:sp>
    </p:spTree>
    <p:extLst>
      <p:ext uri="{BB962C8B-B14F-4D97-AF65-F5344CB8AC3E}">
        <p14:creationId xmlns:p14="http://schemas.microsoft.com/office/powerpoint/2010/main" val="15237532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pening Slide">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0982" y="1067834"/>
            <a:ext cx="8738027" cy="1751521"/>
          </a:xfrm>
          <a:prstGeom prst="rect">
            <a:avLst/>
          </a:prstGeom>
        </p:spPr>
        <p:txBody>
          <a:bodyPr lIns="0" tIns="0" rIns="0" bIns="0"/>
          <a:lstStyle>
            <a:lvl1pPr algn="l">
              <a:lnSpc>
                <a:spcPct val="90000"/>
              </a:lnSpc>
              <a:defRPr sz="5500" baseline="0">
                <a:solidFill>
                  <a:schemeClr val="bg1">
                    <a:lumMod val="95000"/>
                  </a:schemeClr>
                </a:solidFill>
              </a:defRPr>
            </a:lvl1pPr>
          </a:lstStyle>
          <a:p>
            <a:r>
              <a:rPr lang="en-US" dirty="0"/>
              <a:t>Click to add presentation main header</a:t>
            </a:r>
          </a:p>
        </p:txBody>
      </p:sp>
      <p:sp>
        <p:nvSpPr>
          <p:cNvPr id="3" name="Subtitle 2"/>
          <p:cNvSpPr>
            <a:spLocks noGrp="1"/>
          </p:cNvSpPr>
          <p:nvPr>
            <p:ph type="subTitle" idx="1" hasCustomPrompt="1"/>
          </p:nvPr>
        </p:nvSpPr>
        <p:spPr>
          <a:xfrm>
            <a:off x="363583" y="2947297"/>
            <a:ext cx="3481211" cy="1669551"/>
          </a:xfrm>
          <a:prstGeom prst="rect">
            <a:avLst/>
          </a:prstGeom>
        </p:spPr>
        <p:txBody>
          <a:bodyPr lIns="0" tIns="0" rIns="0" bIns="0"/>
          <a:lstStyle>
            <a:lvl1pPr marL="0" indent="0" algn="l">
              <a:buNone/>
              <a:defRPr sz="2000">
                <a:solidFill>
                  <a:schemeClr val="bg1">
                    <a:lumMod val="9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presentation subhead</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05660" y="267482"/>
            <a:ext cx="896411" cy="191424"/>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11680" y="4273434"/>
            <a:ext cx="707136" cy="950976"/>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99309" y="4273434"/>
            <a:ext cx="707136" cy="950976"/>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8798" y="4273434"/>
            <a:ext cx="707136" cy="950976"/>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96427" y="4273434"/>
            <a:ext cx="707136" cy="950976"/>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96427" y="3444932"/>
            <a:ext cx="707136" cy="950976"/>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2173" y="3444932"/>
            <a:ext cx="707136" cy="950976"/>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82936" y="2616430"/>
            <a:ext cx="707136" cy="950976"/>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19125" y="4273434"/>
            <a:ext cx="707136" cy="950976"/>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4907" y="4273434"/>
            <a:ext cx="707136" cy="950976"/>
          </a:xfrm>
          <a:prstGeom prst="rect">
            <a:avLst/>
          </a:prstGeom>
        </p:spPr>
      </p:pic>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19125" y="3444932"/>
            <a:ext cx="707136" cy="950976"/>
          </a:xfrm>
          <a:prstGeom prst="rect">
            <a:avLst/>
          </a:prstGeom>
        </p:spPr>
      </p:pic>
      <p:sp>
        <p:nvSpPr>
          <p:cNvPr id="17" name="Rectangle 16"/>
          <p:cNvSpPr/>
          <p:nvPr userDrawn="1"/>
        </p:nvSpPr>
        <p:spPr>
          <a:xfrm>
            <a:off x="251016" y="563315"/>
            <a:ext cx="6880116" cy="400110"/>
          </a:xfrm>
          <a:prstGeom prst="rect">
            <a:avLst/>
          </a:prstGeom>
        </p:spPr>
        <p:txBody>
          <a:bodyPr wrap="square">
            <a:spAutoFit/>
          </a:bodyPr>
          <a:lstStyle/>
          <a:p>
            <a:r>
              <a:rPr lang="en-US" sz="2000" b="1" spc="-50" dirty="0">
                <a:solidFill>
                  <a:schemeClr val="bg1"/>
                </a:solidFill>
                <a:latin typeface="Segoe UI" panose="020B0502040204020203" pitchFamily="34" charset="0"/>
                <a:cs typeface="Segoe UI" panose="020B0502040204020203" pitchFamily="34" charset="0"/>
              </a:rPr>
              <a:t>Microsoft</a:t>
            </a:r>
            <a:r>
              <a:rPr lang="en-US" sz="2000" spc="-50" dirty="0">
                <a:solidFill>
                  <a:schemeClr val="bg1"/>
                </a:solidFill>
                <a:latin typeface="Segoe UI" panose="020B0502040204020203" pitchFamily="34" charset="0"/>
                <a:cs typeface="Segoe UI" panose="020B0502040204020203" pitchFamily="34" charset="0"/>
              </a:rPr>
              <a:t> </a:t>
            </a:r>
            <a:r>
              <a:rPr lang="en-US" sz="2000" b="1" spc="-50" dirty="0">
                <a:solidFill>
                  <a:schemeClr val="bg1"/>
                </a:solidFill>
                <a:latin typeface="Segoe UI" panose="020B0502040204020203" pitchFamily="34" charset="0"/>
                <a:cs typeface="Segoe UI" panose="020B0502040204020203" pitchFamily="34" charset="0"/>
              </a:rPr>
              <a:t>Student Partners</a:t>
            </a:r>
          </a:p>
        </p:txBody>
      </p:sp>
    </p:spTree>
    <p:extLst>
      <p:ext uri="{BB962C8B-B14F-4D97-AF65-F5344CB8AC3E}">
        <p14:creationId xmlns:p14="http://schemas.microsoft.com/office/powerpoint/2010/main" val="553505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Column Content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689956"/>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Content Placeholder 2"/>
          <p:cNvSpPr>
            <a:spLocks noGrp="1"/>
          </p:cNvSpPr>
          <p:nvPr>
            <p:ph idx="1"/>
          </p:nvPr>
        </p:nvSpPr>
        <p:spPr>
          <a:xfrm>
            <a:off x="233167" y="925513"/>
            <a:ext cx="8683819" cy="3554416"/>
          </a:xfrm>
          <a:prstGeom prst="rect">
            <a:avLst/>
          </a:prstGeom>
        </p:spPr>
        <p:txBody>
          <a:bodyPr lIns="0" tIns="0" rIns="0" bIns="0"/>
          <a:lstStyle>
            <a:lvl1pPr>
              <a:spcBef>
                <a:spcPts val="1000"/>
              </a:spcBef>
              <a:defRPr sz="2800">
                <a:solidFill>
                  <a:schemeClr val="tx1"/>
                </a:solidFill>
              </a:defRPr>
            </a:lvl1pPr>
            <a:lvl2pPr>
              <a:spcBef>
                <a:spcPts val="1000"/>
              </a:spcBef>
              <a:defRPr sz="2600">
                <a:solidFill>
                  <a:schemeClr val="tx1"/>
                </a:solidFill>
              </a:defRPr>
            </a:lvl2pPr>
            <a:lvl3pPr>
              <a:spcBef>
                <a:spcPts val="1000"/>
              </a:spcBef>
              <a:defRPr sz="2200">
                <a:solidFill>
                  <a:schemeClr val="tx1"/>
                </a:solidFill>
              </a:defRPr>
            </a:lvl3pPr>
            <a:lvl4pPr>
              <a:spcBef>
                <a:spcPts val="1000"/>
              </a:spcBef>
              <a:defRPr sz="1800">
                <a:solidFill>
                  <a:schemeClr val="tx1"/>
                </a:solidFill>
              </a:defRPr>
            </a:lvl4pPr>
            <a:lvl5pPr>
              <a:spcBef>
                <a:spcPts val="1000"/>
              </a:spcBef>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233168" y="141555"/>
            <a:ext cx="7594879" cy="406715"/>
          </a:xfrm>
          <a:prstGeom prst="rect">
            <a:avLst/>
          </a:prstGeom>
        </p:spPr>
        <p:txBody>
          <a:bodyPr wrap="square" lIns="0" tIns="0" rIns="0" bIns="0" anchor="ctr" anchorCtr="0"/>
          <a:lstStyle>
            <a:lvl1pPr algn="l">
              <a:defRPr sz="2800">
                <a:solidFill>
                  <a:srgbClr val="F2F2F2"/>
                </a:solidFill>
              </a:defRPr>
            </a:lvl1pPr>
          </a:lstStyle>
          <a:p>
            <a:r>
              <a:rPr lang="en-US" dirty="0"/>
              <a:t>Click to edit Master title style</a:t>
            </a:r>
          </a:p>
        </p:txBody>
      </p:sp>
      <p:sp>
        <p:nvSpPr>
          <p:cNvPr id="9" name="Rectangle 8"/>
          <p:cNvSpPr/>
          <p:nvPr userDrawn="1"/>
        </p:nvSpPr>
        <p:spPr>
          <a:xfrm>
            <a:off x="0" y="4655126"/>
            <a:ext cx="2849506" cy="353943"/>
          </a:xfrm>
          <a:prstGeom prst="rect">
            <a:avLst/>
          </a:prstGeom>
          <a:solidFill>
            <a:schemeClr val="bg1"/>
          </a:solidFill>
        </p:spPr>
        <p:txBody>
          <a:bodyPr wrap="square">
            <a:spAutoFit/>
          </a:bodyPr>
          <a:lstStyle/>
          <a:p>
            <a:pPr algn="ctr"/>
            <a:r>
              <a:rPr lang="en-US" sz="1700" b="1" spc="-50" dirty="0">
                <a:solidFill>
                  <a:schemeClr val="accent3">
                    <a:lumMod val="75000"/>
                  </a:schemeClr>
                </a:solidFill>
                <a:latin typeface="Segoe UI" panose="020B0502040204020203" pitchFamily="34" charset="0"/>
                <a:cs typeface="Segoe UI" panose="020B0502040204020203" pitchFamily="34" charset="0"/>
              </a:rPr>
              <a:t>Microsoft</a:t>
            </a:r>
            <a:r>
              <a:rPr lang="en-US" sz="1700" spc="-50" dirty="0">
                <a:solidFill>
                  <a:schemeClr val="accent3">
                    <a:lumMod val="75000"/>
                  </a:schemeClr>
                </a:solidFill>
                <a:latin typeface="Segoe UI" panose="020B0502040204020203" pitchFamily="34" charset="0"/>
                <a:cs typeface="Segoe UI" panose="020B0502040204020203" pitchFamily="34" charset="0"/>
              </a:rPr>
              <a:t> </a:t>
            </a:r>
            <a:r>
              <a:rPr lang="en-US" sz="1700" b="1" spc="-50" dirty="0">
                <a:solidFill>
                  <a:srgbClr val="0070C0"/>
                </a:solidFill>
                <a:latin typeface="Segoe UI" panose="020B0502040204020203" pitchFamily="34" charset="0"/>
                <a:cs typeface="Segoe UI" panose="020B0502040204020203" pitchFamily="34" charset="0"/>
              </a:rPr>
              <a:t>Student Partners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63418" y="-66502"/>
            <a:ext cx="607377" cy="816818"/>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47669" y="-66502"/>
            <a:ext cx="607377" cy="816818"/>
          </a:xfrm>
          <a:prstGeom prst="rect">
            <a:avLst/>
          </a:prstGeom>
        </p:spPr>
      </p:pic>
    </p:spTree>
    <p:extLst>
      <p:ext uri="{BB962C8B-B14F-4D97-AF65-F5344CB8AC3E}">
        <p14:creationId xmlns:p14="http://schemas.microsoft.com/office/powerpoint/2010/main" val="1653078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0072C6"/>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5602" y="4727055"/>
            <a:ext cx="896411" cy="191424"/>
          </a:xfrm>
          <a:prstGeom prst="rect">
            <a:avLst/>
          </a:prstGeom>
        </p:spPr>
      </p:pic>
      <p:sp>
        <p:nvSpPr>
          <p:cNvPr id="4" name="Rectangle 3"/>
          <p:cNvSpPr/>
          <p:nvPr userDrawn="1"/>
        </p:nvSpPr>
        <p:spPr>
          <a:xfrm>
            <a:off x="217357" y="4645795"/>
            <a:ext cx="2849506" cy="353943"/>
          </a:xfrm>
          <a:prstGeom prst="rect">
            <a:avLst/>
          </a:prstGeom>
          <a:noFill/>
        </p:spPr>
        <p:txBody>
          <a:bodyPr wrap="square">
            <a:spAutoFit/>
          </a:bodyPr>
          <a:lstStyle/>
          <a:p>
            <a:pPr algn="l"/>
            <a:r>
              <a:rPr lang="en-US" sz="1700" b="1" spc="-50" dirty="0">
                <a:solidFill>
                  <a:schemeClr val="accent6"/>
                </a:solidFill>
                <a:latin typeface="Segoe UI" panose="020B0502040204020203" pitchFamily="34" charset="0"/>
                <a:cs typeface="Segoe UI" panose="020B0502040204020203" pitchFamily="34" charset="0"/>
              </a:rPr>
              <a:t>Microsoft</a:t>
            </a:r>
            <a:r>
              <a:rPr lang="en-US" sz="1700" spc="-50" dirty="0">
                <a:solidFill>
                  <a:schemeClr val="accent6"/>
                </a:solidFill>
                <a:latin typeface="Segoe UI" panose="020B0502040204020203" pitchFamily="34" charset="0"/>
                <a:cs typeface="Segoe UI" panose="020B0502040204020203" pitchFamily="34" charset="0"/>
              </a:rPr>
              <a:t> </a:t>
            </a:r>
            <a:r>
              <a:rPr lang="en-US" sz="1700" b="1" spc="-50" dirty="0">
                <a:solidFill>
                  <a:schemeClr val="accent6"/>
                </a:solidFill>
                <a:latin typeface="Segoe UI" panose="020B0502040204020203" pitchFamily="34" charset="0"/>
                <a:cs typeface="Segoe UI" panose="020B0502040204020203" pitchFamily="34" charset="0"/>
              </a:rPr>
              <a:t>Student Partners</a:t>
            </a:r>
          </a:p>
        </p:txBody>
      </p:sp>
      <p:sp>
        <p:nvSpPr>
          <p:cNvPr id="5" name="Title 1"/>
          <p:cNvSpPr>
            <a:spLocks noGrp="1"/>
          </p:cNvSpPr>
          <p:nvPr>
            <p:ph type="ctrTitle" hasCustomPrompt="1"/>
          </p:nvPr>
        </p:nvSpPr>
        <p:spPr>
          <a:xfrm>
            <a:off x="217357" y="1599985"/>
            <a:ext cx="8521909" cy="1780297"/>
          </a:xfrm>
          <a:prstGeom prst="rect">
            <a:avLst/>
          </a:prstGeom>
        </p:spPr>
        <p:txBody>
          <a:bodyPr lIns="0" tIns="0" rIns="0" bIns="0"/>
          <a:lstStyle>
            <a:lvl1pPr algn="l">
              <a:lnSpc>
                <a:spcPct val="90000"/>
              </a:lnSpc>
              <a:defRPr sz="5500" baseline="0">
                <a:solidFill>
                  <a:schemeClr val="bg1">
                    <a:lumMod val="95000"/>
                  </a:schemeClr>
                </a:solidFill>
              </a:defRPr>
            </a:lvl1pPr>
          </a:lstStyle>
          <a:p>
            <a:r>
              <a:rPr lang="en-US"/>
              <a:t>Title</a:t>
            </a:r>
            <a:endParaRPr lang="en-US" dirty="0"/>
          </a:p>
        </p:txBody>
      </p:sp>
    </p:spTree>
    <p:extLst>
      <p:ext uri="{BB962C8B-B14F-4D97-AF65-F5344CB8AC3E}">
        <p14:creationId xmlns:p14="http://schemas.microsoft.com/office/powerpoint/2010/main" val="410806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d Slide">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2122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Content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9" name="Content Placeholder 2"/>
          <p:cNvSpPr>
            <a:spLocks noGrp="1"/>
          </p:cNvSpPr>
          <p:nvPr>
            <p:ph idx="1"/>
          </p:nvPr>
        </p:nvSpPr>
        <p:spPr>
          <a:xfrm>
            <a:off x="233168" y="925513"/>
            <a:ext cx="4343400" cy="3554416"/>
          </a:xfrm>
          <a:prstGeom prst="rect">
            <a:avLst/>
          </a:prstGeom>
        </p:spPr>
        <p:txBody>
          <a:bodyPr lIns="0" tIns="0" rIns="0" bIns="0"/>
          <a:lstStyle>
            <a:lvl1pPr>
              <a:spcBef>
                <a:spcPts val="1000"/>
              </a:spcBef>
              <a:defRPr sz="2800">
                <a:solidFill>
                  <a:schemeClr val="tx1"/>
                </a:solidFill>
              </a:defRPr>
            </a:lvl1pPr>
            <a:lvl2pPr>
              <a:spcBef>
                <a:spcPts val="1000"/>
              </a:spcBef>
              <a:defRPr sz="2600">
                <a:solidFill>
                  <a:schemeClr val="tx1"/>
                </a:solidFill>
              </a:defRPr>
            </a:lvl2pPr>
            <a:lvl3pPr>
              <a:spcBef>
                <a:spcPts val="1000"/>
              </a:spcBef>
              <a:defRPr sz="2200">
                <a:solidFill>
                  <a:schemeClr val="tx1"/>
                </a:solidFill>
              </a:defRPr>
            </a:lvl3pPr>
            <a:lvl4pPr>
              <a:spcBef>
                <a:spcPts val="1000"/>
              </a:spcBef>
              <a:defRPr sz="1800">
                <a:solidFill>
                  <a:schemeClr val="tx1"/>
                </a:solidFill>
              </a:defRPr>
            </a:lvl4pPr>
            <a:lvl5pPr>
              <a:spcBef>
                <a:spcPts val="1000"/>
              </a:spcBef>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0"/>
          </p:nvPr>
        </p:nvSpPr>
        <p:spPr>
          <a:xfrm>
            <a:off x="4576568" y="925513"/>
            <a:ext cx="4343400" cy="3554416"/>
          </a:xfrm>
          <a:prstGeom prst="rect">
            <a:avLst/>
          </a:prstGeom>
        </p:spPr>
        <p:txBody>
          <a:bodyPr lIns="0" tIns="0" rIns="0" bIns="0"/>
          <a:lstStyle>
            <a:lvl1pPr>
              <a:spcBef>
                <a:spcPts val="1000"/>
              </a:spcBef>
              <a:defRPr sz="2800">
                <a:solidFill>
                  <a:srgbClr val="000000"/>
                </a:solidFill>
              </a:defRPr>
            </a:lvl1pPr>
            <a:lvl2pPr>
              <a:spcBef>
                <a:spcPts val="1000"/>
              </a:spcBef>
              <a:defRPr sz="2600">
                <a:solidFill>
                  <a:srgbClr val="000000"/>
                </a:solidFill>
              </a:defRPr>
            </a:lvl2pPr>
            <a:lvl3pPr>
              <a:spcBef>
                <a:spcPts val="1000"/>
              </a:spcBef>
              <a:defRPr sz="2200">
                <a:solidFill>
                  <a:srgbClr val="000000"/>
                </a:solidFill>
              </a:defRPr>
            </a:lvl3pPr>
            <a:lvl4pPr>
              <a:spcBef>
                <a:spcPts val="1000"/>
              </a:spcBef>
              <a:defRPr sz="1800">
                <a:solidFill>
                  <a:srgbClr val="000000"/>
                </a:solidFill>
              </a:defRPr>
            </a:lvl4pPr>
            <a:lvl5pPr>
              <a:spcBef>
                <a:spcPts val="1000"/>
              </a:spcBef>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233168" y="141555"/>
            <a:ext cx="7594879" cy="406715"/>
          </a:xfrm>
          <a:prstGeom prst="rect">
            <a:avLst/>
          </a:prstGeom>
        </p:spPr>
        <p:txBody>
          <a:bodyPr wrap="square" lIns="0" tIns="0" rIns="0" bIns="0" anchor="ctr" anchorCtr="0"/>
          <a:lstStyle>
            <a:lvl1pPr algn="l">
              <a:defRPr sz="3500">
                <a:solidFill>
                  <a:srgbClr val="F2F2F2"/>
                </a:solidFill>
              </a:defRPr>
            </a:lvl1pPr>
          </a:lstStyle>
          <a:p>
            <a:r>
              <a:rPr lang="en-US" dirty="0"/>
              <a:t>Click to edit Master title style</a:t>
            </a:r>
          </a:p>
        </p:txBody>
      </p:sp>
    </p:spTree>
    <p:extLst>
      <p:ext uri="{BB962C8B-B14F-4D97-AF65-F5344CB8AC3E}">
        <p14:creationId xmlns:p14="http://schemas.microsoft.com/office/powerpoint/2010/main" val="1996691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6761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9" r:id="rId4"/>
    <p:sldLayoutId id="2147483652" r:id="rId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5974" y="1111851"/>
            <a:ext cx="6277460" cy="1751521"/>
          </a:xfrm>
        </p:spPr>
        <p:txBody>
          <a:bodyPr/>
          <a:lstStyle/>
          <a:p>
            <a:r>
              <a:rPr lang="en-US" dirty="0"/>
              <a:t>Intro to Coding &amp; Website Basics</a:t>
            </a:r>
          </a:p>
        </p:txBody>
      </p:sp>
      <p:sp>
        <p:nvSpPr>
          <p:cNvPr id="4" name="Subtitle 3"/>
          <p:cNvSpPr>
            <a:spLocks noGrp="1"/>
          </p:cNvSpPr>
          <p:nvPr>
            <p:ph type="subTitle" idx="1"/>
          </p:nvPr>
        </p:nvSpPr>
        <p:spPr/>
        <p:txBody>
          <a:bodyPr/>
          <a:lstStyle/>
          <a:p>
            <a:r>
              <a:rPr lang="en-US" dirty="0"/>
              <a:t>MSP Ryan Wedoff</a:t>
            </a:r>
          </a:p>
          <a:p>
            <a:r>
              <a:rPr lang="en-US" dirty="0"/>
              <a:t>University of Iowa</a:t>
            </a:r>
          </a:p>
        </p:txBody>
      </p:sp>
    </p:spTree>
    <p:extLst>
      <p:ext uri="{BB962C8B-B14F-4D97-AF65-F5344CB8AC3E}">
        <p14:creationId xmlns:p14="http://schemas.microsoft.com/office/powerpoint/2010/main" val="4355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Microsoft Student Partner</a:t>
            </a:r>
          </a:p>
          <a:p>
            <a:pPr lvl="1"/>
            <a:r>
              <a:rPr lang="en-US" sz="2000" dirty="0"/>
              <a:t>Host monthly workshop on tech</a:t>
            </a:r>
          </a:p>
          <a:p>
            <a:pPr lvl="1"/>
            <a:r>
              <a:rPr lang="en-US" sz="2000" dirty="0"/>
              <a:t>Loves tech, Microsoft Products and building stuff</a:t>
            </a:r>
          </a:p>
          <a:p>
            <a:r>
              <a:rPr lang="en-US" sz="2000" dirty="0"/>
              <a:t>First year Master in Computer Science</a:t>
            </a:r>
          </a:p>
          <a:p>
            <a:pPr lvl="1"/>
            <a:r>
              <a:rPr lang="en-US" sz="2000" dirty="0"/>
              <a:t>BS in CS May 2017</a:t>
            </a:r>
          </a:p>
          <a:p>
            <a:r>
              <a:rPr lang="en-US" sz="2000" dirty="0"/>
              <a:t>ACM President (“Iowa’s Computer Science club”)</a:t>
            </a:r>
          </a:p>
          <a:p>
            <a:r>
              <a:rPr lang="en-US" sz="2000" dirty="0"/>
              <a:t>Microsoft Intern</a:t>
            </a:r>
          </a:p>
          <a:p>
            <a:pPr lvl="1"/>
            <a:r>
              <a:rPr lang="en-US" sz="2000" dirty="0"/>
              <a:t>Fargo ND Summer 2016</a:t>
            </a:r>
          </a:p>
          <a:p>
            <a:pPr lvl="1"/>
            <a:r>
              <a:rPr lang="en-US" sz="2000" dirty="0"/>
              <a:t>Seattle WA Summer 2017 </a:t>
            </a:r>
          </a:p>
        </p:txBody>
      </p:sp>
      <p:sp>
        <p:nvSpPr>
          <p:cNvPr id="3" name="Title 2"/>
          <p:cNvSpPr>
            <a:spLocks noGrp="1"/>
          </p:cNvSpPr>
          <p:nvPr>
            <p:ph type="title"/>
          </p:nvPr>
        </p:nvSpPr>
        <p:spPr/>
        <p:txBody>
          <a:bodyPr/>
          <a:lstStyle/>
          <a:p>
            <a:r>
              <a:rPr lang="en-US" dirty="0"/>
              <a:t>Who is this guy?</a:t>
            </a:r>
          </a:p>
        </p:txBody>
      </p:sp>
    </p:spTree>
    <p:extLst>
      <p:ext uri="{BB962C8B-B14F-4D97-AF65-F5344CB8AC3E}">
        <p14:creationId xmlns:p14="http://schemas.microsoft.com/office/powerpoint/2010/main" val="2822419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Group activity:</a:t>
            </a:r>
          </a:p>
          <a:p>
            <a:pPr lvl="1"/>
            <a:r>
              <a:rPr lang="en-US" sz="1800" dirty="0"/>
              <a:t>I don’t know how to make a PBJ sandwich.  I need help!</a:t>
            </a:r>
          </a:p>
        </p:txBody>
      </p:sp>
      <p:sp>
        <p:nvSpPr>
          <p:cNvPr id="3" name="Title 2"/>
          <p:cNvSpPr>
            <a:spLocks noGrp="1"/>
          </p:cNvSpPr>
          <p:nvPr>
            <p:ph type="title"/>
          </p:nvPr>
        </p:nvSpPr>
        <p:spPr/>
        <p:txBody>
          <a:bodyPr/>
          <a:lstStyle/>
          <a:p>
            <a:r>
              <a:rPr lang="en-US" dirty="0"/>
              <a:t>Peanut Butter and Jelly Activity</a:t>
            </a:r>
          </a:p>
        </p:txBody>
      </p:sp>
      <p:pic>
        <p:nvPicPr>
          <p:cNvPr id="4" name="Picture 3" descr="Taste Buds, Adorable Illustrations of Perfect Food Pairings ..."/>
          <p:cNvPicPr>
            <a:picLocks noChangeAspect="1"/>
          </p:cNvPicPr>
          <p:nvPr/>
        </p:nvPicPr>
        <p:blipFill>
          <a:blip r:embed="rId3"/>
          <a:stretch>
            <a:fillRect/>
          </a:stretch>
        </p:blipFill>
        <p:spPr>
          <a:xfrm>
            <a:off x="2909303" y="1652337"/>
            <a:ext cx="2731477" cy="2731477"/>
          </a:xfrm>
          <a:prstGeom prst="rect">
            <a:avLst/>
          </a:prstGeom>
        </p:spPr>
      </p:pic>
    </p:spTree>
    <p:extLst>
      <p:ext uri="{BB962C8B-B14F-4D97-AF65-F5344CB8AC3E}">
        <p14:creationId xmlns:p14="http://schemas.microsoft.com/office/powerpoint/2010/main" val="378024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t>Computer reads 110110110110100100100100100100101001001</a:t>
            </a:r>
          </a:p>
          <a:p>
            <a:pPr lvl="1"/>
            <a:r>
              <a:rPr lang="en-US" sz="1600" dirty="0"/>
              <a:t>You don’t need to know binary!</a:t>
            </a:r>
          </a:p>
          <a:p>
            <a:r>
              <a:rPr lang="en-US" sz="1800" dirty="0"/>
              <a:t>Coding languages eventually </a:t>
            </a:r>
            <a:r>
              <a:rPr lang="en-US" sz="1800"/>
              <a:t>(assembly) </a:t>
            </a:r>
            <a:r>
              <a:rPr lang="en-US" sz="1800" dirty="0"/>
              <a:t>boil down to 11101101101001001</a:t>
            </a:r>
          </a:p>
          <a:p>
            <a:pPr lvl="1"/>
            <a:r>
              <a:rPr lang="en-US" sz="1600" dirty="0"/>
              <a:t>Programming languages are written in words that are easy to understand</a:t>
            </a:r>
          </a:p>
          <a:p>
            <a:r>
              <a:rPr lang="en-US" sz="1800" dirty="0"/>
              <a:t>Common programming languages:</a:t>
            </a:r>
          </a:p>
        </p:txBody>
      </p:sp>
      <p:sp>
        <p:nvSpPr>
          <p:cNvPr id="3" name="Title 2"/>
          <p:cNvSpPr>
            <a:spLocks noGrp="1"/>
          </p:cNvSpPr>
          <p:nvPr>
            <p:ph type="title"/>
          </p:nvPr>
        </p:nvSpPr>
        <p:spPr/>
        <p:txBody>
          <a:bodyPr/>
          <a:lstStyle/>
          <a:p>
            <a:r>
              <a:rPr lang="en-US" dirty="0"/>
              <a:t>How do I code?</a:t>
            </a:r>
          </a:p>
        </p:txBody>
      </p:sp>
      <p:pic>
        <p:nvPicPr>
          <p:cNvPr id="5" name="Picture 4" descr="Classi Astratte in Java | Alessioxx"/>
          <p:cNvPicPr>
            <a:picLocks noChangeAspect="1"/>
          </p:cNvPicPr>
          <p:nvPr/>
        </p:nvPicPr>
        <p:blipFill>
          <a:blip r:embed="rId3"/>
          <a:stretch>
            <a:fillRect/>
          </a:stretch>
        </p:blipFill>
        <p:spPr>
          <a:xfrm>
            <a:off x="753703" y="2993917"/>
            <a:ext cx="952381" cy="952381"/>
          </a:xfrm>
          <a:prstGeom prst="rect">
            <a:avLst/>
          </a:prstGeom>
        </p:spPr>
      </p:pic>
      <p:pic>
        <p:nvPicPr>
          <p:cNvPr id="6" name="Picture 5" descr="Dead-Men , 2012 -2016"/>
          <p:cNvPicPr>
            <a:picLocks noChangeAspect="1"/>
          </p:cNvPicPr>
          <p:nvPr/>
        </p:nvPicPr>
        <p:blipFill>
          <a:blip r:embed="rId4"/>
          <a:stretch>
            <a:fillRect/>
          </a:stretch>
        </p:blipFill>
        <p:spPr>
          <a:xfrm>
            <a:off x="2071520" y="3179594"/>
            <a:ext cx="1514475" cy="581025"/>
          </a:xfrm>
          <a:prstGeom prst="rect">
            <a:avLst/>
          </a:prstGeom>
        </p:spPr>
      </p:pic>
      <p:pic>
        <p:nvPicPr>
          <p:cNvPr id="7" name="Picture 6" descr="detallada de la arquitectura interna del nuevo y original lenguaje C# ..."/>
          <p:cNvPicPr>
            <a:picLocks noChangeAspect="1"/>
          </p:cNvPicPr>
          <p:nvPr/>
        </p:nvPicPr>
        <p:blipFill>
          <a:blip r:embed="rId5"/>
          <a:stretch>
            <a:fillRect/>
          </a:stretch>
        </p:blipFill>
        <p:spPr>
          <a:xfrm>
            <a:off x="4193433" y="2993917"/>
            <a:ext cx="1610059" cy="1288047"/>
          </a:xfrm>
          <a:prstGeom prst="rect">
            <a:avLst/>
          </a:prstGeom>
        </p:spPr>
      </p:pic>
      <p:pic>
        <p:nvPicPr>
          <p:cNvPr id="8" name="Picture 7" descr="org o en su lenguaje base python www python org"/>
          <p:cNvPicPr>
            <a:picLocks noChangeAspect="1"/>
          </p:cNvPicPr>
          <p:nvPr/>
        </p:nvPicPr>
        <p:blipFill>
          <a:blip r:embed="rId6"/>
          <a:stretch>
            <a:fillRect/>
          </a:stretch>
        </p:blipFill>
        <p:spPr>
          <a:xfrm>
            <a:off x="6280484" y="2889790"/>
            <a:ext cx="1882104" cy="1160631"/>
          </a:xfrm>
          <a:prstGeom prst="rect">
            <a:avLst/>
          </a:prstGeom>
        </p:spPr>
      </p:pic>
    </p:spTree>
    <p:extLst>
      <p:ext uri="{BB962C8B-B14F-4D97-AF65-F5344CB8AC3E}">
        <p14:creationId xmlns:p14="http://schemas.microsoft.com/office/powerpoint/2010/main" val="237941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5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endParaRPr lang="en-US" dirty="0"/>
          </a:p>
        </p:txBody>
      </p:sp>
    </p:spTree>
    <p:extLst>
      <p:ext uri="{BB962C8B-B14F-4D97-AF65-F5344CB8AC3E}">
        <p14:creationId xmlns:p14="http://schemas.microsoft.com/office/powerpoint/2010/main" val="2609946766"/>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000000"/>
      </a:dk2>
      <a:lt2>
        <a:srgbClr val="FFFFFF"/>
      </a:lt2>
      <a:accent1>
        <a:srgbClr val="B4009E"/>
      </a:accent1>
      <a:accent2>
        <a:srgbClr val="FF8C00"/>
      </a:accent2>
      <a:accent3>
        <a:srgbClr val="505050"/>
      </a:accent3>
      <a:accent4>
        <a:srgbClr val="737373"/>
      </a:accent4>
      <a:accent5>
        <a:srgbClr val="D2D2D2"/>
      </a:accent5>
      <a:accent6>
        <a:srgbClr val="FFFFFF"/>
      </a:accent6>
      <a:hlink>
        <a:srgbClr val="0072C6"/>
      </a:hlink>
      <a:folHlink>
        <a:srgbClr val="0072C6"/>
      </a:folHlink>
    </a:clrScheme>
    <a:fontScheme name="Segoe UI">
      <a:majorFont>
        <a:latin typeface="Segoe UI Light"/>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Segoe UI"/>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6F721F2E9C60A4B8AD3B86329B0E3F5" ma:contentTypeVersion="5" ma:contentTypeDescription="Create a new document." ma:contentTypeScope="" ma:versionID="1650643c6e54dd8d77fc0452cd05fe57">
  <xsd:schema xmlns:xsd="http://www.w3.org/2001/XMLSchema" xmlns:xs="http://www.w3.org/2001/XMLSchema" xmlns:p="http://schemas.microsoft.com/office/2006/metadata/properties" xmlns:ns2="48f14601-b8fa-46a2-9324-877c94f0d0bb" targetNamespace="http://schemas.microsoft.com/office/2006/metadata/properties" ma:root="true" ma:fieldsID="f6760e195bd7ba4eb325a0c23a190505" ns2:_="">
    <xsd:import namespace="48f14601-b8fa-46a2-9324-877c94f0d0bb"/>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f14601-b8fa-46a2-9324-877c94f0d0b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D035FB-C75E-4889-BBE7-FFDC628AAC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f14601-b8fa-46a2-9324-877c94f0d0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CCDFB6C-F32B-40AC-9CC5-C133D7B77E34}">
  <ds:schemaRefs>
    <ds:schemaRef ds:uri="http://schemas.microsoft.com/sharepoint/v3/contenttype/forms"/>
  </ds:schemaRefs>
</ds:datastoreItem>
</file>

<file path=customXml/itemProps3.xml><?xml version="1.0" encoding="utf-8"?>
<ds:datastoreItem xmlns:ds="http://schemas.openxmlformats.org/officeDocument/2006/customXml" ds:itemID="{405AF93E-4D9F-45A6-AD04-70934563023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48f14601-b8fa-46a2-9324-877c94f0d0bb"/>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2462</TotalTime>
  <Words>272</Words>
  <Application>Microsoft Office PowerPoint</Application>
  <PresentationFormat>On-screen Show (16:9)</PresentationFormat>
  <Paragraphs>34</Paragraphs>
  <Slides>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Segoe UI</vt:lpstr>
      <vt:lpstr>Segoe UI Light</vt:lpstr>
      <vt:lpstr>Office Theme</vt:lpstr>
      <vt:lpstr>Intro to Coding &amp; Website Basics</vt:lpstr>
      <vt:lpstr>Who is this guy?</vt:lpstr>
      <vt:lpstr>Peanut Butter and Jelly Activity</vt:lpstr>
      <vt:lpstr>How do I code?</vt:lpstr>
      <vt:lpstr>PowerPoint Presentation</vt:lpstr>
    </vt:vector>
  </TitlesOfParts>
  <Company>Prentice 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Taylor Hanson</dc:creator>
  <cp:lastModifiedBy>Ryan Wedoff</cp:lastModifiedBy>
  <cp:revision>272</cp:revision>
  <dcterms:created xsi:type="dcterms:W3CDTF">2016-07-11T14:56:12Z</dcterms:created>
  <dcterms:modified xsi:type="dcterms:W3CDTF">2016-10-26T21:11:39Z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0x010100B6F721F2E9C60A4B8AD3B86329B0E3F5</vt:lpwstr>
  </property>
</Properties>
</file>