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317" r:id="rId6"/>
    <p:sldId id="319" r:id="rId7"/>
    <p:sldId id="320" r:id="rId8"/>
    <p:sldId id="323" r:id="rId9"/>
    <p:sldId id="321" r:id="rId10"/>
    <p:sldId id="318" r:id="rId11"/>
    <p:sldId id="322" r:id="rId12"/>
    <p:sldId id="324" r:id="rId13"/>
    <p:sldId id="325" r:id="rId14"/>
    <p:sldId id="326" r:id="rId15"/>
    <p:sldId id="327" r:id="rId16"/>
    <p:sldId id="330" r:id="rId17"/>
    <p:sldId id="335" r:id="rId18"/>
    <p:sldId id="328" r:id="rId19"/>
    <p:sldId id="329" r:id="rId20"/>
    <p:sldId id="331" r:id="rId21"/>
    <p:sldId id="332" r:id="rId22"/>
    <p:sldId id="333" r:id="rId23"/>
    <p:sldId id="334"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1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ina Morrison" initials="SM" lastIdx="19" clrIdx="0">
    <p:extLst/>
  </p:cmAuthor>
  <p:cmAuthor id="2" name="Alyssa Samuelson (Derflan Inc)" initials="AS(I" lastIdx="9" clrIdx="1">
    <p:extLst>
      <p:ext uri="{19B8F6BF-5375-455C-9EA6-DF929625EA0E}">
        <p15:presenceInfo xmlns:p15="http://schemas.microsoft.com/office/powerpoint/2012/main" userId="S-1-5-21-2127521184-1604012920-1887927527-218526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C6"/>
    <a:srgbClr val="FFB900"/>
    <a:srgbClr val="E6E6E6"/>
    <a:srgbClr val="8E9698"/>
    <a:srgbClr val="000000"/>
    <a:srgbClr val="FFF05E"/>
    <a:srgbClr val="6DC2EA"/>
    <a:srgbClr val="EC2B8C"/>
    <a:srgbClr val="68207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21" autoAdjust="0"/>
    <p:restoredTop sz="93527" autoAdjust="0"/>
  </p:normalViewPr>
  <p:slideViewPr>
    <p:cSldViewPr snapToGrid="0" snapToObjects="1">
      <p:cViewPr>
        <p:scale>
          <a:sx n="100" d="100"/>
          <a:sy n="100" d="100"/>
        </p:scale>
        <p:origin x="1281" y="507"/>
      </p:cViewPr>
      <p:guideLst>
        <p:guide orient="horz" pos="3092"/>
        <p:guide orient="horz" pos="583"/>
        <p:guide pos="5617"/>
        <p:guide pos="14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9C458-3EA9-2841-9A2C-95E0579D6905}" type="datetimeFigureOut">
              <a:rPr lang="en-US" smtClean="0"/>
              <a:t>10/26/2016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4053A-D0EA-6244-B9CE-E54FED74F7FC}" type="slidenum">
              <a:rPr lang="en-US" smtClean="0"/>
              <a:t>‹#›</a:t>
            </a:fld>
            <a:endParaRPr lang="en-US" dirty="0"/>
          </a:p>
        </p:txBody>
      </p:sp>
    </p:spTree>
    <p:extLst>
      <p:ext uri="{BB962C8B-B14F-4D97-AF65-F5344CB8AC3E}">
        <p14:creationId xmlns:p14="http://schemas.microsoft.com/office/powerpoint/2010/main" val="276513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name!</a:t>
            </a:r>
          </a:p>
          <a:p>
            <a:r>
              <a:rPr lang="en-US" baseline="0" dirty="0"/>
              <a:t>Who here has coding experience?</a:t>
            </a:r>
          </a:p>
          <a:p>
            <a:r>
              <a:rPr lang="en-US" baseline="0" dirty="0"/>
              <a:t>Who here has used excel formulas?</a:t>
            </a:r>
          </a:p>
          <a:p>
            <a:r>
              <a:rPr lang="en-US" baseline="0" dirty="0"/>
              <a:t>What majors is everyone?</a:t>
            </a:r>
          </a:p>
          <a:p>
            <a:r>
              <a:rPr lang="en-US" baseline="0" dirty="0"/>
              <a:t>What computers do you use?</a:t>
            </a:r>
            <a:endParaRPr lang="en-US" dirty="0"/>
          </a:p>
        </p:txBody>
      </p:sp>
      <p:sp>
        <p:nvSpPr>
          <p:cNvPr id="4" name="Slide Number Placeholder 3"/>
          <p:cNvSpPr>
            <a:spLocks noGrp="1"/>
          </p:cNvSpPr>
          <p:nvPr>
            <p:ph type="sldNum" sz="quarter" idx="10"/>
          </p:nvPr>
        </p:nvSpPr>
        <p:spPr/>
        <p:txBody>
          <a:bodyPr/>
          <a:lstStyle/>
          <a:p>
            <a:fld id="{5334053A-D0EA-6244-B9CE-E54FED74F7FC}" type="slidenum">
              <a:rPr lang="en-US" smtClean="0"/>
              <a:t>2</a:t>
            </a:fld>
            <a:endParaRPr lang="en-US" dirty="0"/>
          </a:p>
        </p:txBody>
      </p:sp>
    </p:spTree>
    <p:extLst>
      <p:ext uri="{BB962C8B-B14F-4D97-AF65-F5344CB8AC3E}">
        <p14:creationId xmlns:p14="http://schemas.microsoft.com/office/powerpoint/2010/main" val="892669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BasicHtml3.html</a:t>
            </a:r>
          </a:p>
        </p:txBody>
      </p:sp>
      <p:sp>
        <p:nvSpPr>
          <p:cNvPr id="4" name="Slide Number Placeholder 3"/>
          <p:cNvSpPr>
            <a:spLocks noGrp="1"/>
          </p:cNvSpPr>
          <p:nvPr>
            <p:ph type="sldNum" sz="quarter" idx="10"/>
          </p:nvPr>
        </p:nvSpPr>
        <p:spPr/>
        <p:txBody>
          <a:bodyPr/>
          <a:lstStyle/>
          <a:p>
            <a:fld id="{5334053A-D0EA-6244-B9CE-E54FED74F7FC}" type="slidenum">
              <a:rPr lang="en-US" smtClean="0"/>
              <a:t>12</a:t>
            </a:fld>
            <a:endParaRPr lang="en-US" dirty="0"/>
          </a:p>
        </p:txBody>
      </p:sp>
    </p:spTree>
    <p:extLst>
      <p:ext uri="{BB962C8B-B14F-4D97-AF65-F5344CB8AC3E}">
        <p14:creationId xmlns:p14="http://schemas.microsoft.com/office/powerpoint/2010/main" val="4136804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34053A-D0EA-6244-B9CE-E54FED74F7FC}" type="slidenum">
              <a:rPr lang="en-US" smtClean="0"/>
              <a:t>13</a:t>
            </a:fld>
            <a:endParaRPr lang="en-US" dirty="0"/>
          </a:p>
        </p:txBody>
      </p:sp>
    </p:spTree>
    <p:extLst>
      <p:ext uri="{BB962C8B-B14F-4D97-AF65-F5344CB8AC3E}">
        <p14:creationId xmlns:p14="http://schemas.microsoft.com/office/powerpoint/2010/main" val="1817603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 over example/index.html</a:t>
            </a:r>
          </a:p>
          <a:p>
            <a:endParaRPr lang="en-US" dirty="0"/>
          </a:p>
        </p:txBody>
      </p:sp>
      <p:sp>
        <p:nvSpPr>
          <p:cNvPr id="4" name="Slide Number Placeholder 3"/>
          <p:cNvSpPr>
            <a:spLocks noGrp="1"/>
          </p:cNvSpPr>
          <p:nvPr>
            <p:ph type="sldNum" sz="quarter" idx="10"/>
          </p:nvPr>
        </p:nvSpPr>
        <p:spPr/>
        <p:txBody>
          <a:bodyPr/>
          <a:lstStyle/>
          <a:p>
            <a:fld id="{5334053A-D0EA-6244-B9CE-E54FED74F7FC}" type="slidenum">
              <a:rPr lang="en-US" smtClean="0"/>
              <a:t>14</a:t>
            </a:fld>
            <a:endParaRPr lang="en-US" dirty="0"/>
          </a:p>
        </p:txBody>
      </p:sp>
    </p:spTree>
    <p:extLst>
      <p:ext uri="{BB962C8B-B14F-4D97-AF65-F5344CB8AC3E}">
        <p14:creationId xmlns:p14="http://schemas.microsoft.com/office/powerpoint/2010/main" val="752785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this have to do</a:t>
            </a:r>
            <a:r>
              <a:rPr lang="en-US" baseline="0" dirty="0"/>
              <a:t> with computer and coding?</a:t>
            </a:r>
          </a:p>
          <a:p>
            <a:r>
              <a:rPr lang="en-US" baseline="0" dirty="0"/>
              <a:t>Coding is the art of writing a program for the a computer.  The computer will do exactly what you tell it to do.  Just like the PBJ activity, it will literally do what you tell it to do, even if that is wrong!</a:t>
            </a:r>
          </a:p>
        </p:txBody>
      </p:sp>
      <p:sp>
        <p:nvSpPr>
          <p:cNvPr id="4" name="Slide Number Placeholder 3"/>
          <p:cNvSpPr>
            <a:spLocks noGrp="1"/>
          </p:cNvSpPr>
          <p:nvPr>
            <p:ph type="sldNum" sz="quarter" idx="10"/>
          </p:nvPr>
        </p:nvSpPr>
        <p:spPr/>
        <p:txBody>
          <a:bodyPr/>
          <a:lstStyle/>
          <a:p>
            <a:fld id="{5334053A-D0EA-6244-B9CE-E54FED74F7FC}" type="slidenum">
              <a:rPr lang="en-US" smtClean="0"/>
              <a:t>3</a:t>
            </a:fld>
            <a:endParaRPr lang="en-US" dirty="0"/>
          </a:p>
        </p:txBody>
      </p:sp>
    </p:spTree>
    <p:extLst>
      <p:ext uri="{BB962C8B-B14F-4D97-AF65-F5344CB8AC3E}">
        <p14:creationId xmlns:p14="http://schemas.microsoft.com/office/powerpoint/2010/main" val="1752802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this have to do</a:t>
            </a:r>
            <a:r>
              <a:rPr lang="en-US" baseline="0" dirty="0"/>
              <a:t> with computer and coding?</a:t>
            </a:r>
          </a:p>
          <a:p>
            <a:r>
              <a:rPr lang="en-US" baseline="0" dirty="0"/>
              <a:t>Coding is the art of writing a program for the a computer.  The computer will do exactly what you tell it to do.  Just like the PBJ activity, it will literally do what you tell it to do, even if that is wrong!</a:t>
            </a:r>
          </a:p>
        </p:txBody>
      </p:sp>
      <p:sp>
        <p:nvSpPr>
          <p:cNvPr id="4" name="Slide Number Placeholder 3"/>
          <p:cNvSpPr>
            <a:spLocks noGrp="1"/>
          </p:cNvSpPr>
          <p:nvPr>
            <p:ph type="sldNum" sz="quarter" idx="10"/>
          </p:nvPr>
        </p:nvSpPr>
        <p:spPr/>
        <p:txBody>
          <a:bodyPr/>
          <a:lstStyle/>
          <a:p>
            <a:fld id="{5334053A-D0EA-6244-B9CE-E54FED74F7FC}" type="slidenum">
              <a:rPr lang="en-US" smtClean="0"/>
              <a:t>4</a:t>
            </a:fld>
            <a:endParaRPr lang="en-US" dirty="0"/>
          </a:p>
        </p:txBody>
      </p:sp>
    </p:spTree>
    <p:extLst>
      <p:ext uri="{BB962C8B-B14F-4D97-AF65-F5344CB8AC3E}">
        <p14:creationId xmlns:p14="http://schemas.microsoft.com/office/powerpoint/2010/main" val="1523753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Go through Visual Studio Code install</a:t>
            </a:r>
          </a:p>
        </p:txBody>
      </p:sp>
      <p:sp>
        <p:nvSpPr>
          <p:cNvPr id="4" name="Slide Number Placeholder 3"/>
          <p:cNvSpPr>
            <a:spLocks noGrp="1"/>
          </p:cNvSpPr>
          <p:nvPr>
            <p:ph type="sldNum" sz="quarter" idx="10"/>
          </p:nvPr>
        </p:nvSpPr>
        <p:spPr/>
        <p:txBody>
          <a:bodyPr/>
          <a:lstStyle/>
          <a:p>
            <a:fld id="{5334053A-D0EA-6244-B9CE-E54FED74F7FC}" type="slidenum">
              <a:rPr lang="en-US" smtClean="0"/>
              <a:t>5</a:t>
            </a:fld>
            <a:endParaRPr lang="en-US" dirty="0"/>
          </a:p>
        </p:txBody>
      </p:sp>
    </p:spTree>
    <p:extLst>
      <p:ext uri="{BB962C8B-B14F-4D97-AF65-F5344CB8AC3E}">
        <p14:creationId xmlns:p14="http://schemas.microsoft.com/office/powerpoint/2010/main" val="2962595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a:t>
            </a:r>
            <a:r>
              <a:rPr lang="en-US" baseline="0" dirty="0"/>
              <a:t> through code and run it!</a:t>
            </a:r>
            <a:endParaRPr lang="en-US" dirty="0"/>
          </a:p>
        </p:txBody>
      </p:sp>
      <p:sp>
        <p:nvSpPr>
          <p:cNvPr id="4" name="Slide Number Placeholder 3"/>
          <p:cNvSpPr>
            <a:spLocks noGrp="1"/>
          </p:cNvSpPr>
          <p:nvPr>
            <p:ph type="sldNum" sz="quarter" idx="10"/>
          </p:nvPr>
        </p:nvSpPr>
        <p:spPr/>
        <p:txBody>
          <a:bodyPr/>
          <a:lstStyle/>
          <a:p>
            <a:fld id="{5334053A-D0EA-6244-B9CE-E54FED74F7FC}" type="slidenum">
              <a:rPr lang="en-US" smtClean="0"/>
              <a:t>6</a:t>
            </a:fld>
            <a:endParaRPr lang="en-US" dirty="0"/>
          </a:p>
        </p:txBody>
      </p:sp>
    </p:spTree>
    <p:extLst>
      <p:ext uri="{BB962C8B-B14F-4D97-AF65-F5344CB8AC3E}">
        <p14:creationId xmlns:p14="http://schemas.microsoft.com/office/powerpoint/2010/main" val="244247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this have to do</a:t>
            </a:r>
            <a:r>
              <a:rPr lang="en-US" baseline="0" dirty="0"/>
              <a:t> with computer and coding?</a:t>
            </a:r>
          </a:p>
          <a:p>
            <a:r>
              <a:rPr lang="en-US" baseline="0" dirty="0"/>
              <a:t>Coding is the art of writing a program for the a computer.  The computer will do exactly what you tell it to do.  Just like the PBJ activity, it will literally do what you tell it to do, even if that is wrong!</a:t>
            </a:r>
          </a:p>
        </p:txBody>
      </p:sp>
      <p:sp>
        <p:nvSpPr>
          <p:cNvPr id="4" name="Slide Number Placeholder 3"/>
          <p:cNvSpPr>
            <a:spLocks noGrp="1"/>
          </p:cNvSpPr>
          <p:nvPr>
            <p:ph type="sldNum" sz="quarter" idx="10"/>
          </p:nvPr>
        </p:nvSpPr>
        <p:spPr/>
        <p:txBody>
          <a:bodyPr/>
          <a:lstStyle/>
          <a:p>
            <a:fld id="{5334053A-D0EA-6244-B9CE-E54FED74F7FC}" type="slidenum">
              <a:rPr lang="en-US" smtClean="0"/>
              <a:t>8</a:t>
            </a:fld>
            <a:endParaRPr lang="en-US" dirty="0"/>
          </a:p>
        </p:txBody>
      </p:sp>
    </p:spTree>
    <p:extLst>
      <p:ext uri="{BB962C8B-B14F-4D97-AF65-F5344CB8AC3E}">
        <p14:creationId xmlns:p14="http://schemas.microsoft.com/office/powerpoint/2010/main" val="425237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BascHtml.html</a:t>
            </a:r>
          </a:p>
        </p:txBody>
      </p:sp>
      <p:sp>
        <p:nvSpPr>
          <p:cNvPr id="4" name="Slide Number Placeholder 3"/>
          <p:cNvSpPr>
            <a:spLocks noGrp="1"/>
          </p:cNvSpPr>
          <p:nvPr>
            <p:ph type="sldNum" sz="quarter" idx="10"/>
          </p:nvPr>
        </p:nvSpPr>
        <p:spPr/>
        <p:txBody>
          <a:bodyPr/>
          <a:lstStyle/>
          <a:p>
            <a:fld id="{5334053A-D0EA-6244-B9CE-E54FED74F7FC}" type="slidenum">
              <a:rPr lang="en-US" smtClean="0"/>
              <a:t>9</a:t>
            </a:fld>
            <a:endParaRPr lang="en-US" dirty="0"/>
          </a:p>
        </p:txBody>
      </p:sp>
    </p:spTree>
    <p:extLst>
      <p:ext uri="{BB962C8B-B14F-4D97-AF65-F5344CB8AC3E}">
        <p14:creationId xmlns:p14="http://schemas.microsoft.com/office/powerpoint/2010/main" val="3338934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34053A-D0EA-6244-B9CE-E54FED74F7FC}" type="slidenum">
              <a:rPr lang="en-US" smtClean="0"/>
              <a:t>10</a:t>
            </a:fld>
            <a:endParaRPr lang="en-US" dirty="0"/>
          </a:p>
        </p:txBody>
      </p:sp>
    </p:spTree>
    <p:extLst>
      <p:ext uri="{BB962C8B-B14F-4D97-AF65-F5344CB8AC3E}">
        <p14:creationId xmlns:p14="http://schemas.microsoft.com/office/powerpoint/2010/main" val="273598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BasicHtml2.html</a:t>
            </a:r>
          </a:p>
        </p:txBody>
      </p:sp>
      <p:sp>
        <p:nvSpPr>
          <p:cNvPr id="4" name="Slide Number Placeholder 3"/>
          <p:cNvSpPr>
            <a:spLocks noGrp="1"/>
          </p:cNvSpPr>
          <p:nvPr>
            <p:ph type="sldNum" sz="quarter" idx="10"/>
          </p:nvPr>
        </p:nvSpPr>
        <p:spPr/>
        <p:txBody>
          <a:bodyPr/>
          <a:lstStyle/>
          <a:p>
            <a:fld id="{5334053A-D0EA-6244-B9CE-E54FED74F7FC}" type="slidenum">
              <a:rPr lang="en-US" smtClean="0"/>
              <a:t>11</a:t>
            </a:fld>
            <a:endParaRPr lang="en-US" dirty="0"/>
          </a:p>
        </p:txBody>
      </p:sp>
    </p:spTree>
    <p:extLst>
      <p:ext uri="{BB962C8B-B14F-4D97-AF65-F5344CB8AC3E}">
        <p14:creationId xmlns:p14="http://schemas.microsoft.com/office/powerpoint/2010/main" val="893476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pening Slide">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0982" y="1067834"/>
            <a:ext cx="8738027" cy="1751521"/>
          </a:xfrm>
          <a:prstGeom prst="rect">
            <a:avLst/>
          </a:prstGeom>
        </p:spPr>
        <p:txBody>
          <a:bodyPr lIns="0" tIns="0" rIns="0" bIns="0"/>
          <a:lstStyle>
            <a:lvl1pPr algn="l">
              <a:lnSpc>
                <a:spcPct val="90000"/>
              </a:lnSpc>
              <a:defRPr sz="5500" baseline="0">
                <a:solidFill>
                  <a:schemeClr val="bg1">
                    <a:lumMod val="95000"/>
                  </a:schemeClr>
                </a:solidFill>
              </a:defRPr>
            </a:lvl1pPr>
          </a:lstStyle>
          <a:p>
            <a:r>
              <a:rPr lang="en-US" dirty="0"/>
              <a:t>Click to add presentation main header</a:t>
            </a:r>
          </a:p>
        </p:txBody>
      </p:sp>
      <p:sp>
        <p:nvSpPr>
          <p:cNvPr id="3" name="Subtitle 2"/>
          <p:cNvSpPr>
            <a:spLocks noGrp="1"/>
          </p:cNvSpPr>
          <p:nvPr>
            <p:ph type="subTitle" idx="1" hasCustomPrompt="1"/>
          </p:nvPr>
        </p:nvSpPr>
        <p:spPr>
          <a:xfrm>
            <a:off x="363583" y="2947297"/>
            <a:ext cx="3481211" cy="1669551"/>
          </a:xfrm>
          <a:prstGeom prst="rect">
            <a:avLst/>
          </a:prstGeom>
        </p:spPr>
        <p:txBody>
          <a:bodyPr lIns="0" tIns="0" rIns="0" bIns="0"/>
          <a:lstStyle>
            <a:lvl1pPr marL="0" indent="0" algn="l">
              <a:buNone/>
              <a:defRPr sz="2000">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presentation subhead</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05660" y="267482"/>
            <a:ext cx="896411" cy="191424"/>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11680" y="4273434"/>
            <a:ext cx="707136" cy="950976"/>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99309" y="4273434"/>
            <a:ext cx="707136" cy="950976"/>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8798" y="4273434"/>
            <a:ext cx="707136" cy="95097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6427" y="4273434"/>
            <a:ext cx="707136" cy="950976"/>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6427" y="3444932"/>
            <a:ext cx="707136" cy="950976"/>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2173" y="3444932"/>
            <a:ext cx="707136" cy="950976"/>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82936" y="2616430"/>
            <a:ext cx="707136" cy="950976"/>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9125" y="4273434"/>
            <a:ext cx="707136" cy="950976"/>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4907" y="4273434"/>
            <a:ext cx="707136" cy="950976"/>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9125" y="3444932"/>
            <a:ext cx="707136" cy="950976"/>
          </a:xfrm>
          <a:prstGeom prst="rect">
            <a:avLst/>
          </a:prstGeom>
        </p:spPr>
      </p:pic>
      <p:sp>
        <p:nvSpPr>
          <p:cNvPr id="17" name="Rectangle 16"/>
          <p:cNvSpPr/>
          <p:nvPr userDrawn="1"/>
        </p:nvSpPr>
        <p:spPr>
          <a:xfrm>
            <a:off x="251016" y="563315"/>
            <a:ext cx="6880116" cy="400110"/>
          </a:xfrm>
          <a:prstGeom prst="rect">
            <a:avLst/>
          </a:prstGeom>
        </p:spPr>
        <p:txBody>
          <a:bodyPr wrap="square">
            <a:spAutoFit/>
          </a:bodyPr>
          <a:lstStyle/>
          <a:p>
            <a:r>
              <a:rPr lang="en-US" sz="2000" b="1" spc="-50" dirty="0">
                <a:solidFill>
                  <a:schemeClr val="bg1"/>
                </a:solidFill>
                <a:latin typeface="Segoe UI" panose="020B0502040204020203" pitchFamily="34" charset="0"/>
                <a:cs typeface="Segoe UI" panose="020B0502040204020203" pitchFamily="34" charset="0"/>
              </a:rPr>
              <a:t>Microsoft</a:t>
            </a:r>
            <a:r>
              <a:rPr lang="en-US" sz="2000" spc="-50" dirty="0">
                <a:solidFill>
                  <a:schemeClr val="bg1"/>
                </a:solidFill>
                <a:latin typeface="Segoe UI" panose="020B0502040204020203" pitchFamily="34" charset="0"/>
                <a:cs typeface="Segoe UI" panose="020B0502040204020203" pitchFamily="34" charset="0"/>
              </a:rPr>
              <a:t> </a:t>
            </a:r>
            <a:r>
              <a:rPr lang="en-US" sz="2000" b="1" spc="-50" dirty="0">
                <a:solidFill>
                  <a:schemeClr val="bg1"/>
                </a:solidFill>
                <a:latin typeface="Segoe UI" panose="020B0502040204020203" pitchFamily="34" charset="0"/>
                <a:cs typeface="Segoe UI" panose="020B0502040204020203" pitchFamily="34" charset="0"/>
              </a:rPr>
              <a:t>Student Partners</a:t>
            </a:r>
          </a:p>
        </p:txBody>
      </p:sp>
    </p:spTree>
    <p:extLst>
      <p:ext uri="{BB962C8B-B14F-4D97-AF65-F5344CB8AC3E}">
        <p14:creationId xmlns:p14="http://schemas.microsoft.com/office/powerpoint/2010/main" val="55350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68995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2800">
                <a:solidFill>
                  <a:srgbClr val="F2F2F2"/>
                </a:solidFill>
              </a:defRPr>
            </a:lvl1pPr>
          </a:lstStyle>
          <a:p>
            <a:r>
              <a:rPr lang="en-US" dirty="0"/>
              <a:t>Click to edit Master title style</a:t>
            </a:r>
          </a:p>
        </p:txBody>
      </p:sp>
      <p:sp>
        <p:nvSpPr>
          <p:cNvPr id="9" name="Rectangle 8"/>
          <p:cNvSpPr/>
          <p:nvPr userDrawn="1"/>
        </p:nvSpPr>
        <p:spPr>
          <a:xfrm>
            <a:off x="0" y="4655126"/>
            <a:ext cx="2849506" cy="353943"/>
          </a:xfrm>
          <a:prstGeom prst="rect">
            <a:avLst/>
          </a:prstGeom>
          <a:solidFill>
            <a:schemeClr val="bg1"/>
          </a:solidFill>
        </p:spPr>
        <p:txBody>
          <a:bodyPr wrap="square">
            <a:spAutoFit/>
          </a:bodyPr>
          <a:lstStyle/>
          <a:p>
            <a:pPr algn="ctr"/>
            <a:r>
              <a:rPr lang="en-US" sz="1700" b="1" spc="-50" dirty="0">
                <a:solidFill>
                  <a:schemeClr val="accent3">
                    <a:lumMod val="75000"/>
                  </a:schemeClr>
                </a:solidFill>
                <a:latin typeface="Segoe UI" panose="020B0502040204020203" pitchFamily="34" charset="0"/>
                <a:cs typeface="Segoe UI" panose="020B0502040204020203" pitchFamily="34" charset="0"/>
              </a:rPr>
              <a:t>Microsoft</a:t>
            </a:r>
            <a:r>
              <a:rPr lang="en-US" sz="1700" spc="-50" dirty="0">
                <a:solidFill>
                  <a:schemeClr val="accent3">
                    <a:lumMod val="75000"/>
                  </a:schemeClr>
                </a:solidFill>
                <a:latin typeface="Segoe UI" panose="020B0502040204020203" pitchFamily="34" charset="0"/>
                <a:cs typeface="Segoe UI" panose="020B0502040204020203" pitchFamily="34" charset="0"/>
              </a:rPr>
              <a:t> </a:t>
            </a:r>
            <a:r>
              <a:rPr lang="en-US" sz="1700" b="1" spc="-50" dirty="0">
                <a:solidFill>
                  <a:srgbClr val="0070C0"/>
                </a:solidFill>
                <a:latin typeface="Segoe UI" panose="020B0502040204020203" pitchFamily="34" charset="0"/>
                <a:cs typeface="Segoe UI" panose="020B0502040204020203" pitchFamily="34" charset="0"/>
              </a:rPr>
              <a:t>Student Partners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63418" y="-66502"/>
            <a:ext cx="607377" cy="81681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47669" y="-66502"/>
            <a:ext cx="607377" cy="816818"/>
          </a:xfrm>
          <a:prstGeom prst="rect">
            <a:avLst/>
          </a:prstGeom>
        </p:spPr>
      </p:pic>
    </p:spTree>
    <p:extLst>
      <p:ext uri="{BB962C8B-B14F-4D97-AF65-F5344CB8AC3E}">
        <p14:creationId xmlns:p14="http://schemas.microsoft.com/office/powerpoint/2010/main" val="165307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72C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5602" y="4727055"/>
            <a:ext cx="896411" cy="191424"/>
          </a:xfrm>
          <a:prstGeom prst="rect">
            <a:avLst/>
          </a:prstGeom>
        </p:spPr>
      </p:pic>
      <p:sp>
        <p:nvSpPr>
          <p:cNvPr id="4" name="Rectangle 3"/>
          <p:cNvSpPr/>
          <p:nvPr userDrawn="1"/>
        </p:nvSpPr>
        <p:spPr>
          <a:xfrm>
            <a:off x="217357" y="4645795"/>
            <a:ext cx="2849506" cy="353943"/>
          </a:xfrm>
          <a:prstGeom prst="rect">
            <a:avLst/>
          </a:prstGeom>
          <a:noFill/>
        </p:spPr>
        <p:txBody>
          <a:bodyPr wrap="square">
            <a:spAutoFit/>
          </a:bodyPr>
          <a:lstStyle/>
          <a:p>
            <a:pPr algn="l"/>
            <a:r>
              <a:rPr lang="en-US" sz="1700" b="1" spc="-50" dirty="0">
                <a:solidFill>
                  <a:schemeClr val="accent6"/>
                </a:solidFill>
                <a:latin typeface="Segoe UI" panose="020B0502040204020203" pitchFamily="34" charset="0"/>
                <a:cs typeface="Segoe UI" panose="020B0502040204020203" pitchFamily="34" charset="0"/>
              </a:rPr>
              <a:t>Microsoft</a:t>
            </a:r>
            <a:r>
              <a:rPr lang="en-US" sz="1700" spc="-50" dirty="0">
                <a:solidFill>
                  <a:schemeClr val="accent6"/>
                </a:solidFill>
                <a:latin typeface="Segoe UI" panose="020B0502040204020203" pitchFamily="34" charset="0"/>
                <a:cs typeface="Segoe UI" panose="020B0502040204020203" pitchFamily="34" charset="0"/>
              </a:rPr>
              <a:t> </a:t>
            </a:r>
            <a:r>
              <a:rPr lang="en-US" sz="1700" b="1" spc="-50" dirty="0">
                <a:solidFill>
                  <a:schemeClr val="accent6"/>
                </a:solidFill>
                <a:latin typeface="Segoe UI" panose="020B0502040204020203" pitchFamily="34" charset="0"/>
                <a:cs typeface="Segoe UI" panose="020B0502040204020203" pitchFamily="34" charset="0"/>
              </a:rPr>
              <a:t>Student Partners</a:t>
            </a:r>
          </a:p>
        </p:txBody>
      </p:sp>
      <p:sp>
        <p:nvSpPr>
          <p:cNvPr id="5" name="Title 1"/>
          <p:cNvSpPr>
            <a:spLocks noGrp="1"/>
          </p:cNvSpPr>
          <p:nvPr>
            <p:ph type="ctrTitle" hasCustomPrompt="1"/>
          </p:nvPr>
        </p:nvSpPr>
        <p:spPr>
          <a:xfrm>
            <a:off x="217357" y="1599985"/>
            <a:ext cx="8521909" cy="1780297"/>
          </a:xfrm>
          <a:prstGeom prst="rect">
            <a:avLst/>
          </a:prstGeom>
        </p:spPr>
        <p:txBody>
          <a:bodyPr lIns="0" tIns="0" rIns="0" bIns="0"/>
          <a:lstStyle>
            <a:lvl1pPr algn="l">
              <a:lnSpc>
                <a:spcPct val="90000"/>
              </a:lnSpc>
              <a:defRPr sz="5500" baseline="0">
                <a:solidFill>
                  <a:schemeClr val="bg1">
                    <a:lumMod val="95000"/>
                  </a:schemeClr>
                </a:solidFill>
              </a:defRPr>
            </a:lvl1pPr>
          </a:lstStyle>
          <a:p>
            <a:r>
              <a:rPr lang="en-US"/>
              <a:t>Title</a:t>
            </a:r>
            <a:endParaRPr lang="en-US" dirty="0"/>
          </a:p>
        </p:txBody>
      </p:sp>
    </p:spTree>
    <p:extLst>
      <p:ext uri="{BB962C8B-B14F-4D97-AF65-F5344CB8AC3E}">
        <p14:creationId xmlns:p14="http://schemas.microsoft.com/office/powerpoint/2010/main" val="41080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12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Content Placeholder 2"/>
          <p:cNvSpPr>
            <a:spLocks noGrp="1"/>
          </p:cNvSpPr>
          <p:nvPr>
            <p:ph idx="1"/>
          </p:nvPr>
        </p:nvSpPr>
        <p:spPr>
          <a:xfrm>
            <a:off x="233168" y="925513"/>
            <a:ext cx="4343400"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0"/>
          </p:nvPr>
        </p:nvSpPr>
        <p:spPr>
          <a:xfrm>
            <a:off x="4576568" y="925513"/>
            <a:ext cx="4343400" cy="3554416"/>
          </a:xfrm>
          <a:prstGeom prst="rect">
            <a:avLst/>
          </a:prstGeom>
        </p:spPr>
        <p:txBody>
          <a:bodyPr lIns="0" tIns="0" rIns="0" bIns="0"/>
          <a:lstStyle>
            <a:lvl1pPr>
              <a:spcBef>
                <a:spcPts val="1000"/>
              </a:spcBef>
              <a:defRPr sz="2800">
                <a:solidFill>
                  <a:srgbClr val="000000"/>
                </a:solidFill>
              </a:defRPr>
            </a:lvl1pPr>
            <a:lvl2pPr>
              <a:spcBef>
                <a:spcPts val="1000"/>
              </a:spcBef>
              <a:defRPr sz="2600">
                <a:solidFill>
                  <a:srgbClr val="000000"/>
                </a:solidFill>
              </a:defRPr>
            </a:lvl2pPr>
            <a:lvl3pPr>
              <a:spcBef>
                <a:spcPts val="1000"/>
              </a:spcBef>
              <a:defRPr sz="2200">
                <a:solidFill>
                  <a:srgbClr val="000000"/>
                </a:solidFill>
              </a:defRPr>
            </a:lvl3pPr>
            <a:lvl4pPr>
              <a:spcBef>
                <a:spcPts val="1000"/>
              </a:spcBef>
              <a:defRPr sz="1800">
                <a:solidFill>
                  <a:srgbClr val="000000"/>
                </a:solidFill>
              </a:defRPr>
            </a:lvl4pPr>
            <a:lvl5pPr>
              <a:spcBef>
                <a:spcPts val="1000"/>
              </a:spcBef>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en-US" dirty="0"/>
              <a:t>Click to edit Master title style</a:t>
            </a:r>
          </a:p>
        </p:txBody>
      </p:sp>
    </p:spTree>
    <p:extLst>
      <p:ext uri="{BB962C8B-B14F-4D97-AF65-F5344CB8AC3E}">
        <p14:creationId xmlns:p14="http://schemas.microsoft.com/office/powerpoint/2010/main" val="1996691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6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9" r:id="rId4"/>
    <p:sldLayoutId id="2147483652"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getbootstrap.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lyft.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wedoff/BasicCodingWorksho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w3schools.com/html/default.asp" TargetMode="External"/><Relationship Id="rId2" Type="http://schemas.openxmlformats.org/officeDocument/2006/relationships/hyperlink" Target="http://getbootstrap.com/components/" TargetMode="External"/><Relationship Id="rId1" Type="http://schemas.openxmlformats.org/officeDocument/2006/relationships/slideLayout" Target="../slideLayouts/slideLayout2.xml"/><Relationship Id="rId6" Type="http://schemas.openxmlformats.org/officeDocument/2006/relationships/hyperlink" Target="https://mva.microsoft.com/" TargetMode="External"/><Relationship Id="rId5" Type="http://schemas.openxmlformats.org/officeDocument/2006/relationships/hyperlink" Target="https://imagine.microsoft.com/en-us" TargetMode="External"/><Relationship Id="rId4" Type="http://schemas.openxmlformats.org/officeDocument/2006/relationships/hyperlink" Target="https://www.codecademy.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mailto:ryan.Wedoff@studentpartner.com" TargetMode="External"/><Relationship Id="rId2" Type="http://schemas.openxmlformats.org/officeDocument/2006/relationships/hyperlink" Target="https://www.facebook.com/groups/1514082198893064/" TargetMode="External"/><Relationship Id="rId1" Type="http://schemas.openxmlformats.org/officeDocument/2006/relationships/slideLayout" Target="../slideLayouts/slideLayout2.xml"/><Relationship Id="rId4" Type="http://schemas.openxmlformats.org/officeDocument/2006/relationships/hyperlink" Target="mailto:Ryan-Wedoff@uiowa.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code.visualstudio.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5974" y="1111851"/>
            <a:ext cx="6277460" cy="1751521"/>
          </a:xfrm>
        </p:spPr>
        <p:txBody>
          <a:bodyPr/>
          <a:lstStyle/>
          <a:p>
            <a:r>
              <a:rPr lang="en-US" dirty="0"/>
              <a:t>Intro to Coding &amp; Website Basics</a:t>
            </a:r>
          </a:p>
        </p:txBody>
      </p:sp>
      <p:sp>
        <p:nvSpPr>
          <p:cNvPr id="4" name="Subtitle 3"/>
          <p:cNvSpPr>
            <a:spLocks noGrp="1"/>
          </p:cNvSpPr>
          <p:nvPr>
            <p:ph type="subTitle" idx="1"/>
          </p:nvPr>
        </p:nvSpPr>
        <p:spPr/>
        <p:txBody>
          <a:bodyPr/>
          <a:lstStyle/>
          <a:p>
            <a:r>
              <a:rPr lang="en-US" dirty="0"/>
              <a:t>MSP Ryan Wedoff</a:t>
            </a:r>
          </a:p>
          <a:p>
            <a:r>
              <a:rPr lang="en-US" dirty="0"/>
              <a:t>University of Iowa</a:t>
            </a:r>
          </a:p>
        </p:txBody>
      </p:sp>
    </p:spTree>
    <p:extLst>
      <p:ext uri="{BB962C8B-B14F-4D97-AF65-F5344CB8AC3E}">
        <p14:creationId xmlns:p14="http://schemas.microsoft.com/office/powerpoint/2010/main" val="435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000" dirty="0"/>
              <a:t>Everything comes down to a type of grid.</a:t>
            </a:r>
          </a:p>
          <a:p>
            <a:r>
              <a:rPr lang="en-US" sz="2000" dirty="0"/>
              <a:t>HTML works top down.</a:t>
            </a:r>
          </a:p>
          <a:p>
            <a:r>
              <a:rPr lang="en-US" sz="2000" dirty="0"/>
              <a:t>The web browser will render the tags into text and images</a:t>
            </a:r>
          </a:p>
          <a:p>
            <a:r>
              <a:rPr lang="en-US" sz="2000" dirty="0"/>
              <a:t>&lt;div&gt; tags, like an invisible box that wraps everything!</a:t>
            </a:r>
          </a:p>
        </p:txBody>
      </p:sp>
      <p:sp>
        <p:nvSpPr>
          <p:cNvPr id="3" name="Title 2"/>
          <p:cNvSpPr>
            <a:spLocks noGrp="1"/>
          </p:cNvSpPr>
          <p:nvPr>
            <p:ph type="title"/>
          </p:nvPr>
        </p:nvSpPr>
        <p:spPr/>
        <p:txBody>
          <a:bodyPr/>
          <a:lstStyle/>
          <a:p>
            <a:r>
              <a:rPr lang="en-US" dirty="0"/>
              <a:t>How does text == webpage?</a:t>
            </a:r>
          </a:p>
        </p:txBody>
      </p:sp>
      <p:pic>
        <p:nvPicPr>
          <p:cNvPr id="2" name="Picture 1" descr="Ayrıca HTML5 ve CSS3 kullanılarak daha görsel ve performanslı web ..."/>
          <p:cNvPicPr>
            <a:picLocks noChangeAspect="1"/>
          </p:cNvPicPr>
          <p:nvPr/>
        </p:nvPicPr>
        <p:blipFill>
          <a:blip r:embed="rId3"/>
          <a:stretch>
            <a:fillRect/>
          </a:stretch>
        </p:blipFill>
        <p:spPr>
          <a:xfrm>
            <a:off x="4576568" y="925513"/>
            <a:ext cx="4099401" cy="3022600"/>
          </a:xfrm>
          <a:prstGeom prst="rect">
            <a:avLst/>
          </a:prstGeom>
        </p:spPr>
      </p:pic>
    </p:spTree>
    <p:extLst>
      <p:ext uri="{BB962C8B-B14F-4D97-AF65-F5344CB8AC3E}">
        <p14:creationId xmlns:p14="http://schemas.microsoft.com/office/powerpoint/2010/main" val="254960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3168" y="925513"/>
            <a:ext cx="8720332" cy="3554416"/>
          </a:xfrm>
        </p:spPr>
        <p:txBody>
          <a:bodyPr/>
          <a:lstStyle/>
          <a:p>
            <a:r>
              <a:rPr lang="en-US" dirty="0"/>
              <a:t>CSS is the styling and colors of a web page</a:t>
            </a:r>
          </a:p>
          <a:p>
            <a:r>
              <a:rPr lang="en-US" dirty="0"/>
              <a:t>A lot of this is done automatically with Bootstrap (will talk about soon!)</a:t>
            </a:r>
          </a:p>
        </p:txBody>
      </p:sp>
      <p:sp>
        <p:nvSpPr>
          <p:cNvPr id="4" name="Title 3"/>
          <p:cNvSpPr>
            <a:spLocks noGrp="1"/>
          </p:cNvSpPr>
          <p:nvPr>
            <p:ph type="title"/>
          </p:nvPr>
        </p:nvSpPr>
        <p:spPr/>
        <p:txBody>
          <a:bodyPr/>
          <a:lstStyle/>
          <a:p>
            <a:r>
              <a:rPr lang="en-US" dirty="0"/>
              <a:t>CSS</a:t>
            </a:r>
          </a:p>
        </p:txBody>
      </p:sp>
      <p:pic>
        <p:nvPicPr>
          <p:cNvPr id="5" name="Picture 4"/>
          <p:cNvPicPr>
            <a:picLocks noChangeAspect="1"/>
          </p:cNvPicPr>
          <p:nvPr/>
        </p:nvPicPr>
        <p:blipFill>
          <a:blip r:embed="rId3"/>
          <a:stretch>
            <a:fillRect/>
          </a:stretch>
        </p:blipFill>
        <p:spPr>
          <a:xfrm>
            <a:off x="3686175" y="2028825"/>
            <a:ext cx="4506527" cy="2495550"/>
          </a:xfrm>
          <a:prstGeom prst="rect">
            <a:avLst/>
          </a:prstGeom>
        </p:spPr>
      </p:pic>
    </p:spTree>
    <p:extLst>
      <p:ext uri="{BB962C8B-B14F-4D97-AF65-F5344CB8AC3E}">
        <p14:creationId xmlns:p14="http://schemas.microsoft.com/office/powerpoint/2010/main" val="3282059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is the most similar to most computing languages like Java, C#, Python, C++/C.</a:t>
            </a:r>
          </a:p>
          <a:p>
            <a:r>
              <a:rPr lang="en-US" dirty="0"/>
              <a:t>JS adds logic and interaction to your website!</a:t>
            </a:r>
          </a:p>
        </p:txBody>
      </p:sp>
      <p:pic>
        <p:nvPicPr>
          <p:cNvPr id="5" name="Content Placeholder 4"/>
          <p:cNvPicPr>
            <a:picLocks noGrp="1" noChangeAspect="1"/>
          </p:cNvPicPr>
          <p:nvPr>
            <p:ph idx="10"/>
          </p:nvPr>
        </p:nvPicPr>
        <p:blipFill>
          <a:blip r:embed="rId3"/>
          <a:stretch>
            <a:fillRect/>
          </a:stretch>
        </p:blipFill>
        <p:spPr>
          <a:xfrm>
            <a:off x="4576763" y="1783433"/>
            <a:ext cx="4343400" cy="1838572"/>
          </a:xfrm>
          <a:prstGeom prst="rect">
            <a:avLst/>
          </a:prstGeom>
        </p:spPr>
      </p:pic>
      <p:sp>
        <p:nvSpPr>
          <p:cNvPr id="4" name="Title 3"/>
          <p:cNvSpPr>
            <a:spLocks noGrp="1"/>
          </p:cNvSpPr>
          <p:nvPr>
            <p:ph type="title"/>
          </p:nvPr>
        </p:nvSpPr>
        <p:spPr/>
        <p:txBody>
          <a:bodyPr/>
          <a:lstStyle/>
          <a:p>
            <a:r>
              <a:rPr lang="en-US" dirty="0"/>
              <a:t>JavaScript</a:t>
            </a:r>
          </a:p>
        </p:txBody>
      </p:sp>
    </p:spTree>
    <p:extLst>
      <p:ext uri="{BB962C8B-B14F-4D97-AF65-F5344CB8AC3E}">
        <p14:creationId xmlns:p14="http://schemas.microsoft.com/office/powerpoint/2010/main" val="343843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3167" y="925513"/>
            <a:ext cx="8653657" cy="3554416"/>
          </a:xfrm>
        </p:spPr>
        <p:txBody>
          <a:bodyPr/>
          <a:lstStyle/>
          <a:p>
            <a:r>
              <a:rPr lang="en-US" dirty="0"/>
              <a:t>All of this styling is hard!</a:t>
            </a:r>
          </a:p>
          <a:p>
            <a:pPr lvl="1"/>
            <a:r>
              <a:rPr lang="en-US" dirty="0"/>
              <a:t>How do you change sizes, fonts, colors</a:t>
            </a:r>
          </a:p>
          <a:p>
            <a:pPr lvl="1"/>
            <a:r>
              <a:rPr lang="en-US" dirty="0"/>
              <a:t>How do you make it look good on a phone?</a:t>
            </a:r>
          </a:p>
          <a:p>
            <a:r>
              <a:rPr lang="en-US" dirty="0"/>
              <a:t>Tons of frameworks and libraries!</a:t>
            </a:r>
          </a:p>
          <a:p>
            <a:pPr lvl="1"/>
            <a:r>
              <a:rPr lang="en-US" dirty="0"/>
              <a:t>We will be using Bootstrap: </a:t>
            </a:r>
            <a:r>
              <a:rPr lang="en-US" dirty="0">
                <a:hlinkClick r:id="rId3"/>
              </a:rPr>
              <a:t>http://getbootstrap.com/</a:t>
            </a:r>
            <a:endParaRPr lang="en-US" dirty="0"/>
          </a:p>
          <a:p>
            <a:pPr lvl="1"/>
            <a:endParaRPr lang="en-US" dirty="0"/>
          </a:p>
        </p:txBody>
      </p:sp>
      <p:sp>
        <p:nvSpPr>
          <p:cNvPr id="4" name="Title 3"/>
          <p:cNvSpPr>
            <a:spLocks noGrp="1"/>
          </p:cNvSpPr>
          <p:nvPr>
            <p:ph type="title"/>
          </p:nvPr>
        </p:nvSpPr>
        <p:spPr/>
        <p:txBody>
          <a:bodyPr/>
          <a:lstStyle/>
          <a:p>
            <a:r>
              <a:rPr lang="en-US" dirty="0"/>
              <a:t>All of this is HARD!</a:t>
            </a:r>
          </a:p>
        </p:txBody>
      </p:sp>
    </p:spTree>
    <p:extLst>
      <p:ext uri="{BB962C8B-B14F-4D97-AF65-F5344CB8AC3E}">
        <p14:creationId xmlns:p14="http://schemas.microsoft.com/office/powerpoint/2010/main" val="424067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Bootstrap is the most popular HTML, CSS, and JS framework for developing responsive, mobile first projects on the web.</a:t>
            </a:r>
          </a:p>
          <a:p>
            <a:r>
              <a:rPr lang="en-US" dirty="0"/>
              <a:t>Makes CSS way easier</a:t>
            </a:r>
          </a:p>
          <a:p>
            <a:r>
              <a:rPr lang="en-US" dirty="0"/>
              <a:t>Makes a resizable 12 column grid for your website</a:t>
            </a:r>
          </a:p>
          <a:p>
            <a:r>
              <a:rPr lang="en-US" dirty="0"/>
              <a:t>Give you icons to use</a:t>
            </a:r>
          </a:p>
          <a:p>
            <a:pPr lvl="1"/>
            <a:r>
              <a:rPr lang="en-US" dirty="0"/>
              <a:t>Example: </a:t>
            </a:r>
            <a:r>
              <a:rPr lang="en-US" dirty="0">
                <a:hlinkClick r:id="rId3"/>
              </a:rPr>
              <a:t>https://www.lyft.com/</a:t>
            </a:r>
            <a:endParaRPr lang="en-US" dirty="0"/>
          </a:p>
          <a:p>
            <a:pPr marL="457200" lvl="1" indent="0">
              <a:buNone/>
            </a:pPr>
            <a:endParaRPr lang="en-US" dirty="0"/>
          </a:p>
        </p:txBody>
      </p:sp>
      <p:sp>
        <p:nvSpPr>
          <p:cNvPr id="4" name="Title 3"/>
          <p:cNvSpPr>
            <a:spLocks noGrp="1"/>
          </p:cNvSpPr>
          <p:nvPr>
            <p:ph type="title"/>
          </p:nvPr>
        </p:nvSpPr>
        <p:spPr/>
        <p:txBody>
          <a:bodyPr/>
          <a:lstStyle/>
          <a:p>
            <a:r>
              <a:rPr lang="en-US" dirty="0"/>
              <a:t>Bootstrap</a:t>
            </a:r>
          </a:p>
        </p:txBody>
      </p:sp>
    </p:spTree>
    <p:extLst>
      <p:ext uri="{BB962C8B-B14F-4D97-AF65-F5344CB8AC3E}">
        <p14:creationId xmlns:p14="http://schemas.microsoft.com/office/powerpoint/2010/main" val="1259168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Let’s build a website!</a:t>
            </a:r>
          </a:p>
        </p:txBody>
      </p:sp>
    </p:spTree>
    <p:extLst>
      <p:ext uri="{BB962C8B-B14F-4D97-AF65-F5344CB8AC3E}">
        <p14:creationId xmlns:p14="http://schemas.microsoft.com/office/powerpoint/2010/main" val="2232553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Go to </a:t>
            </a:r>
            <a:r>
              <a:rPr lang="en-US" dirty="0">
                <a:hlinkClick r:id="rId2"/>
              </a:rPr>
              <a:t>https://github.com/rwedoff/BasicCodingWorkshop</a:t>
            </a:r>
            <a:endParaRPr lang="en-US" dirty="0"/>
          </a:p>
          <a:p>
            <a:pPr lvl="1"/>
            <a:r>
              <a:rPr lang="en-US" dirty="0"/>
              <a:t>This site has all of the info tonight and the boiler plate code.</a:t>
            </a:r>
          </a:p>
          <a:p>
            <a:r>
              <a:rPr lang="en-US" dirty="0"/>
              <a:t>You can delete all the stuff except for the “Website” folder</a:t>
            </a:r>
          </a:p>
          <a:p>
            <a:r>
              <a:rPr lang="en-US" dirty="0"/>
              <a:t>I will walk through the next steps!</a:t>
            </a:r>
          </a:p>
          <a:p>
            <a:pPr lvl="1"/>
            <a:endParaRPr lang="en-US" dirty="0"/>
          </a:p>
        </p:txBody>
      </p:sp>
      <p:sp>
        <p:nvSpPr>
          <p:cNvPr id="3" name="Title 2"/>
          <p:cNvSpPr>
            <a:spLocks noGrp="1"/>
          </p:cNvSpPr>
          <p:nvPr>
            <p:ph type="title"/>
          </p:nvPr>
        </p:nvSpPr>
        <p:spPr/>
        <p:txBody>
          <a:bodyPr/>
          <a:lstStyle/>
          <a:p>
            <a:r>
              <a:rPr lang="en-US" dirty="0"/>
              <a:t>First off!</a:t>
            </a:r>
          </a:p>
        </p:txBody>
      </p:sp>
    </p:spTree>
    <p:extLst>
      <p:ext uri="{BB962C8B-B14F-4D97-AF65-F5344CB8AC3E}">
        <p14:creationId xmlns:p14="http://schemas.microsoft.com/office/powerpoint/2010/main" val="3907102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1" indent="0">
              <a:buNone/>
            </a:pPr>
            <a:r>
              <a:rPr lang="en-US" dirty="0"/>
              <a:t>Let’s build this sucker!</a:t>
            </a:r>
          </a:p>
          <a:p>
            <a:pPr marL="457200" lvl="1" indent="0">
              <a:buNone/>
            </a:pPr>
            <a:r>
              <a:rPr lang="en-US" dirty="0"/>
              <a:t>I will walk you though the steps!</a:t>
            </a:r>
          </a:p>
        </p:txBody>
      </p:sp>
      <p:sp>
        <p:nvSpPr>
          <p:cNvPr id="3" name="Title 2"/>
          <p:cNvSpPr>
            <a:spLocks noGrp="1"/>
          </p:cNvSpPr>
          <p:nvPr>
            <p:ph type="title"/>
          </p:nvPr>
        </p:nvSpPr>
        <p:spPr/>
        <p:txBody>
          <a:bodyPr/>
          <a:lstStyle/>
          <a:p>
            <a:r>
              <a:rPr lang="en-US" dirty="0"/>
              <a:t>Let’s Go!</a:t>
            </a:r>
          </a:p>
        </p:txBody>
      </p:sp>
    </p:spTree>
    <p:extLst>
      <p:ext uri="{BB962C8B-B14F-4D97-AF65-F5344CB8AC3E}">
        <p14:creationId xmlns:p14="http://schemas.microsoft.com/office/powerpoint/2010/main" val="1709084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Bootstrap: </a:t>
            </a:r>
            <a:r>
              <a:rPr lang="en-US" sz="2400" dirty="0">
                <a:hlinkClick r:id="rId2"/>
              </a:rPr>
              <a:t>http://getbootstrap.com/components/</a:t>
            </a:r>
            <a:endParaRPr lang="en-US" sz="2400" dirty="0"/>
          </a:p>
          <a:p>
            <a:r>
              <a:rPr lang="en-US" sz="2400" dirty="0"/>
              <a:t>W3Schools: </a:t>
            </a:r>
            <a:r>
              <a:rPr lang="en-US" sz="2400" dirty="0">
                <a:hlinkClick r:id="rId3"/>
              </a:rPr>
              <a:t>http://www.w3schools.com/html/default.asp</a:t>
            </a:r>
            <a:endParaRPr lang="en-US" sz="2400" dirty="0"/>
          </a:p>
          <a:p>
            <a:r>
              <a:rPr lang="en-US" sz="2400" dirty="0" err="1"/>
              <a:t>Codecademy</a:t>
            </a:r>
            <a:r>
              <a:rPr lang="en-US" sz="2400" dirty="0"/>
              <a:t>: </a:t>
            </a:r>
            <a:r>
              <a:rPr lang="en-US" sz="2400" dirty="0">
                <a:hlinkClick r:id="rId4"/>
              </a:rPr>
              <a:t>https://www.codecademy.com/</a:t>
            </a:r>
            <a:endParaRPr lang="en-US" sz="2400" dirty="0"/>
          </a:p>
          <a:p>
            <a:r>
              <a:rPr lang="en-US" sz="2400" dirty="0"/>
              <a:t>Microsoft Imagine: </a:t>
            </a:r>
            <a:r>
              <a:rPr lang="en-US" sz="2400" dirty="0">
                <a:hlinkClick r:id="rId5"/>
              </a:rPr>
              <a:t>https://imagine.microsoft.com/en-us</a:t>
            </a:r>
            <a:endParaRPr lang="en-US" sz="2400" dirty="0"/>
          </a:p>
          <a:p>
            <a:r>
              <a:rPr lang="en-US" sz="2400" dirty="0"/>
              <a:t>Microsoft Virtual Academy: </a:t>
            </a:r>
            <a:r>
              <a:rPr lang="en-US" sz="2400" dirty="0">
                <a:hlinkClick r:id="rId6"/>
              </a:rPr>
              <a:t>https://mva.microsoft.com/</a:t>
            </a:r>
            <a:endParaRPr lang="en-US" sz="2400" dirty="0"/>
          </a:p>
        </p:txBody>
      </p:sp>
      <p:sp>
        <p:nvSpPr>
          <p:cNvPr id="3" name="Title 2"/>
          <p:cNvSpPr>
            <a:spLocks noGrp="1"/>
          </p:cNvSpPr>
          <p:nvPr>
            <p:ph type="title"/>
          </p:nvPr>
        </p:nvSpPr>
        <p:spPr/>
        <p:txBody>
          <a:bodyPr/>
          <a:lstStyle/>
          <a:p>
            <a:r>
              <a:rPr lang="en-US" dirty="0"/>
              <a:t>More Resources</a:t>
            </a:r>
          </a:p>
        </p:txBody>
      </p:sp>
    </p:spTree>
    <p:extLst>
      <p:ext uri="{BB962C8B-B14F-4D97-AF65-F5344CB8AC3E}">
        <p14:creationId xmlns:p14="http://schemas.microsoft.com/office/powerpoint/2010/main" val="269319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hlinkClick r:id="rId2"/>
              </a:rPr>
              <a:t>Microsoft Student Partner Group for The University of Iowa</a:t>
            </a:r>
          </a:p>
          <a:p>
            <a:r>
              <a:rPr lang="en-US" dirty="0"/>
              <a:t>Email Me: </a:t>
            </a:r>
            <a:r>
              <a:rPr lang="en-US" dirty="0">
                <a:hlinkClick r:id="rId3"/>
              </a:rPr>
              <a:t>ryan.Wedoff@studentpartner.com</a:t>
            </a:r>
            <a:endParaRPr lang="en-US" dirty="0"/>
          </a:p>
          <a:p>
            <a:pPr lvl="1"/>
            <a:r>
              <a:rPr lang="en-US" dirty="0">
                <a:hlinkClick r:id="rId4"/>
              </a:rPr>
              <a:t>Ryan-Wedoff@uiowa.edu</a:t>
            </a:r>
            <a:endParaRPr lang="en-US" dirty="0"/>
          </a:p>
          <a:p>
            <a:pPr lvl="1"/>
            <a:endParaRPr lang="en-US" dirty="0"/>
          </a:p>
          <a:p>
            <a:pPr lvl="1"/>
            <a:endParaRPr lang="en-US" dirty="0"/>
          </a:p>
          <a:p>
            <a:endParaRPr lang="en-US" dirty="0"/>
          </a:p>
        </p:txBody>
      </p:sp>
      <p:sp>
        <p:nvSpPr>
          <p:cNvPr id="3" name="Title 2"/>
          <p:cNvSpPr>
            <a:spLocks noGrp="1"/>
          </p:cNvSpPr>
          <p:nvPr>
            <p:ph type="title"/>
          </p:nvPr>
        </p:nvSpPr>
        <p:spPr/>
        <p:txBody>
          <a:bodyPr/>
          <a:lstStyle/>
          <a:p>
            <a:r>
              <a:rPr lang="en-US" dirty="0"/>
              <a:t>Contact Me!</a:t>
            </a:r>
          </a:p>
        </p:txBody>
      </p:sp>
    </p:spTree>
    <p:extLst>
      <p:ext uri="{BB962C8B-B14F-4D97-AF65-F5344CB8AC3E}">
        <p14:creationId xmlns:p14="http://schemas.microsoft.com/office/powerpoint/2010/main" val="87199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Microsoft Student Partner</a:t>
            </a:r>
          </a:p>
          <a:p>
            <a:pPr lvl="1"/>
            <a:r>
              <a:rPr lang="en-US" sz="2000" dirty="0"/>
              <a:t>Host monthly workshop on tech</a:t>
            </a:r>
          </a:p>
          <a:p>
            <a:pPr lvl="1"/>
            <a:r>
              <a:rPr lang="en-US" sz="2000" dirty="0"/>
              <a:t>Loves tech, Microsoft Products and building stuff</a:t>
            </a:r>
          </a:p>
          <a:p>
            <a:r>
              <a:rPr lang="en-US" sz="2000" dirty="0"/>
              <a:t>First year Master in Computer Science</a:t>
            </a:r>
          </a:p>
          <a:p>
            <a:pPr lvl="1"/>
            <a:r>
              <a:rPr lang="en-US" sz="2000" dirty="0"/>
              <a:t>BS in CS May 2017</a:t>
            </a:r>
          </a:p>
          <a:p>
            <a:r>
              <a:rPr lang="en-US" sz="2000" dirty="0"/>
              <a:t>ACM President (“Iowa’s Computer Science club”)</a:t>
            </a:r>
          </a:p>
          <a:p>
            <a:r>
              <a:rPr lang="en-US" sz="2000" dirty="0"/>
              <a:t>Microsoft Intern</a:t>
            </a:r>
          </a:p>
          <a:p>
            <a:pPr lvl="1"/>
            <a:r>
              <a:rPr lang="en-US" sz="2000" dirty="0"/>
              <a:t>Fargo ND Summer 2016</a:t>
            </a:r>
          </a:p>
          <a:p>
            <a:pPr lvl="1"/>
            <a:r>
              <a:rPr lang="en-US" sz="2000" dirty="0"/>
              <a:t>Seattle WA Summer 2017 </a:t>
            </a:r>
          </a:p>
        </p:txBody>
      </p:sp>
      <p:sp>
        <p:nvSpPr>
          <p:cNvPr id="3" name="Title 2"/>
          <p:cNvSpPr>
            <a:spLocks noGrp="1"/>
          </p:cNvSpPr>
          <p:nvPr>
            <p:ph type="title"/>
          </p:nvPr>
        </p:nvSpPr>
        <p:spPr/>
        <p:txBody>
          <a:bodyPr/>
          <a:lstStyle/>
          <a:p>
            <a:r>
              <a:rPr lang="en-US" dirty="0"/>
              <a:t>Who is this guy?</a:t>
            </a:r>
          </a:p>
        </p:txBody>
      </p:sp>
    </p:spTree>
    <p:extLst>
      <p:ext uri="{BB962C8B-B14F-4D97-AF65-F5344CB8AC3E}">
        <p14:creationId xmlns:p14="http://schemas.microsoft.com/office/powerpoint/2010/main" val="282241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Thanks for coming!</a:t>
            </a:r>
          </a:p>
        </p:txBody>
      </p:sp>
    </p:spTree>
    <p:extLst>
      <p:ext uri="{BB962C8B-B14F-4D97-AF65-F5344CB8AC3E}">
        <p14:creationId xmlns:p14="http://schemas.microsoft.com/office/powerpoint/2010/main" val="286476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Group activity:</a:t>
            </a:r>
          </a:p>
          <a:p>
            <a:pPr lvl="1"/>
            <a:r>
              <a:rPr lang="en-US" sz="1800" dirty="0"/>
              <a:t>I don’t know how to make a PBJ sandwich.  I need help!</a:t>
            </a:r>
          </a:p>
        </p:txBody>
      </p:sp>
      <p:sp>
        <p:nvSpPr>
          <p:cNvPr id="3" name="Title 2"/>
          <p:cNvSpPr>
            <a:spLocks noGrp="1"/>
          </p:cNvSpPr>
          <p:nvPr>
            <p:ph type="title"/>
          </p:nvPr>
        </p:nvSpPr>
        <p:spPr/>
        <p:txBody>
          <a:bodyPr/>
          <a:lstStyle/>
          <a:p>
            <a:r>
              <a:rPr lang="en-US" dirty="0"/>
              <a:t>Peanut Butter and Jelly Activity</a:t>
            </a:r>
          </a:p>
        </p:txBody>
      </p:sp>
      <p:pic>
        <p:nvPicPr>
          <p:cNvPr id="4" name="Picture 3" descr="Taste Buds, Adorable Illustrations of Perfect Food Pairings ..."/>
          <p:cNvPicPr>
            <a:picLocks noChangeAspect="1"/>
          </p:cNvPicPr>
          <p:nvPr/>
        </p:nvPicPr>
        <p:blipFill>
          <a:blip r:embed="rId3"/>
          <a:stretch>
            <a:fillRect/>
          </a:stretch>
        </p:blipFill>
        <p:spPr>
          <a:xfrm>
            <a:off x="2909303" y="1652337"/>
            <a:ext cx="2731477" cy="2731477"/>
          </a:xfrm>
          <a:prstGeom prst="rect">
            <a:avLst/>
          </a:prstGeom>
        </p:spPr>
      </p:pic>
    </p:spTree>
    <p:extLst>
      <p:ext uri="{BB962C8B-B14F-4D97-AF65-F5344CB8AC3E}">
        <p14:creationId xmlns:p14="http://schemas.microsoft.com/office/powerpoint/2010/main" val="37802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Computer reads 110110110110100100100100100100101001001</a:t>
            </a:r>
          </a:p>
          <a:p>
            <a:pPr lvl="1"/>
            <a:r>
              <a:rPr lang="en-US" sz="1600" dirty="0"/>
              <a:t>You don’t need to know binary!</a:t>
            </a:r>
          </a:p>
          <a:p>
            <a:r>
              <a:rPr lang="en-US" sz="1800" dirty="0"/>
              <a:t>Coding languages eventually </a:t>
            </a:r>
            <a:r>
              <a:rPr lang="en-US" sz="1800"/>
              <a:t>(assembly) </a:t>
            </a:r>
            <a:r>
              <a:rPr lang="en-US" sz="1800" dirty="0"/>
              <a:t>boil down to 11101101101001001</a:t>
            </a:r>
          </a:p>
          <a:p>
            <a:pPr lvl="1"/>
            <a:r>
              <a:rPr lang="en-US" sz="1600" dirty="0"/>
              <a:t>Programming languages are written in words that are easy to understand</a:t>
            </a:r>
          </a:p>
          <a:p>
            <a:r>
              <a:rPr lang="en-US" sz="1800" dirty="0"/>
              <a:t>Common programming languages:</a:t>
            </a:r>
          </a:p>
        </p:txBody>
      </p:sp>
      <p:sp>
        <p:nvSpPr>
          <p:cNvPr id="3" name="Title 2"/>
          <p:cNvSpPr>
            <a:spLocks noGrp="1"/>
          </p:cNvSpPr>
          <p:nvPr>
            <p:ph type="title"/>
          </p:nvPr>
        </p:nvSpPr>
        <p:spPr/>
        <p:txBody>
          <a:bodyPr/>
          <a:lstStyle/>
          <a:p>
            <a:r>
              <a:rPr lang="en-US" dirty="0"/>
              <a:t>How do I code?</a:t>
            </a:r>
          </a:p>
        </p:txBody>
      </p:sp>
      <p:pic>
        <p:nvPicPr>
          <p:cNvPr id="5" name="Picture 4" descr="Classi Astratte in Java | Alessioxx"/>
          <p:cNvPicPr>
            <a:picLocks noChangeAspect="1"/>
          </p:cNvPicPr>
          <p:nvPr/>
        </p:nvPicPr>
        <p:blipFill>
          <a:blip r:embed="rId3"/>
          <a:stretch>
            <a:fillRect/>
          </a:stretch>
        </p:blipFill>
        <p:spPr>
          <a:xfrm>
            <a:off x="753703" y="2993917"/>
            <a:ext cx="952381" cy="952381"/>
          </a:xfrm>
          <a:prstGeom prst="rect">
            <a:avLst/>
          </a:prstGeom>
        </p:spPr>
      </p:pic>
      <p:pic>
        <p:nvPicPr>
          <p:cNvPr id="6" name="Picture 5" descr="Dead-Men , 2012 -2016"/>
          <p:cNvPicPr>
            <a:picLocks noChangeAspect="1"/>
          </p:cNvPicPr>
          <p:nvPr/>
        </p:nvPicPr>
        <p:blipFill>
          <a:blip r:embed="rId4"/>
          <a:stretch>
            <a:fillRect/>
          </a:stretch>
        </p:blipFill>
        <p:spPr>
          <a:xfrm>
            <a:off x="2071520" y="3179594"/>
            <a:ext cx="1514475" cy="581025"/>
          </a:xfrm>
          <a:prstGeom prst="rect">
            <a:avLst/>
          </a:prstGeom>
        </p:spPr>
      </p:pic>
      <p:pic>
        <p:nvPicPr>
          <p:cNvPr id="7" name="Picture 6" descr="detallada de la arquitectura interna del nuevo y original lenguaje C# ..."/>
          <p:cNvPicPr>
            <a:picLocks noChangeAspect="1"/>
          </p:cNvPicPr>
          <p:nvPr/>
        </p:nvPicPr>
        <p:blipFill>
          <a:blip r:embed="rId5"/>
          <a:stretch>
            <a:fillRect/>
          </a:stretch>
        </p:blipFill>
        <p:spPr>
          <a:xfrm>
            <a:off x="4193433" y="2993917"/>
            <a:ext cx="1610059" cy="1288047"/>
          </a:xfrm>
          <a:prstGeom prst="rect">
            <a:avLst/>
          </a:prstGeom>
        </p:spPr>
      </p:pic>
      <p:pic>
        <p:nvPicPr>
          <p:cNvPr id="8" name="Picture 7" descr="org o en su lenguaje base python www python org"/>
          <p:cNvPicPr>
            <a:picLocks noChangeAspect="1"/>
          </p:cNvPicPr>
          <p:nvPr/>
        </p:nvPicPr>
        <p:blipFill>
          <a:blip r:embed="rId6"/>
          <a:stretch>
            <a:fillRect/>
          </a:stretch>
        </p:blipFill>
        <p:spPr>
          <a:xfrm>
            <a:off x="6280484" y="2889790"/>
            <a:ext cx="1882104" cy="1160631"/>
          </a:xfrm>
          <a:prstGeom prst="rect">
            <a:avLst/>
          </a:prstGeom>
        </p:spPr>
      </p:pic>
    </p:spTree>
    <p:extLst>
      <p:ext uri="{BB962C8B-B14F-4D97-AF65-F5344CB8AC3E}">
        <p14:creationId xmlns:p14="http://schemas.microsoft.com/office/powerpoint/2010/main" val="237941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Programing requires special software</a:t>
            </a:r>
          </a:p>
          <a:p>
            <a:pPr lvl="1"/>
            <a:r>
              <a:rPr lang="en-US" sz="1600" dirty="0"/>
              <a:t>C#: Visual Studio</a:t>
            </a:r>
          </a:p>
          <a:p>
            <a:pPr lvl="1"/>
            <a:r>
              <a:rPr lang="en-US" sz="1600" dirty="0"/>
              <a:t>Java: Eclipse, IntelliJ, or NetBeans</a:t>
            </a:r>
          </a:p>
          <a:p>
            <a:r>
              <a:rPr lang="en-US" sz="1800" dirty="0"/>
              <a:t>For any language you can use any text editor (Notepad, </a:t>
            </a:r>
            <a:r>
              <a:rPr lang="en-US" sz="1800" dirty="0" err="1"/>
              <a:t>TextEdit</a:t>
            </a:r>
            <a:r>
              <a:rPr lang="en-US" sz="1800" dirty="0"/>
              <a:t>, or even Word)</a:t>
            </a:r>
          </a:p>
          <a:p>
            <a:r>
              <a:rPr lang="en-US" sz="1800" dirty="0"/>
              <a:t>Today we will use </a:t>
            </a:r>
            <a:r>
              <a:rPr lang="en-US" sz="1800" b="1" dirty="0"/>
              <a:t>Visual Studio Code (</a:t>
            </a:r>
            <a:r>
              <a:rPr lang="en-US" sz="1800" b="1" dirty="0">
                <a:hlinkClick r:id="rId3"/>
              </a:rPr>
              <a:t>http://code.visualstudio.com/</a:t>
            </a:r>
            <a:r>
              <a:rPr lang="en-US" sz="1800" b="1" dirty="0"/>
              <a:t>)</a:t>
            </a:r>
          </a:p>
          <a:p>
            <a:pPr lvl="1"/>
            <a:r>
              <a:rPr lang="en-US" sz="1600" dirty="0"/>
              <a:t>Visual Studio Code is a text editor that can open almost any file and is great for web development.</a:t>
            </a:r>
          </a:p>
        </p:txBody>
      </p:sp>
      <p:sp>
        <p:nvSpPr>
          <p:cNvPr id="3" name="Title 2"/>
          <p:cNvSpPr>
            <a:spLocks noGrp="1"/>
          </p:cNvSpPr>
          <p:nvPr>
            <p:ph type="title"/>
          </p:nvPr>
        </p:nvSpPr>
        <p:spPr/>
        <p:txBody>
          <a:bodyPr/>
          <a:lstStyle/>
          <a:p>
            <a:r>
              <a:rPr lang="en-US" dirty="0"/>
              <a:t>Software you need</a:t>
            </a:r>
          </a:p>
        </p:txBody>
      </p:sp>
    </p:spTree>
    <p:extLst>
      <p:ext uri="{BB962C8B-B14F-4D97-AF65-F5344CB8AC3E}">
        <p14:creationId xmlns:p14="http://schemas.microsoft.com/office/powerpoint/2010/main" val="396764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r="50070" b="57072"/>
          <a:stretch/>
        </p:blipFill>
        <p:spPr>
          <a:xfrm>
            <a:off x="233168" y="1250936"/>
            <a:ext cx="4938265" cy="2873389"/>
          </a:xfrm>
        </p:spPr>
      </p:pic>
      <p:sp>
        <p:nvSpPr>
          <p:cNvPr id="3" name="Title 2"/>
          <p:cNvSpPr>
            <a:spLocks noGrp="1"/>
          </p:cNvSpPr>
          <p:nvPr>
            <p:ph type="title"/>
          </p:nvPr>
        </p:nvSpPr>
        <p:spPr/>
        <p:txBody>
          <a:bodyPr/>
          <a:lstStyle/>
          <a:p>
            <a:r>
              <a:rPr lang="en-US" dirty="0"/>
              <a:t>What does code normally look like?</a:t>
            </a:r>
          </a:p>
        </p:txBody>
      </p:sp>
      <p:sp>
        <p:nvSpPr>
          <p:cNvPr id="5" name="TextBox 4"/>
          <p:cNvSpPr txBox="1"/>
          <p:nvPr/>
        </p:nvSpPr>
        <p:spPr>
          <a:xfrm>
            <a:off x="5300663" y="1446669"/>
            <a:ext cx="3657600" cy="2677656"/>
          </a:xfrm>
          <a:prstGeom prst="rect">
            <a:avLst/>
          </a:prstGeom>
          <a:noFill/>
        </p:spPr>
        <p:txBody>
          <a:bodyPr wrap="square" rtlCol="0">
            <a:spAutoFit/>
          </a:bodyPr>
          <a:lstStyle/>
          <a:p>
            <a:r>
              <a:rPr lang="en-US" sz="2800" dirty="0"/>
              <a:t>Functions</a:t>
            </a:r>
          </a:p>
          <a:p>
            <a:r>
              <a:rPr lang="en-US" sz="2800" dirty="0"/>
              <a:t>Variables</a:t>
            </a:r>
          </a:p>
          <a:p>
            <a:r>
              <a:rPr lang="en-US" sz="2800" dirty="0"/>
              <a:t>Loops (While, For)</a:t>
            </a:r>
          </a:p>
          <a:p>
            <a:r>
              <a:rPr lang="en-US" sz="2800" dirty="0"/>
              <a:t>If Else Statement</a:t>
            </a:r>
          </a:p>
          <a:p>
            <a:r>
              <a:rPr lang="en-US" sz="2800" dirty="0"/>
              <a:t>String</a:t>
            </a:r>
          </a:p>
          <a:p>
            <a:r>
              <a:rPr lang="en-US" sz="2800" dirty="0"/>
              <a:t>Math</a:t>
            </a:r>
          </a:p>
        </p:txBody>
      </p:sp>
    </p:spTree>
    <p:extLst>
      <p:ext uri="{BB962C8B-B14F-4D97-AF65-F5344CB8AC3E}">
        <p14:creationId xmlns:p14="http://schemas.microsoft.com/office/powerpoint/2010/main" val="157151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Website Basics!</a:t>
            </a:r>
          </a:p>
        </p:txBody>
      </p:sp>
    </p:spTree>
    <p:extLst>
      <p:ext uri="{BB962C8B-B14F-4D97-AF65-F5344CB8AC3E}">
        <p14:creationId xmlns:p14="http://schemas.microsoft.com/office/powerpoint/2010/main" val="260994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n In-depth Look: HTML5 and CSS3 | Global Wire Associates"/>
          <p:cNvPicPr>
            <a:picLocks noGrp="1" noChangeAspect="1"/>
          </p:cNvPicPr>
          <p:nvPr>
            <p:ph idx="1"/>
          </p:nvPr>
        </p:nvPicPr>
        <p:blipFill>
          <a:blip r:embed="rId3"/>
          <a:stretch>
            <a:fillRect/>
          </a:stretch>
        </p:blipFill>
        <p:spPr>
          <a:xfrm>
            <a:off x="2146327" y="925513"/>
            <a:ext cx="4857696" cy="3554412"/>
          </a:xfrm>
        </p:spPr>
      </p:pic>
      <p:sp>
        <p:nvSpPr>
          <p:cNvPr id="3" name="Title 2"/>
          <p:cNvSpPr>
            <a:spLocks noGrp="1"/>
          </p:cNvSpPr>
          <p:nvPr>
            <p:ph type="title"/>
          </p:nvPr>
        </p:nvSpPr>
        <p:spPr/>
        <p:txBody>
          <a:bodyPr/>
          <a:lstStyle/>
          <a:p>
            <a:r>
              <a:rPr lang="en-US" dirty="0"/>
              <a:t>What language is a website written in?</a:t>
            </a:r>
          </a:p>
        </p:txBody>
      </p:sp>
      <p:sp>
        <p:nvSpPr>
          <p:cNvPr id="9" name="TextBox 8"/>
          <p:cNvSpPr txBox="1"/>
          <p:nvPr/>
        </p:nvSpPr>
        <p:spPr>
          <a:xfrm>
            <a:off x="6062663" y="4229100"/>
            <a:ext cx="2538412" cy="381000"/>
          </a:xfrm>
          <a:prstGeom prst="rect">
            <a:avLst/>
          </a:prstGeom>
          <a:noFill/>
        </p:spPr>
        <p:txBody>
          <a:bodyPr wrap="square" rtlCol="0">
            <a:spAutoFit/>
          </a:bodyPr>
          <a:lstStyle/>
          <a:p>
            <a:r>
              <a:rPr lang="en-US" dirty="0"/>
              <a:t>…and JavaScript</a:t>
            </a:r>
          </a:p>
        </p:txBody>
      </p:sp>
    </p:spTree>
    <p:extLst>
      <p:ext uri="{BB962C8B-B14F-4D97-AF65-F5344CB8AC3E}">
        <p14:creationId xmlns:p14="http://schemas.microsoft.com/office/powerpoint/2010/main" val="178427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1600" dirty="0"/>
              <a:t>HTML is the basic layout for your Webpage.</a:t>
            </a:r>
          </a:p>
          <a:p>
            <a:r>
              <a:rPr lang="en-US" sz="1600" dirty="0"/>
              <a:t>All content (text, images, layout, and everything) is in HTML.</a:t>
            </a:r>
          </a:p>
          <a:p>
            <a:r>
              <a:rPr lang="en-US" sz="1600" dirty="0"/>
              <a:t>Tag is an enclosing element that tells the web browser what you are trying to render</a:t>
            </a:r>
          </a:p>
          <a:p>
            <a:r>
              <a:rPr lang="en-US" sz="1600" dirty="0"/>
              <a:t>There are many tags that represent different things.</a:t>
            </a:r>
          </a:p>
          <a:p>
            <a:pPr lvl="1"/>
            <a:r>
              <a:rPr lang="en-US" sz="1400" dirty="0"/>
              <a:t>&lt;p&gt;&lt;/p&gt; (Text)</a:t>
            </a:r>
          </a:p>
          <a:p>
            <a:pPr lvl="1"/>
            <a:r>
              <a:rPr lang="en-US" sz="1400" dirty="0"/>
              <a:t>&lt;h1&gt;&lt;/h1&gt; (Big header)</a:t>
            </a:r>
          </a:p>
          <a:p>
            <a:pPr lvl="1"/>
            <a:r>
              <a:rPr lang="en-US" sz="1400" dirty="0"/>
              <a:t>&lt;</a:t>
            </a:r>
            <a:r>
              <a:rPr lang="en-US" sz="1400" dirty="0" err="1"/>
              <a:t>img</a:t>
            </a:r>
            <a:r>
              <a:rPr lang="en-US" sz="1400" dirty="0"/>
              <a:t>&gt; (Image)</a:t>
            </a:r>
          </a:p>
          <a:p>
            <a:endParaRPr lang="en-US" sz="2000" dirty="0"/>
          </a:p>
        </p:txBody>
      </p:sp>
      <p:pic>
        <p:nvPicPr>
          <p:cNvPr id="6" name="Content Placeholder 5"/>
          <p:cNvPicPr>
            <a:picLocks noGrp="1" noChangeAspect="1"/>
          </p:cNvPicPr>
          <p:nvPr>
            <p:ph idx="10"/>
          </p:nvPr>
        </p:nvPicPr>
        <p:blipFill>
          <a:blip r:embed="rId3"/>
          <a:stretch>
            <a:fillRect/>
          </a:stretch>
        </p:blipFill>
        <p:spPr>
          <a:xfrm>
            <a:off x="4576763" y="1008197"/>
            <a:ext cx="4343400" cy="3389044"/>
          </a:xfrm>
          <a:prstGeom prst="rect">
            <a:avLst/>
          </a:prstGeom>
        </p:spPr>
      </p:pic>
      <p:sp>
        <p:nvSpPr>
          <p:cNvPr id="3" name="Title 2"/>
          <p:cNvSpPr>
            <a:spLocks noGrp="1"/>
          </p:cNvSpPr>
          <p:nvPr>
            <p:ph type="title"/>
          </p:nvPr>
        </p:nvSpPr>
        <p:spPr/>
        <p:txBody>
          <a:bodyPr/>
          <a:lstStyle/>
          <a:p>
            <a:r>
              <a:rPr lang="en-US" dirty="0"/>
              <a:t>What is HTML</a:t>
            </a:r>
          </a:p>
        </p:txBody>
      </p:sp>
    </p:spTree>
    <p:extLst>
      <p:ext uri="{BB962C8B-B14F-4D97-AF65-F5344CB8AC3E}">
        <p14:creationId xmlns:p14="http://schemas.microsoft.com/office/powerpoint/2010/main" val="1617130869"/>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000000"/>
      </a:dk2>
      <a:lt2>
        <a:srgbClr val="FFFFFF"/>
      </a:lt2>
      <a:accent1>
        <a:srgbClr val="B4009E"/>
      </a:accent1>
      <a:accent2>
        <a:srgbClr val="FF8C00"/>
      </a:accent2>
      <a:accent3>
        <a:srgbClr val="505050"/>
      </a:accent3>
      <a:accent4>
        <a:srgbClr val="737373"/>
      </a:accent4>
      <a:accent5>
        <a:srgbClr val="D2D2D2"/>
      </a:accent5>
      <a:accent6>
        <a:srgbClr val="FFFFFF"/>
      </a:accent6>
      <a:hlink>
        <a:srgbClr val="0072C6"/>
      </a:hlink>
      <a:folHlink>
        <a:srgbClr val="0072C6"/>
      </a:folHlink>
    </a:clrScheme>
    <a:fontScheme name="Segoe UI">
      <a:majorFont>
        <a:latin typeface="Segoe UI Light"/>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Segoe UI"/>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F721F2E9C60A4B8AD3B86329B0E3F5" ma:contentTypeVersion="5" ma:contentTypeDescription="Create a new document." ma:contentTypeScope="" ma:versionID="1650643c6e54dd8d77fc0452cd05fe57">
  <xsd:schema xmlns:xsd="http://www.w3.org/2001/XMLSchema" xmlns:xs="http://www.w3.org/2001/XMLSchema" xmlns:p="http://schemas.microsoft.com/office/2006/metadata/properties" xmlns:ns2="48f14601-b8fa-46a2-9324-877c94f0d0bb" targetNamespace="http://schemas.microsoft.com/office/2006/metadata/properties" ma:root="true" ma:fieldsID="f6760e195bd7ba4eb325a0c23a190505" ns2:_="">
    <xsd:import namespace="48f14601-b8fa-46a2-9324-877c94f0d0bb"/>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f14601-b8fa-46a2-9324-877c94f0d0b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5AF93E-4D9F-45A6-AD04-70934563023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8f14601-b8fa-46a2-9324-877c94f0d0bb"/>
    <ds:schemaRef ds:uri="http://www.w3.org/XML/1998/namespace"/>
    <ds:schemaRef ds:uri="http://purl.org/dc/dcmitype/"/>
  </ds:schemaRefs>
</ds:datastoreItem>
</file>

<file path=customXml/itemProps2.xml><?xml version="1.0" encoding="utf-8"?>
<ds:datastoreItem xmlns:ds="http://schemas.openxmlformats.org/officeDocument/2006/customXml" ds:itemID="{9CCDFB6C-F32B-40AC-9CC5-C133D7B77E34}">
  <ds:schemaRefs>
    <ds:schemaRef ds:uri="http://schemas.microsoft.com/sharepoint/v3/contenttype/forms"/>
  </ds:schemaRefs>
</ds:datastoreItem>
</file>

<file path=customXml/itemProps3.xml><?xml version="1.0" encoding="utf-8"?>
<ds:datastoreItem xmlns:ds="http://schemas.openxmlformats.org/officeDocument/2006/customXml" ds:itemID="{19D035FB-C75E-4889-BBE7-FFDC628AAC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f14601-b8fa-46a2-9324-877c94f0d0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2691</TotalTime>
  <Words>855</Words>
  <Application>Microsoft Office PowerPoint</Application>
  <PresentationFormat>On-screen Show (16:9)</PresentationFormat>
  <Paragraphs>120</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Segoe UI</vt:lpstr>
      <vt:lpstr>Segoe UI Light</vt:lpstr>
      <vt:lpstr>Office Theme</vt:lpstr>
      <vt:lpstr>Intro to Coding &amp; Website Basics</vt:lpstr>
      <vt:lpstr>Who is this guy?</vt:lpstr>
      <vt:lpstr>Peanut Butter and Jelly Activity</vt:lpstr>
      <vt:lpstr>How do I code?</vt:lpstr>
      <vt:lpstr>Software you need</vt:lpstr>
      <vt:lpstr>What does code normally look like?</vt:lpstr>
      <vt:lpstr>Website Basics!</vt:lpstr>
      <vt:lpstr>What language is a website written in?</vt:lpstr>
      <vt:lpstr>What is HTML</vt:lpstr>
      <vt:lpstr>How does text == webpage?</vt:lpstr>
      <vt:lpstr>CSS</vt:lpstr>
      <vt:lpstr>JavaScript</vt:lpstr>
      <vt:lpstr>All of this is HARD!</vt:lpstr>
      <vt:lpstr>Bootstrap</vt:lpstr>
      <vt:lpstr>Let’s build a website!</vt:lpstr>
      <vt:lpstr>First off!</vt:lpstr>
      <vt:lpstr>Let’s Go!</vt:lpstr>
      <vt:lpstr>More Resources</vt:lpstr>
      <vt:lpstr>Contact Me!</vt:lpstr>
      <vt:lpstr>Thanks for coming!</vt:lpstr>
    </vt:vector>
  </TitlesOfParts>
  <Company>Prentice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Taylor Hanson</dc:creator>
  <cp:lastModifiedBy>Ryan Wedoff</cp:lastModifiedBy>
  <cp:revision>290</cp:revision>
  <dcterms:created xsi:type="dcterms:W3CDTF">2016-07-11T14:56:12Z</dcterms:created>
  <dcterms:modified xsi:type="dcterms:W3CDTF">2016-10-27T01:39:28Z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0x010100B6F721F2E9C60A4B8AD3B86329B0E3F5</vt:lpwstr>
  </property>
</Properties>
</file>