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79" r:id="rId3"/>
    <p:sldId id="287" r:id="rId4"/>
    <p:sldId id="290" r:id="rId5"/>
    <p:sldId id="273" r:id="rId6"/>
    <p:sldId id="292" r:id="rId7"/>
    <p:sldId id="291" r:id="rId8"/>
    <p:sldId id="293" r:id="rId9"/>
    <p:sldId id="274" r:id="rId10"/>
    <p:sldId id="278" r:id="rId11"/>
    <p:sldId id="283" r:id="rId12"/>
    <p:sldId id="282" r:id="rId13"/>
    <p:sldId id="294" r:id="rId14"/>
    <p:sldId id="29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67" y="8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a demonstration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Ryan Wedoff &amp; Zongsheng </a:t>
            </a:r>
            <a:r>
              <a:rPr lang="en-US" dirty="0" smtClean="0"/>
              <a:t>Sun</a:t>
            </a:r>
          </a:p>
          <a:p>
            <a:r>
              <a:rPr lang="en-US" dirty="0" smtClean="0"/>
              <a:t>Stewart Group 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Movie Lens Data come broken up into a test and base data set</a:t>
            </a:r>
          </a:p>
          <a:p>
            <a:r>
              <a:rPr lang="en-US" dirty="0" smtClean="0"/>
              <a:t>We calculated recommendations for every user using the 100,000 rating set</a:t>
            </a:r>
          </a:p>
          <a:p>
            <a:r>
              <a:rPr lang="en-US" dirty="0" smtClean="0"/>
              <a:t>Calculated standard deviation to determine how well our predictions were.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Insert number here….</a:t>
            </a:r>
          </a:p>
        </p:txBody>
      </p:sp>
    </p:spTree>
    <p:extLst>
      <p:ext uri="{BB962C8B-B14F-4D97-AF65-F5344CB8AC3E}">
        <p14:creationId xmlns:p14="http://schemas.microsoft.com/office/powerpoint/2010/main" val="26113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100,000 Rating set was too small!</a:t>
            </a:r>
          </a:p>
          <a:p>
            <a:pPr lvl="1"/>
            <a:r>
              <a:rPr lang="en-US" dirty="0" smtClean="0"/>
              <a:t>2 people rated </a:t>
            </a:r>
            <a:r>
              <a:rPr lang="en-US" i="1" dirty="0" smtClean="0"/>
              <a:t>Santa with Muscles</a:t>
            </a:r>
            <a:r>
              <a:rPr lang="en-US" dirty="0" smtClean="0"/>
              <a:t> (</a:t>
            </a:r>
            <a:r>
              <a:rPr lang="en-US" dirty="0" err="1" smtClean="0"/>
              <a:t>Movie_id</a:t>
            </a:r>
            <a:r>
              <a:rPr lang="en-US" dirty="0" smtClean="0"/>
              <a:t>: 1500) a 5 out of 5!</a:t>
            </a:r>
          </a:p>
          <a:p>
            <a:pPr lvl="1"/>
            <a:r>
              <a:rPr lang="en-US" dirty="0" smtClean="0"/>
              <a:t>Because our model takes in account how well rated a movie is in general, the model believes that </a:t>
            </a:r>
            <a:r>
              <a:rPr lang="en-US" i="1" dirty="0" smtClean="0"/>
              <a:t>Santa with Muscles</a:t>
            </a:r>
            <a:r>
              <a:rPr lang="en-US" dirty="0" smtClean="0"/>
              <a:t> is the greatest movie ever and everyone should watch it!</a:t>
            </a:r>
          </a:p>
          <a:p>
            <a:pPr lvl="1"/>
            <a:r>
              <a:rPr lang="en-US" i="1" dirty="0" smtClean="0"/>
              <a:t>Santa with Muscles</a:t>
            </a:r>
            <a:r>
              <a:rPr lang="en-US" dirty="0" smtClean="0"/>
              <a:t> got a 2.4/10 on IMDB.</a:t>
            </a:r>
          </a:p>
          <a:p>
            <a:pPr lvl="1"/>
            <a:r>
              <a:rPr lang="en-US" dirty="0" smtClean="0"/>
              <a:t>Solution?  Bigger Data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20,000,000 Rating set was too big!</a:t>
            </a:r>
          </a:p>
          <a:p>
            <a:pPr lvl="1"/>
            <a:r>
              <a:rPr lang="en-US" dirty="0" smtClean="0"/>
              <a:t>My laptop froze and then ran out of memory when trying to compute predictions for the 20,000,000 rating data set.</a:t>
            </a:r>
          </a:p>
          <a:p>
            <a:pPr lvl="1"/>
            <a:r>
              <a:rPr lang="en-US" dirty="0" smtClean="0"/>
              <a:t>Solution?  Try a more powerful computer, use a GPU?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1,000,000 Rating set took a long time</a:t>
            </a:r>
          </a:p>
          <a:p>
            <a:pPr lvl="1"/>
            <a:r>
              <a:rPr lang="en-US" dirty="0" smtClean="0"/>
              <a:t>This data set took a long time to process, but it made it through my computer after some time.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r>
              <a:rPr lang="en-US" dirty="0" smtClean="0"/>
              <a:t>Systems: General Idea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companies and services recommend new products or ideas based on what you have previously rated, liked, or looked at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Netflix</a:t>
            </a:r>
          </a:p>
          <a:p>
            <a:pPr lvl="1"/>
            <a:r>
              <a:rPr lang="en-US" dirty="0" smtClean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created a movie recommendation system</a:t>
            </a:r>
            <a:r>
              <a:rPr lang="en-US" dirty="0"/>
              <a:t> </a:t>
            </a:r>
            <a:r>
              <a:rPr lang="en-US" dirty="0" smtClean="0"/>
              <a:t>similar to Netflix</a:t>
            </a:r>
          </a:p>
          <a:p>
            <a:r>
              <a:rPr lang="en-US" dirty="0" smtClean="0"/>
              <a:t>Data From:  </a:t>
            </a:r>
          </a:p>
          <a:p>
            <a:pPr lvl="1"/>
            <a:r>
              <a:rPr lang="en-US" altLang="en-US" dirty="0">
                <a:latin typeface="Arial Unicode MS" panose="020B0604020202020204" pitchFamily="34" charset="-128"/>
              </a:rPr>
              <a:t>F. Maxwell Harper and Joseph A. </a:t>
            </a:r>
            <a:r>
              <a:rPr lang="en-US" altLang="en-US" dirty="0" err="1">
                <a:latin typeface="Arial Unicode MS" panose="020B0604020202020204" pitchFamily="34" charset="-128"/>
              </a:rPr>
              <a:t>Konstan</a:t>
            </a:r>
            <a:r>
              <a:rPr lang="en-US" altLang="en-US" dirty="0">
                <a:latin typeface="Arial Unicode MS" panose="020B0604020202020204" pitchFamily="34" charset="-128"/>
              </a:rPr>
              <a:t>. 2015. The </a:t>
            </a:r>
            <a:r>
              <a:rPr lang="en-US" altLang="en-US" dirty="0" err="1">
                <a:latin typeface="Arial Unicode MS" panose="020B0604020202020204" pitchFamily="34" charset="-128"/>
              </a:rPr>
              <a:t>MovieLens</a:t>
            </a:r>
            <a:r>
              <a:rPr lang="en-US" altLang="en-US" dirty="0">
                <a:latin typeface="Arial Unicode MS" panose="020B0604020202020204" pitchFamily="34" charset="-128"/>
              </a:rPr>
              <a:t> Datasets: History and Context. ACM Transactions on Interactive Intelligent Systems (</a:t>
            </a:r>
            <a:r>
              <a:rPr lang="en-US" altLang="en-US" dirty="0" err="1">
                <a:latin typeface="Arial Unicode MS" panose="020B0604020202020204" pitchFamily="34" charset="-128"/>
              </a:rPr>
              <a:t>TiiS</a:t>
            </a:r>
            <a:r>
              <a:rPr lang="en-US" altLang="en-US" dirty="0">
                <a:latin typeface="Arial Unicode MS" panose="020B0604020202020204" pitchFamily="34" charset="-128"/>
              </a:rPr>
              <a:t>) 5, 4, Article 19 (December 2015), 19 pages. DOI=http://dx.doi.org/10.1145/2827872</a:t>
            </a:r>
            <a:r>
              <a:rPr lang="en-US" altLang="en-US" sz="400" dirty="0"/>
              <a:t> </a:t>
            </a:r>
            <a:endParaRPr lang="en-US" altLang="en-US" sz="50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2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started with a Sparse Matrix of Users X Movies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took the Singular Value Decomposition of this sparse matrix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6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Other Additions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= Average Rating per movie</a:t>
            </a:r>
          </a:p>
          <a:p>
            <a:r>
              <a:rPr lang="en-US" dirty="0" smtClean="0"/>
              <a:t>Aer = Exceed Average Rate for each 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55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Final Prediction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Final  = </a:t>
            </a:r>
            <a:r>
              <a:rPr lang="en-US" dirty="0" err="1" smtClean="0"/>
              <a:t>Avg</a:t>
            </a:r>
            <a:r>
              <a:rPr lang="en-US" dirty="0" smtClean="0"/>
              <a:t> + </a:t>
            </a:r>
            <a:r>
              <a:rPr lang="en-US" dirty="0" err="1" smtClean="0"/>
              <a:t>aer</a:t>
            </a:r>
            <a:r>
              <a:rPr lang="en-US" dirty="0" smtClean="0"/>
              <a:t>[</a:t>
            </a:r>
            <a:r>
              <a:rPr lang="en-US" dirty="0" err="1" smtClean="0"/>
              <a:t>chosen_row</a:t>
            </a:r>
            <a:r>
              <a:rPr lang="en-US" dirty="0" smtClean="0"/>
              <a:t>] +</a:t>
            </a:r>
            <a:r>
              <a:rPr lang="en-US" dirty="0" err="1" smtClean="0"/>
              <a:t>svd</a:t>
            </a:r>
            <a:r>
              <a:rPr lang="en-US" dirty="0" smtClean="0"/>
              <a:t>[</a:t>
            </a:r>
            <a:r>
              <a:rPr lang="en-US" dirty="0" err="1" smtClean="0"/>
              <a:t>chosen_row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Svd</a:t>
            </a:r>
            <a:r>
              <a:rPr lang="en-US" dirty="0" smtClean="0"/>
              <a:t>[</a:t>
            </a:r>
            <a:r>
              <a:rPr lang="en-US" dirty="0" err="1" smtClean="0"/>
              <a:t>chosen_row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Left singular </a:t>
            </a:r>
            <a:r>
              <a:rPr lang="en-US" dirty="0" smtClean="0"/>
              <a:t> vectors * diagonal of the singular values * transpose of right singular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785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we end up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containing the ratings for each of the movies</a:t>
            </a:r>
          </a:p>
          <a:p>
            <a:r>
              <a:rPr lang="en-US" dirty="0" smtClean="0"/>
              <a:t>We sorted the list and kept the index (the index represented the </a:t>
            </a:r>
            <a:r>
              <a:rPr lang="en-US" dirty="0" err="1" smtClean="0"/>
              <a:t>movie_id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gave the top 10 “recommended movies”</a:t>
            </a:r>
          </a:p>
        </p:txBody>
      </p:sp>
    </p:spTree>
    <p:extLst>
      <p:ext uri="{BB962C8B-B14F-4D97-AF65-F5344CB8AC3E}">
        <p14:creationId xmlns:p14="http://schemas.microsoft.com/office/powerpoint/2010/main" val="32870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Create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45" y="1414607"/>
            <a:ext cx="5799323" cy="397798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created a demo Web App that takes a </a:t>
            </a:r>
            <a:r>
              <a:rPr lang="en-US" dirty="0" err="1"/>
              <a:t>UserID</a:t>
            </a:r>
            <a:r>
              <a:rPr lang="en-US" dirty="0"/>
              <a:t> and then gives Movie Recommendations. </a:t>
            </a:r>
          </a:p>
          <a:p>
            <a:r>
              <a:rPr lang="en-US" dirty="0"/>
              <a:t>The computation is done only once, and the results are saved so the user does not need to wait for the large data computations to be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0</TotalTime>
  <Words>502</Words>
  <Application>Microsoft Office PowerPoint</Application>
  <PresentationFormat>Custom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Unicode MS</vt:lpstr>
      <vt:lpstr>Arial</vt:lpstr>
      <vt:lpstr>Cambria</vt:lpstr>
      <vt:lpstr>Red Radial 16x9</vt:lpstr>
      <vt:lpstr>Recommendation Systems</vt:lpstr>
      <vt:lpstr>Recommendation Systems: General Idea</vt:lpstr>
      <vt:lpstr>What did we do?</vt:lpstr>
      <vt:lpstr>Method Used</vt:lpstr>
      <vt:lpstr>Method Used</vt:lpstr>
      <vt:lpstr>Method Used</vt:lpstr>
      <vt:lpstr>Method Used</vt:lpstr>
      <vt:lpstr>What did we end up with?</vt:lpstr>
      <vt:lpstr>What did we Create</vt:lpstr>
      <vt:lpstr>Testing</vt:lpstr>
      <vt:lpstr>Observations</vt:lpstr>
      <vt:lpstr>Observations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2016-04-18T06:03:57Z</dcterms:created>
  <dcterms:modified xsi:type="dcterms:W3CDTF">2016-04-18T21:07:08Z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