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79" r:id="rId3"/>
    <p:sldId id="287" r:id="rId4"/>
    <p:sldId id="290" r:id="rId5"/>
    <p:sldId id="273" r:id="rId6"/>
    <p:sldId id="292" r:id="rId7"/>
    <p:sldId id="291" r:id="rId8"/>
    <p:sldId id="293" r:id="rId9"/>
    <p:sldId id="274" r:id="rId10"/>
    <p:sldId id="278" r:id="rId11"/>
    <p:sldId id="283" r:id="rId12"/>
    <p:sldId id="282" r:id="rId13"/>
    <p:sldId id="27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9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Ryan Wedoff &amp; Zongsheng </a:t>
            </a:r>
            <a:r>
              <a:rPr lang="en-US" dirty="0" smtClean="0"/>
              <a:t>Sun</a:t>
            </a:r>
          </a:p>
          <a:p>
            <a:r>
              <a:rPr lang="en-US" dirty="0" smtClean="0"/>
              <a:t>Stewart Group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1860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dirty="0" smtClean="0"/>
              <a:t>Systems: General Idea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companies and services recommend new products or ideas based on what you have previously rated, liked, or looked at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movie recommendation system</a:t>
            </a:r>
            <a:r>
              <a:rPr lang="en-US" dirty="0"/>
              <a:t> </a:t>
            </a:r>
            <a:r>
              <a:rPr lang="en-US" dirty="0" smtClean="0"/>
              <a:t>similar to Netflix</a:t>
            </a:r>
          </a:p>
          <a:p>
            <a:r>
              <a:rPr lang="en-US" dirty="0" smtClean="0"/>
              <a:t>Data From:  </a:t>
            </a:r>
          </a:p>
          <a:p>
            <a:pPr lvl="1"/>
            <a:r>
              <a:rPr lang="en-US" altLang="en-US" dirty="0">
                <a:latin typeface="Arial Unicode MS" panose="020B0604020202020204" pitchFamily="34" charset="-128"/>
              </a:rPr>
              <a:t>F. Maxwell Harper and Joseph A. </a:t>
            </a:r>
            <a:r>
              <a:rPr lang="en-US" altLang="en-US" dirty="0" err="1">
                <a:latin typeface="Arial Unicode MS" panose="020B0604020202020204" pitchFamily="34" charset="-128"/>
              </a:rPr>
              <a:t>Konstan</a:t>
            </a:r>
            <a:r>
              <a:rPr lang="en-US" altLang="en-US" dirty="0">
                <a:latin typeface="Arial Unicode MS" panose="020B0604020202020204" pitchFamily="34" charset="-128"/>
              </a:rPr>
              <a:t>. 2015. The </a:t>
            </a:r>
            <a:r>
              <a:rPr lang="en-US" altLang="en-US" dirty="0" err="1">
                <a:latin typeface="Arial Unicode MS" panose="020B0604020202020204" pitchFamily="34" charset="-128"/>
              </a:rPr>
              <a:t>MovieLens</a:t>
            </a:r>
            <a:r>
              <a:rPr lang="en-US" altLang="en-US" dirty="0">
                <a:latin typeface="Arial Unicode MS" panose="020B0604020202020204" pitchFamily="34" charset="-128"/>
              </a:rPr>
              <a:t> Datasets: History and Context. ACM Transactions on Interactive Intelligent Systems (</a:t>
            </a:r>
            <a:r>
              <a:rPr lang="en-US" altLang="en-US" dirty="0" err="1">
                <a:latin typeface="Arial Unicode MS" panose="020B0604020202020204" pitchFamily="34" charset="-128"/>
              </a:rPr>
              <a:t>TiiS</a:t>
            </a:r>
            <a:r>
              <a:rPr lang="en-US" altLang="en-US" dirty="0">
                <a:latin typeface="Arial Unicode MS" panose="020B0604020202020204" pitchFamily="34" charset="-128"/>
              </a:rPr>
              <a:t>) 5, 4, Article 19 (December 2015), 19 pages. DOI=http://dx.doi.org/10.1145/2827872</a:t>
            </a:r>
            <a:r>
              <a:rPr lang="en-US" altLang="en-US" sz="400" dirty="0"/>
              <a:t> </a:t>
            </a:r>
            <a:endParaRPr lang="en-US" altLang="en-US" sz="5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2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started with a Sparse Matrix of Users X Movies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took the Singular Value Decomposition of this sparse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6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= Average Rating per movie</a:t>
            </a:r>
          </a:p>
          <a:p>
            <a:r>
              <a:rPr lang="en-US" dirty="0" smtClean="0"/>
              <a:t>Aer = Exceed Average Rate for each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5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Final 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Final  = </a:t>
            </a:r>
            <a:r>
              <a:rPr lang="en-US" dirty="0" err="1" smtClean="0"/>
              <a:t>Avg</a:t>
            </a:r>
            <a:r>
              <a:rPr lang="en-US" dirty="0" smtClean="0"/>
              <a:t> + </a:t>
            </a:r>
            <a:r>
              <a:rPr lang="en-US" dirty="0" err="1" smtClean="0"/>
              <a:t>aer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 +</a:t>
            </a:r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Left singular </a:t>
            </a:r>
            <a:r>
              <a:rPr lang="en-US" dirty="0" smtClean="0"/>
              <a:t> vectors * diagonal of the singular values * transpose of right singular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end up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containing the ratings for each of the movies</a:t>
            </a:r>
          </a:p>
          <a:p>
            <a:r>
              <a:rPr lang="en-US" dirty="0" smtClean="0"/>
              <a:t>We sorted the list and kept the </a:t>
            </a:r>
            <a:r>
              <a:rPr lang="en-US" dirty="0" err="1" smtClean="0"/>
              <a:t>idex</a:t>
            </a:r>
            <a:r>
              <a:rPr lang="en-US" dirty="0" smtClean="0"/>
              <a:t> (the index represented the </a:t>
            </a:r>
            <a:r>
              <a:rPr lang="en-US" dirty="0" err="1" smtClean="0"/>
              <a:t>movie_id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gave the top 10 “recommended movies”</a:t>
            </a:r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256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Unicode MS</vt:lpstr>
      <vt:lpstr>Arial</vt:lpstr>
      <vt:lpstr>Cambria</vt:lpstr>
      <vt:lpstr>Red Radial 16x9</vt:lpstr>
      <vt:lpstr>Recommendation Systems</vt:lpstr>
      <vt:lpstr>Recommendation Systems: General Idea</vt:lpstr>
      <vt:lpstr>What did we do?</vt:lpstr>
      <vt:lpstr>Method Used</vt:lpstr>
      <vt:lpstr>Method Used</vt:lpstr>
      <vt:lpstr>Method Used</vt:lpstr>
      <vt:lpstr>Method Used</vt:lpstr>
      <vt:lpstr>What did we end up with?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2016-04-18T06:03:57Z</dcterms:created>
  <dcterms:modified xsi:type="dcterms:W3CDTF">2016-04-18T07:00:01Z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