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9" r:id="rId3"/>
    <p:sldId id="287" r:id="rId4"/>
    <p:sldId id="290" r:id="rId5"/>
    <p:sldId id="273" r:id="rId6"/>
    <p:sldId id="292" r:id="rId7"/>
    <p:sldId id="291" r:id="rId8"/>
    <p:sldId id="293" r:id="rId9"/>
    <p:sldId id="274" r:id="rId10"/>
    <p:sldId id="278" r:id="rId11"/>
    <p:sldId id="294" r:id="rId12"/>
    <p:sldId id="282" r:id="rId13"/>
    <p:sldId id="298" r:id="rId14"/>
    <p:sldId id="299" r:id="rId15"/>
    <p:sldId id="283" r:id="rId16"/>
    <p:sldId id="297" r:id="rId17"/>
    <p:sldId id="296" r:id="rId18"/>
    <p:sldId id="29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42" d="100"/>
          <a:sy n="42" d="100"/>
        </p:scale>
        <p:origin x="293" y="96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a demonstration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4/20/2016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Ryan Wedoff &amp; Zongsheng </a:t>
            </a:r>
            <a:r>
              <a:rPr lang="en-US" dirty="0" smtClean="0"/>
              <a:t>Sun</a:t>
            </a:r>
          </a:p>
          <a:p>
            <a:r>
              <a:rPr lang="en-US" dirty="0" smtClean="0"/>
              <a:t>Stewart Group 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1,000,000 Rating set took a long time</a:t>
            </a:r>
          </a:p>
          <a:p>
            <a:pPr lvl="1"/>
            <a:r>
              <a:rPr lang="en-US" dirty="0" smtClean="0"/>
              <a:t>This data set took a long time to process, but it made it through my computer after some time.</a:t>
            </a:r>
          </a:p>
          <a:p>
            <a:pPr lvl="1"/>
            <a:r>
              <a:rPr lang="en-US" dirty="0" smtClean="0"/>
              <a:t>Based on visual observation, the issue of the 100,000 Rating set appears to be solved.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10,000,000 Rating was too big for my laptop.</a:t>
            </a:r>
          </a:p>
          <a:p>
            <a:pPr lvl="1"/>
            <a:r>
              <a:rPr lang="en-US" dirty="0" smtClean="0"/>
              <a:t>Same solutions 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100,000 Rating set was too small!</a:t>
            </a:r>
          </a:p>
          <a:p>
            <a:pPr lvl="1"/>
            <a:r>
              <a:rPr lang="en-US" dirty="0" smtClean="0"/>
              <a:t>2 people rated </a:t>
            </a:r>
            <a:r>
              <a:rPr lang="en-US" i="1" dirty="0" smtClean="0"/>
              <a:t>Santa with Muscles</a:t>
            </a:r>
            <a:r>
              <a:rPr lang="en-US" dirty="0" smtClean="0"/>
              <a:t> (</a:t>
            </a:r>
            <a:r>
              <a:rPr lang="en-US" dirty="0" err="1" smtClean="0"/>
              <a:t>Movie_id</a:t>
            </a:r>
            <a:r>
              <a:rPr lang="en-US" dirty="0" smtClean="0"/>
              <a:t>: 1500) a 5 out of 5!</a:t>
            </a:r>
          </a:p>
          <a:p>
            <a:pPr lvl="1"/>
            <a:r>
              <a:rPr lang="en-US" dirty="0" smtClean="0"/>
              <a:t>Because our model takes in account how well rated a movie is in general, the model believes that </a:t>
            </a:r>
            <a:r>
              <a:rPr lang="en-US" i="1" dirty="0" smtClean="0"/>
              <a:t>Santa with Muscles</a:t>
            </a:r>
            <a:r>
              <a:rPr lang="en-US" dirty="0" smtClean="0"/>
              <a:t> is the greatest movie ever and everyone should watch it!</a:t>
            </a:r>
          </a:p>
          <a:p>
            <a:pPr lvl="1"/>
            <a:r>
              <a:rPr lang="en-US" i="1" dirty="0" smtClean="0"/>
              <a:t>Santa with Muscles</a:t>
            </a:r>
            <a:r>
              <a:rPr lang="en-US" dirty="0" smtClean="0"/>
              <a:t> got a 2.4/10 on IMDB.</a:t>
            </a:r>
          </a:p>
          <a:p>
            <a:pPr lvl="1"/>
            <a:r>
              <a:rPr lang="en-US" dirty="0" smtClean="0"/>
              <a:t>Solution?  Bigger Data Set, weighted movie </a:t>
            </a:r>
            <a:r>
              <a:rPr lang="en-US" dirty="0" smtClean="0"/>
              <a:t>averages?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20,000,000 Rating set was too big!</a:t>
            </a:r>
          </a:p>
          <a:p>
            <a:pPr lvl="1"/>
            <a:r>
              <a:rPr lang="en-US" dirty="0" smtClean="0"/>
              <a:t>My laptop froze and then ran out of memory when trying to compute predictions for the 20,000,000 rating data set.</a:t>
            </a:r>
          </a:p>
          <a:p>
            <a:pPr lvl="1"/>
            <a:r>
              <a:rPr lang="en-US" dirty="0" smtClean="0"/>
              <a:t>Solution?  Get more memory, don’t save as many variables, GPU for faster processing, 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i="1" dirty="0" smtClean="0"/>
              <a:t>Santa with muscles</a:t>
            </a:r>
            <a:endParaRPr lang="en-US" dirty="0"/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85" y="1820988"/>
            <a:ext cx="7102455" cy="4435224"/>
          </a:xfrm>
        </p:spPr>
      </p:pic>
    </p:spTree>
    <p:extLst>
      <p:ext uri="{BB962C8B-B14F-4D97-AF65-F5344CB8AC3E}">
        <p14:creationId xmlns:p14="http://schemas.microsoft.com/office/powerpoint/2010/main" val="9623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final Calculations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9412" y="2640698"/>
            <a:ext cx="11353800" cy="1754326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rel_array1 = u[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chosen_row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].dot(sigma).dot(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vt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average_rating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average_exceed_rating.item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chosen_row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rel_array1 =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np.multiply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(rel_array1,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weight_for_movie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+ (1 - 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weight_for_movie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* 3</a:t>
            </a:r>
            <a:b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en-US" sz="18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_Preds</a:t>
            </a:r>
            <a:r>
              <a:rPr lang="en-US" altLang="en-US" sz="1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 rel_array1 - (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sparse_matrix.getrow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i="0" u="none" strike="noStrike" normalizeH="0" baseline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chosen_row</a:t>
            </a:r>
            <a:r>
              <a:rPr kumimoji="0" lang="en-US" altLang="en-US" sz="1800" i="0" u="none" strike="noStrike" normalizeH="0" baseline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!= 0).multiply(rel_array1)</a:t>
            </a:r>
            <a:endParaRPr kumimoji="0" lang="en-US" altLang="en-US" sz="4400" i="0" u="none" strike="noStrike" normalizeH="0" baseline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4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Movie Lens Data come broken up into a test and base data set</a:t>
            </a:r>
          </a:p>
          <a:p>
            <a:r>
              <a:rPr lang="en-US" dirty="0" smtClean="0"/>
              <a:t>We calculated recommendations for every user using the 100,000 rating set</a:t>
            </a:r>
          </a:p>
          <a:p>
            <a:r>
              <a:rPr lang="en-US" dirty="0" smtClean="0"/>
              <a:t>Calculated mean squared error to determine how well our predictions were.</a:t>
            </a:r>
          </a:p>
        </p:txBody>
      </p:sp>
    </p:spTree>
    <p:extLst>
      <p:ext uri="{BB962C8B-B14F-4D97-AF65-F5344CB8AC3E}">
        <p14:creationId xmlns:p14="http://schemas.microsoft.com/office/powerpoint/2010/main" val="2611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was done on various data sets u1, u2, u3, u4, </a:t>
            </a:r>
            <a:r>
              <a:rPr lang="en-US" dirty="0" err="1" smtClean="0"/>
              <a:t>ua</a:t>
            </a:r>
            <a:r>
              <a:rPr lang="en-US" dirty="0" smtClean="0"/>
              <a:t>, </a:t>
            </a:r>
            <a:r>
              <a:rPr lang="en-US" dirty="0" err="1" smtClean="0"/>
              <a:t>ub</a:t>
            </a:r>
            <a:r>
              <a:rPr lang="en-US" dirty="0" smtClean="0"/>
              <a:t>.  Each set was broken up on various conditions created by Grouplens.org</a:t>
            </a:r>
          </a:p>
          <a:p>
            <a:r>
              <a:rPr lang="en-US" dirty="0" smtClean="0"/>
              <a:t>We ran tests and calculated the Mean Squared Error for each dataset, under 3 tests</a:t>
            </a:r>
          </a:p>
          <a:p>
            <a:pPr lvl="1"/>
            <a:r>
              <a:rPr lang="en-US" dirty="0" smtClean="0"/>
              <a:t>Test 1:  Just the Main SVD done</a:t>
            </a:r>
          </a:p>
          <a:p>
            <a:pPr lvl="1"/>
            <a:r>
              <a:rPr lang="en-US" dirty="0" smtClean="0"/>
              <a:t>Test 2:  Main SVD + Average Rating per Movie</a:t>
            </a:r>
          </a:p>
          <a:p>
            <a:pPr lvl="1"/>
            <a:r>
              <a:rPr lang="en-US" dirty="0" smtClean="0"/>
              <a:t>Test 3:  Main SVD + Average Rating per Movie + Exceed Average </a:t>
            </a:r>
            <a:r>
              <a:rPr lang="en-US" dirty="0" smtClean="0"/>
              <a:t>Rating</a:t>
            </a:r>
          </a:p>
          <a:p>
            <a:pPr lvl="1"/>
            <a:r>
              <a:rPr lang="en-US" dirty="0" smtClean="0"/>
              <a:t>Our Method: Main SVD + </a:t>
            </a:r>
            <a:r>
              <a:rPr lang="en-US" i="1" dirty="0" smtClean="0"/>
              <a:t>Weighted </a:t>
            </a:r>
            <a:r>
              <a:rPr lang="en-US" dirty="0" smtClean="0"/>
              <a:t>Avg. per Movie + Exceed Avg. Rating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10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Our method, test 3 had the lowest Mean Squared Error Average.  Our predictions were off by roughly 1 star for each movie.  </a:t>
            </a:r>
          </a:p>
          <a:p>
            <a:r>
              <a:rPr lang="en-US" dirty="0" smtClean="0"/>
              <a:t>These results are not the most promising but do provide </a:t>
            </a:r>
            <a:r>
              <a:rPr lang="en-US" dirty="0" smtClean="0"/>
              <a:t>a decent recommendation for movies.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707669"/>
              </p:ext>
            </p:extLst>
          </p:nvPr>
        </p:nvGraphicFramePr>
        <p:xfrm>
          <a:off x="508001" y="1066800"/>
          <a:ext cx="6729413" cy="419100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1889767"/>
                <a:gridCol w="691378"/>
                <a:gridCol w="691378"/>
                <a:gridCol w="691378"/>
                <a:gridCol w="691378"/>
                <a:gridCol w="691378"/>
                <a:gridCol w="691378"/>
                <a:gridCol w="691378"/>
              </a:tblGrid>
              <a:tr h="838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SVD 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Original 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2.87659289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2.76577005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2.69006711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2.71137178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2.8481686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2.86360473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2.7925959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Only subtract Avg. Movie Rating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0.99705938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0.98746208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0.98036265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0.97728907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1.00559303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1.01613083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0.9939828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Weighted rating per user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0.95048582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0.93893182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0.9387754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0.93524512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0.95632111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0.97042699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0.9483644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Weighted Avg. Movie Rating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0.94751591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0.93480794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0.92772242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0.92600982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0.9530763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0.96527947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48" marR="6048" marT="60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0.942402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r>
              <a:rPr lang="en-US" dirty="0" smtClean="0"/>
              <a:t>Systems: General Idea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companies and services recommend new products or ideas based on what you have previously rated, liked, or looked at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Netflix</a:t>
            </a:r>
          </a:p>
          <a:p>
            <a:pPr lvl="1"/>
            <a:r>
              <a:rPr lang="en-US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 movie recommendation system</a:t>
            </a:r>
            <a:r>
              <a:rPr lang="en-US" dirty="0"/>
              <a:t> </a:t>
            </a:r>
            <a:r>
              <a:rPr lang="en-US" dirty="0" smtClean="0"/>
              <a:t>similar to Netflix</a:t>
            </a:r>
          </a:p>
          <a:p>
            <a:r>
              <a:rPr lang="en-US" dirty="0" smtClean="0"/>
              <a:t>Users rate various movies and we predict/recommend which ones they will want to watch next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created our algorithms using Python, and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Data From:  </a:t>
            </a:r>
          </a:p>
          <a:p>
            <a:pPr lvl="1"/>
            <a:r>
              <a:rPr lang="en-US" altLang="en-US" dirty="0">
                <a:latin typeface="Arial Unicode MS" panose="020B0604020202020204" pitchFamily="34" charset="-128"/>
              </a:rPr>
              <a:t>F. Maxwell Harper and Joseph A. </a:t>
            </a:r>
            <a:r>
              <a:rPr lang="en-US" altLang="en-US" dirty="0" err="1">
                <a:latin typeface="Arial Unicode MS" panose="020B0604020202020204" pitchFamily="34" charset="-128"/>
              </a:rPr>
              <a:t>Konstan</a:t>
            </a:r>
            <a:r>
              <a:rPr lang="en-US" altLang="en-US" dirty="0">
                <a:latin typeface="Arial Unicode MS" panose="020B0604020202020204" pitchFamily="34" charset="-128"/>
              </a:rPr>
              <a:t>. 2015. The </a:t>
            </a:r>
            <a:r>
              <a:rPr lang="en-US" altLang="en-US" dirty="0" err="1">
                <a:latin typeface="Arial Unicode MS" panose="020B0604020202020204" pitchFamily="34" charset="-128"/>
              </a:rPr>
              <a:t>MovieLens</a:t>
            </a:r>
            <a:r>
              <a:rPr lang="en-US" altLang="en-US" dirty="0">
                <a:latin typeface="Arial Unicode MS" panose="020B0604020202020204" pitchFamily="34" charset="-128"/>
              </a:rPr>
              <a:t> Datasets: History and Context. ACM Transactions on Interactive Intelligent Systems (</a:t>
            </a:r>
            <a:r>
              <a:rPr lang="en-US" altLang="en-US" dirty="0" err="1">
                <a:latin typeface="Arial Unicode MS" panose="020B0604020202020204" pitchFamily="34" charset="-128"/>
              </a:rPr>
              <a:t>TiiS</a:t>
            </a:r>
            <a:r>
              <a:rPr lang="en-US" altLang="en-US" dirty="0">
                <a:latin typeface="Arial Unicode MS" panose="020B0604020202020204" pitchFamily="34" charset="-128"/>
              </a:rPr>
              <a:t>) 5, 4, Article 19 (December 2015), 19 pages. DOI=http://dx.doi.org/10.1145/2827872</a:t>
            </a:r>
            <a:r>
              <a:rPr lang="en-US" altLang="en-US" sz="400" dirty="0"/>
              <a:t> </a:t>
            </a:r>
            <a:endParaRPr lang="en-US" altLang="en-US" sz="50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2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started with a Sparse Matrix of Users X </a:t>
            </a:r>
            <a:r>
              <a:rPr lang="en-US" dirty="0" smtClean="0"/>
              <a:t>Movies and each entry was a rating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took the Singular Value Decomposition of this sparse 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6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Other Additions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= Average Rating per movie</a:t>
            </a:r>
          </a:p>
          <a:p>
            <a:r>
              <a:rPr lang="en-US" dirty="0" smtClean="0"/>
              <a:t>Aer = Exceed Average Rate for each user</a:t>
            </a:r>
            <a:r>
              <a:rPr lang="en-US" dirty="0"/>
              <a:t> </a:t>
            </a:r>
            <a:r>
              <a:rPr lang="en-US" dirty="0" smtClean="0"/>
              <a:t>(This is the “weighted” rating for each user.  It is the rating for each movie – the average rating)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5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6065491"/>
              </p:ext>
            </p:extLst>
          </p:nvPr>
        </p:nvGraphicFramePr>
        <p:xfrm>
          <a:off x="914400" y="2717800"/>
          <a:ext cx="4976816" cy="1854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22102"/>
                <a:gridCol w="622102"/>
                <a:gridCol w="583008"/>
                <a:gridCol w="661196"/>
                <a:gridCol w="622102"/>
                <a:gridCol w="622102"/>
                <a:gridCol w="622102"/>
                <a:gridCol w="622102"/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Rating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Rating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Final Prediction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Ratings  = </a:t>
            </a:r>
            <a:r>
              <a:rPr lang="en-US" dirty="0" err="1" smtClean="0"/>
              <a:t>Avg</a:t>
            </a:r>
            <a:r>
              <a:rPr lang="en-US" dirty="0" smtClean="0"/>
              <a:t> + </a:t>
            </a:r>
            <a:r>
              <a:rPr lang="en-US" dirty="0" err="1" smtClean="0"/>
              <a:t>aer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 +</a:t>
            </a:r>
            <a:r>
              <a:rPr lang="en-US" dirty="0" err="1" smtClean="0"/>
              <a:t>svd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Svd</a:t>
            </a:r>
            <a:r>
              <a:rPr lang="en-US" dirty="0" smtClean="0"/>
              <a:t>[</a:t>
            </a:r>
            <a:r>
              <a:rPr lang="en-US" dirty="0" err="1" smtClean="0"/>
              <a:t>chosen_row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Left singular  vectors * diagonal of the singular values * transpose of right singular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3812" y="2260600"/>
            <a:ext cx="4038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Movie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0864" y="3265134"/>
            <a:ext cx="137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8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end up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containing the ratings for each of the movies</a:t>
            </a:r>
          </a:p>
          <a:p>
            <a:r>
              <a:rPr lang="en-US" dirty="0" smtClean="0"/>
              <a:t>We sorted the list and kept the index (the index represented the </a:t>
            </a:r>
            <a:r>
              <a:rPr lang="en-US" dirty="0" err="1" smtClean="0"/>
              <a:t>movie_id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gave the top 10 recommended movie titles</a:t>
            </a:r>
          </a:p>
        </p:txBody>
      </p:sp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Create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45" y="1414607"/>
            <a:ext cx="5799323" cy="39779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created a demo Web App that takes a </a:t>
            </a:r>
            <a:r>
              <a:rPr lang="en-US" dirty="0" err="1"/>
              <a:t>UserID</a:t>
            </a:r>
            <a:r>
              <a:rPr lang="en-US" dirty="0"/>
              <a:t> and then gives Movie Recommendations. </a:t>
            </a:r>
          </a:p>
          <a:p>
            <a:r>
              <a:rPr lang="en-US" dirty="0"/>
              <a:t>The computation is done only once, and the results are saved so the user does not need to wait for the large data computations to be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0</TotalTime>
  <Words>807</Words>
  <Application>Microsoft Office PowerPoint</Application>
  <PresentationFormat>Custom</PresentationFormat>
  <Paragraphs>152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Cambria</vt:lpstr>
      <vt:lpstr>Courier New</vt:lpstr>
      <vt:lpstr>Times New Roman</vt:lpstr>
      <vt:lpstr>Red Radial 16x9</vt:lpstr>
      <vt:lpstr>Equation.DSMT4</vt:lpstr>
      <vt:lpstr>Recommendation Systems</vt:lpstr>
      <vt:lpstr>Recommendation Systems: General Idea</vt:lpstr>
      <vt:lpstr>What did we do?</vt:lpstr>
      <vt:lpstr>Method Used</vt:lpstr>
      <vt:lpstr>Method Used</vt:lpstr>
      <vt:lpstr>Method Used</vt:lpstr>
      <vt:lpstr>Method Used</vt:lpstr>
      <vt:lpstr>What did we end up with?</vt:lpstr>
      <vt:lpstr>What did we Create</vt:lpstr>
      <vt:lpstr>Observations</vt:lpstr>
      <vt:lpstr>Observations</vt:lpstr>
      <vt:lpstr>More on Santa with muscles</vt:lpstr>
      <vt:lpstr>Our final Calculations</vt:lpstr>
      <vt:lpstr>Testing</vt:lpstr>
      <vt:lpstr>Testing</vt:lpstr>
      <vt:lpstr>Testing Results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2016-04-18T06:03:57Z</dcterms:created>
  <dcterms:modified xsi:type="dcterms:W3CDTF">2016-04-22T06:02:31Z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