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F0A052-BB68-449D-BDC9-E14BE8983B1C}">
  <a:tblStyle styleId="{2BF0A052-BB68-449D-BDC9-E14BE8983B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2064" y="3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78c1d8626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78c1d8626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78c1d8626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78c1d862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78c1d8626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78c1d8626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7907c3269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7907c326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78c1d8626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78c1d8626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78c1d8626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78c1d8626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The Core 4</a:t>
            </a:r>
            <a:endParaRPr/>
          </a:p>
        </p:txBody>
      </p:sp>
      <p:sp>
        <p:nvSpPr>
          <p:cNvPr id="55" name="Google Shape;55;p13"/>
          <p:cNvSpPr txBox="1">
            <a:spLocks noGrp="1"/>
          </p:cNvSpPr>
          <p:nvPr>
            <p:ph type="subTitle" idx="1"/>
          </p:nvPr>
        </p:nvSpPr>
        <p:spPr>
          <a:xfrm>
            <a:off x="311700" y="25717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a:t>ITIS 3300</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aphicFrame>
        <p:nvGraphicFramePr>
          <p:cNvPr id="60" name="Google Shape;60;p14"/>
          <p:cNvGraphicFramePr/>
          <p:nvPr/>
        </p:nvGraphicFramePr>
        <p:xfrm>
          <a:off x="264000" y="786550"/>
          <a:ext cx="3000000" cy="3000000"/>
        </p:xfrm>
        <a:graphic>
          <a:graphicData uri="http://schemas.openxmlformats.org/drawingml/2006/table">
            <a:tbl>
              <a:tblPr>
                <a:noFill/>
                <a:tableStyleId>{2BF0A052-BB68-449D-BDC9-E14BE8983B1C}</a:tableStyleId>
              </a:tblPr>
              <a:tblGrid>
                <a:gridCol w="4233575">
                  <a:extLst>
                    <a:ext uri="{9D8B030D-6E8A-4147-A177-3AD203B41FA5}">
                      <a16:colId xmlns:a16="http://schemas.microsoft.com/office/drawing/2014/main" val="20000"/>
                    </a:ext>
                  </a:extLst>
                </a:gridCol>
                <a:gridCol w="4233575">
                  <a:extLst>
                    <a:ext uri="{9D8B030D-6E8A-4147-A177-3AD203B41FA5}">
                      <a16:colId xmlns:a16="http://schemas.microsoft.com/office/drawing/2014/main" val="20001"/>
                    </a:ext>
                  </a:extLst>
                </a:gridCol>
              </a:tblGrid>
              <a:tr h="2004050">
                <a:tc>
                  <a:txBody>
                    <a:bodyPr/>
                    <a:lstStyle/>
                    <a:p>
                      <a:pPr marL="0" lvl="0" indent="0" algn="l" rtl="0">
                        <a:spcBef>
                          <a:spcPts val="0"/>
                        </a:spcBef>
                        <a:spcAft>
                          <a:spcPts val="0"/>
                        </a:spcAft>
                        <a:buNone/>
                      </a:pPr>
                      <a:r>
                        <a:rPr lang="en">
                          <a:solidFill>
                            <a:schemeClr val="dk1"/>
                          </a:solidFill>
                        </a:rPr>
                        <a:t>Name: Carson Carmody</a:t>
                      </a:r>
                      <a:endParaRPr>
                        <a:solidFill>
                          <a:schemeClr val="dk1"/>
                        </a:solidFill>
                      </a:endParaRPr>
                    </a:p>
                    <a:p>
                      <a:pPr marL="0" lvl="0" indent="0" algn="l" rtl="0">
                        <a:spcBef>
                          <a:spcPts val="0"/>
                        </a:spcBef>
                        <a:spcAft>
                          <a:spcPts val="0"/>
                        </a:spcAft>
                        <a:buNone/>
                      </a:pPr>
                      <a:r>
                        <a:rPr lang="en">
                          <a:solidFill>
                            <a:schemeClr val="dk1"/>
                          </a:solidFill>
                        </a:rPr>
                        <a:t>Role: Web &amp; Back End</a:t>
                      </a:r>
                      <a:endParaRPr>
                        <a:solidFill>
                          <a:schemeClr val="dk1"/>
                        </a:solidFill>
                      </a:endParaRPr>
                    </a:p>
                    <a:p>
                      <a:pPr marL="0" lvl="0" indent="0" algn="l" rtl="0">
                        <a:spcBef>
                          <a:spcPts val="0"/>
                        </a:spcBef>
                        <a:spcAft>
                          <a:spcPts val="0"/>
                        </a:spcAft>
                        <a:buNone/>
                      </a:pPr>
                      <a:r>
                        <a:rPr lang="en">
                          <a:solidFill>
                            <a:schemeClr val="dk1"/>
                          </a:solidFill>
                        </a:rPr>
                        <a:t>Development, JS, Bootstrap</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Name: Tyler Niemonen</a:t>
                      </a:r>
                      <a:endParaRPr>
                        <a:solidFill>
                          <a:schemeClr val="dk1"/>
                        </a:solidFill>
                      </a:endParaRPr>
                    </a:p>
                    <a:p>
                      <a:pPr marL="0" lvl="0" indent="0" algn="l" rtl="0">
                        <a:spcBef>
                          <a:spcPts val="0"/>
                        </a:spcBef>
                        <a:spcAft>
                          <a:spcPts val="0"/>
                        </a:spcAft>
                        <a:buNone/>
                      </a:pPr>
                      <a:r>
                        <a:rPr lang="en">
                          <a:solidFill>
                            <a:schemeClr val="dk1"/>
                          </a:solidFill>
                        </a:rPr>
                        <a:t>Role: Team Leader, </a:t>
                      </a:r>
                      <a:endParaRPr>
                        <a:solidFill>
                          <a:schemeClr val="dk1"/>
                        </a:solidFill>
                      </a:endParaRPr>
                    </a:p>
                    <a:p>
                      <a:pPr marL="0" lvl="0" indent="0" algn="l" rtl="0">
                        <a:spcBef>
                          <a:spcPts val="0"/>
                        </a:spcBef>
                        <a:spcAft>
                          <a:spcPts val="0"/>
                        </a:spcAft>
                        <a:buNone/>
                      </a:pPr>
                      <a:r>
                        <a:rPr lang="en">
                          <a:solidFill>
                            <a:schemeClr val="dk1"/>
                          </a:solidFill>
                        </a:rPr>
                        <a:t>Web Development, UI/UX</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tc>
                <a:extLst>
                  <a:ext uri="{0D108BD9-81ED-4DB2-BD59-A6C34878D82A}">
                    <a16:rowId xmlns:a16="http://schemas.microsoft.com/office/drawing/2014/main" val="10000"/>
                  </a:ext>
                </a:extLst>
              </a:tr>
              <a:tr h="2004050">
                <a:tc>
                  <a:txBody>
                    <a:bodyPr/>
                    <a:lstStyle/>
                    <a:p>
                      <a:pPr marL="0" lvl="0" indent="0" algn="l" rtl="0">
                        <a:spcBef>
                          <a:spcPts val="0"/>
                        </a:spcBef>
                        <a:spcAft>
                          <a:spcPts val="0"/>
                        </a:spcAft>
                        <a:buNone/>
                      </a:pPr>
                      <a:r>
                        <a:rPr lang="en">
                          <a:solidFill>
                            <a:schemeClr val="dk1"/>
                          </a:solidFill>
                        </a:rPr>
                        <a:t>Name: Jeff Pautrat</a:t>
                      </a:r>
                      <a:endParaRPr>
                        <a:solidFill>
                          <a:schemeClr val="dk1"/>
                        </a:solidFill>
                      </a:endParaRPr>
                    </a:p>
                    <a:p>
                      <a:pPr marL="0" lvl="0" indent="0" algn="l" rtl="0">
                        <a:spcBef>
                          <a:spcPts val="0"/>
                        </a:spcBef>
                        <a:spcAft>
                          <a:spcPts val="0"/>
                        </a:spcAft>
                        <a:buNone/>
                      </a:pPr>
                      <a:r>
                        <a:rPr lang="en">
                          <a:solidFill>
                            <a:schemeClr val="dk1"/>
                          </a:solidFill>
                        </a:rPr>
                        <a:t>Role: Front-end/UI UX</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Name: Ryan Wegener</a:t>
                      </a:r>
                      <a:endParaRPr>
                        <a:solidFill>
                          <a:schemeClr val="dk1"/>
                        </a:solidFill>
                      </a:endParaRPr>
                    </a:p>
                    <a:p>
                      <a:pPr marL="0" lvl="0" indent="0" algn="l" rtl="0">
                        <a:spcBef>
                          <a:spcPts val="0"/>
                        </a:spcBef>
                        <a:spcAft>
                          <a:spcPts val="0"/>
                        </a:spcAft>
                        <a:buNone/>
                      </a:pPr>
                      <a:r>
                        <a:rPr lang="en">
                          <a:solidFill>
                            <a:schemeClr val="dk1"/>
                          </a:solidFill>
                        </a:rPr>
                        <a:t>Role: Back End Development,</a:t>
                      </a:r>
                      <a:endParaRPr>
                        <a:solidFill>
                          <a:schemeClr val="dk1"/>
                        </a:solidFill>
                      </a:endParaRPr>
                    </a:p>
                    <a:p>
                      <a:pPr marL="0" lvl="0" indent="0" algn="l" rtl="0">
                        <a:spcBef>
                          <a:spcPts val="0"/>
                        </a:spcBef>
                        <a:spcAft>
                          <a:spcPts val="0"/>
                        </a:spcAft>
                        <a:buNone/>
                      </a:pPr>
                      <a:r>
                        <a:rPr lang="en">
                          <a:solidFill>
                            <a:schemeClr val="dk1"/>
                          </a:solidFill>
                        </a:rPr>
                        <a:t>GitHub Lead</a:t>
                      </a:r>
                      <a:endParaRPr/>
                    </a:p>
                  </a:txBody>
                  <a:tcPr marL="91425" marR="91425" marT="91425" marB="91425"/>
                </a:tc>
                <a:extLst>
                  <a:ext uri="{0D108BD9-81ED-4DB2-BD59-A6C34878D82A}">
                    <a16:rowId xmlns:a16="http://schemas.microsoft.com/office/drawing/2014/main" val="10001"/>
                  </a:ext>
                </a:extLst>
              </a:tr>
            </a:tbl>
          </a:graphicData>
        </a:graphic>
      </p:graphicFrame>
      <p:sp>
        <p:nvSpPr>
          <p:cNvPr id="61" name="Google Shape;61;p14"/>
          <p:cNvSpPr txBox="1">
            <a:spLocks noGrp="1"/>
          </p:cNvSpPr>
          <p:nvPr>
            <p:ph type="ctrTitle"/>
          </p:nvPr>
        </p:nvSpPr>
        <p:spPr>
          <a:xfrm>
            <a:off x="0" y="0"/>
            <a:ext cx="9144000" cy="704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00"/>
              <a:t>Team Members</a:t>
            </a:r>
            <a:endParaRPr sz="3600"/>
          </a:p>
        </p:txBody>
      </p:sp>
      <p:pic>
        <p:nvPicPr>
          <p:cNvPr id="62" name="Google Shape;62;p14" title="IMG_8201.jpg"/>
          <p:cNvPicPr preferRelativeResize="0"/>
          <p:nvPr/>
        </p:nvPicPr>
        <p:blipFill>
          <a:blip r:embed="rId3">
            <a:alphaModFix/>
          </a:blip>
          <a:stretch>
            <a:fillRect/>
          </a:stretch>
        </p:blipFill>
        <p:spPr>
          <a:xfrm>
            <a:off x="6960350" y="861500"/>
            <a:ext cx="1389175" cy="1852250"/>
          </a:xfrm>
          <a:prstGeom prst="rect">
            <a:avLst/>
          </a:prstGeom>
          <a:noFill/>
          <a:ln>
            <a:noFill/>
          </a:ln>
        </p:spPr>
      </p:pic>
      <p:pic>
        <p:nvPicPr>
          <p:cNvPr id="63" name="Google Shape;63;p14"/>
          <p:cNvPicPr preferRelativeResize="0"/>
          <p:nvPr/>
        </p:nvPicPr>
        <p:blipFill>
          <a:blip r:embed="rId4">
            <a:alphaModFix/>
          </a:blip>
          <a:stretch>
            <a:fillRect/>
          </a:stretch>
        </p:blipFill>
        <p:spPr>
          <a:xfrm>
            <a:off x="2754200" y="1178025"/>
            <a:ext cx="1219200" cy="12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0" y="0"/>
            <a:ext cx="9144000" cy="704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00"/>
              <a:t>Project Description</a:t>
            </a:r>
            <a:endParaRPr sz="3600"/>
          </a:p>
        </p:txBody>
      </p:sp>
      <p:sp>
        <p:nvSpPr>
          <p:cNvPr id="69" name="Google Shape;69;p15"/>
          <p:cNvSpPr txBox="1"/>
          <p:nvPr/>
        </p:nvSpPr>
        <p:spPr>
          <a:xfrm>
            <a:off x="1675800" y="1094100"/>
            <a:ext cx="5792400" cy="2724300"/>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1200"/>
              </a:spcAft>
              <a:buNone/>
            </a:pPr>
            <a:r>
              <a:rPr lang="en" sz="1500">
                <a:solidFill>
                  <a:schemeClr val="dk1"/>
                </a:solidFill>
              </a:rPr>
              <a:t>The </a:t>
            </a:r>
            <a:r>
              <a:rPr lang="en" sz="1500" i="1">
                <a:solidFill>
                  <a:schemeClr val="dk1"/>
                </a:solidFill>
              </a:rPr>
              <a:t>BasketBuddy </a:t>
            </a:r>
            <a:r>
              <a:rPr lang="en" sz="1500">
                <a:solidFill>
                  <a:schemeClr val="dk1"/>
                </a:solidFill>
              </a:rPr>
              <a:t>grocery ordering system enables shoppers to remotely purchase groceries online, allowing them to shop around their busy lives or schedule. This project contains three distinctive parts: the web interface, mobile interface, and database to store grocery items. All three components will communicate to ensure that shoppers can browse items and submit or cancel orders effectively on either platform. </a:t>
            </a:r>
            <a:r>
              <a:rPr lang="en" sz="1500" i="1">
                <a:solidFill>
                  <a:schemeClr val="dk1"/>
                </a:solidFill>
              </a:rPr>
              <a:t>BasketBuddy </a:t>
            </a:r>
            <a:r>
              <a:rPr lang="en" sz="1500">
                <a:solidFill>
                  <a:schemeClr val="dk1"/>
                </a:solidFill>
              </a:rPr>
              <a:t>will synchronize across multiple devices, so that if a shopper begins their order on the website, they may continue on their phone. This underscores the importance of designing a single, consistent database that both platforms can connect to reliably.</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0" y="0"/>
            <a:ext cx="9144000" cy="704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00"/>
              <a:t>Project Schedule (PERT)</a:t>
            </a:r>
            <a:endParaRPr sz="3600"/>
          </a:p>
        </p:txBody>
      </p:sp>
      <p:pic>
        <p:nvPicPr>
          <p:cNvPr id="75" name="Google Shape;75;p16"/>
          <p:cNvPicPr preferRelativeResize="0"/>
          <p:nvPr/>
        </p:nvPicPr>
        <p:blipFill>
          <a:blip r:embed="rId3">
            <a:alphaModFix/>
          </a:blip>
          <a:stretch>
            <a:fillRect/>
          </a:stretch>
        </p:blipFill>
        <p:spPr>
          <a:xfrm>
            <a:off x="173625" y="1104450"/>
            <a:ext cx="8796750" cy="353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ctrTitle"/>
          </p:nvPr>
        </p:nvSpPr>
        <p:spPr>
          <a:xfrm>
            <a:off x="0" y="0"/>
            <a:ext cx="9144000" cy="704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00"/>
              <a:t>Project Schedule (GANTT)</a:t>
            </a:r>
            <a:endParaRPr sz="3600"/>
          </a:p>
        </p:txBody>
      </p:sp>
      <p:pic>
        <p:nvPicPr>
          <p:cNvPr id="81" name="Google Shape;81;p17"/>
          <p:cNvPicPr preferRelativeResize="0"/>
          <p:nvPr/>
        </p:nvPicPr>
        <p:blipFill>
          <a:blip r:embed="rId3">
            <a:alphaModFix/>
          </a:blip>
          <a:stretch>
            <a:fillRect/>
          </a:stretch>
        </p:blipFill>
        <p:spPr>
          <a:xfrm>
            <a:off x="219575" y="1078875"/>
            <a:ext cx="8704850" cy="352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ctrTitle"/>
          </p:nvPr>
        </p:nvSpPr>
        <p:spPr>
          <a:xfrm>
            <a:off x="0" y="0"/>
            <a:ext cx="9144000" cy="704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00"/>
              <a:t>Risk Management</a:t>
            </a:r>
            <a:endParaRPr sz="3600"/>
          </a:p>
        </p:txBody>
      </p:sp>
      <p:sp>
        <p:nvSpPr>
          <p:cNvPr id="87" name="Google Shape;87;p18"/>
          <p:cNvSpPr txBox="1"/>
          <p:nvPr/>
        </p:nvSpPr>
        <p:spPr>
          <a:xfrm>
            <a:off x="388500" y="704100"/>
            <a:ext cx="7839600" cy="39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rPr>
              <a:t>Late Submissions:</a:t>
            </a:r>
            <a:endParaRPr sz="1100" b="1">
              <a:solidFill>
                <a:schemeClr val="dk1"/>
              </a:solidFill>
            </a:endParaRPr>
          </a:p>
          <a:p>
            <a:pPr marL="457200" lvl="0" indent="-298450" algn="l" rtl="0">
              <a:spcBef>
                <a:spcPts val="1200"/>
              </a:spcBef>
              <a:spcAft>
                <a:spcPts val="0"/>
              </a:spcAft>
              <a:buClr>
                <a:schemeClr val="dk1"/>
              </a:buClr>
              <a:buSzPts val="1100"/>
              <a:buChar char="-"/>
            </a:pPr>
            <a:r>
              <a:rPr lang="en" sz="1100" b="1">
                <a:solidFill>
                  <a:schemeClr val="dk1"/>
                </a:solidFill>
              </a:rPr>
              <a:t>Probability:</a:t>
            </a:r>
            <a:r>
              <a:rPr lang="en" sz="1100">
                <a:solidFill>
                  <a:schemeClr val="dk1"/>
                </a:solidFill>
              </a:rPr>
              <a:t> Low</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Impact: </a:t>
            </a:r>
            <a:r>
              <a:rPr lang="en" sz="1100">
                <a:solidFill>
                  <a:schemeClr val="dk1"/>
                </a:solidFill>
              </a:rPr>
              <a:t>Significant</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Monitoring:</a:t>
            </a:r>
            <a:r>
              <a:rPr lang="en" sz="1100">
                <a:solidFill>
                  <a:schemeClr val="dk1"/>
                </a:solidFill>
              </a:rPr>
              <a:t> Members will monitor deadlines and communicate daily on the weekdays.</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Mitigation: </a:t>
            </a:r>
            <a:r>
              <a:rPr lang="en" sz="1100">
                <a:solidFill>
                  <a:schemeClr val="dk1"/>
                </a:solidFill>
              </a:rPr>
              <a:t>If the group ends up nearly making a late submission, we can meet and determine a better timeline that fits all of our schedules to prevent close calls in the future. Additionally, reassessing all deliverables and ensuring the project scope is still feasible for the timeline will enable future success.</a:t>
            </a:r>
            <a:endParaRPr sz="1100">
              <a:solidFill>
                <a:schemeClr val="dk1"/>
              </a:solidFill>
            </a:endParaRPr>
          </a:p>
          <a:p>
            <a:pPr marL="0" lvl="0" indent="0" algn="l" rtl="0">
              <a:spcBef>
                <a:spcPts val="1200"/>
              </a:spcBef>
              <a:spcAft>
                <a:spcPts val="0"/>
              </a:spcAft>
              <a:buNone/>
            </a:pPr>
            <a:r>
              <a:rPr lang="en" sz="1100" b="1">
                <a:solidFill>
                  <a:schemeClr val="dk1"/>
                </a:solidFill>
              </a:rPr>
              <a:t>Inadequate Deliverables:</a:t>
            </a:r>
            <a:r>
              <a:rPr lang="en" sz="1100">
                <a:solidFill>
                  <a:schemeClr val="dk1"/>
                </a:solidFill>
              </a:rPr>
              <a:t> </a:t>
            </a:r>
            <a:endParaRPr sz="1100">
              <a:solidFill>
                <a:schemeClr val="dk1"/>
              </a:solidFill>
            </a:endParaRPr>
          </a:p>
          <a:p>
            <a:pPr marL="457200" lvl="0" indent="-298450" algn="l" rtl="0">
              <a:spcBef>
                <a:spcPts val="1200"/>
              </a:spcBef>
              <a:spcAft>
                <a:spcPts val="0"/>
              </a:spcAft>
              <a:buClr>
                <a:schemeClr val="dk1"/>
              </a:buClr>
              <a:buSzPts val="1100"/>
              <a:buChar char="-"/>
            </a:pPr>
            <a:r>
              <a:rPr lang="en" sz="1100" b="1">
                <a:solidFill>
                  <a:schemeClr val="dk1"/>
                </a:solidFill>
              </a:rPr>
              <a:t>Probability</a:t>
            </a:r>
            <a:r>
              <a:rPr lang="en" sz="1100">
                <a:solidFill>
                  <a:schemeClr val="dk1"/>
                </a:solidFill>
              </a:rPr>
              <a:t>: Medium</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Impact: </a:t>
            </a:r>
            <a:r>
              <a:rPr lang="en" sz="1100">
                <a:solidFill>
                  <a:schemeClr val="dk1"/>
                </a:solidFill>
              </a:rPr>
              <a:t>Significant</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Monitoring:</a:t>
            </a:r>
            <a:r>
              <a:rPr lang="en" sz="1100">
                <a:solidFill>
                  <a:schemeClr val="dk1"/>
                </a:solidFill>
              </a:rPr>
              <a:t> Members will adhere closely to assignment rubrics and instructions.</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Mitigation: </a:t>
            </a:r>
            <a:r>
              <a:rPr lang="en" sz="1100">
                <a:solidFill>
                  <a:schemeClr val="dk1"/>
                </a:solidFill>
              </a:rPr>
              <a:t>The group can meet with the TA and discuss how we should more appropriately approach future assignments. This may include establishing project objectives or roles.</a:t>
            </a:r>
            <a:endParaRPr sz="1100">
              <a:solidFill>
                <a:schemeClr val="dk1"/>
              </a:solidFill>
            </a:endParaRPr>
          </a:p>
          <a:p>
            <a:pPr marL="0" lvl="0" indent="0" algn="l" rtl="0">
              <a:spcBef>
                <a:spcPts val="1200"/>
              </a:spcBef>
              <a:spcAft>
                <a:spcPts val="0"/>
              </a:spcAft>
              <a:buNone/>
            </a:pPr>
            <a:r>
              <a:rPr lang="en" sz="1100" b="1">
                <a:solidFill>
                  <a:schemeClr val="dk1"/>
                </a:solidFill>
              </a:rPr>
              <a:t>Schedule Conflicts: </a:t>
            </a:r>
            <a:endParaRPr sz="1100" b="1">
              <a:solidFill>
                <a:schemeClr val="dk1"/>
              </a:solidFill>
            </a:endParaRPr>
          </a:p>
          <a:p>
            <a:pPr marL="457200" lvl="0" indent="-298450" algn="l" rtl="0">
              <a:spcBef>
                <a:spcPts val="1200"/>
              </a:spcBef>
              <a:spcAft>
                <a:spcPts val="0"/>
              </a:spcAft>
              <a:buClr>
                <a:schemeClr val="dk1"/>
              </a:buClr>
              <a:buSzPts val="1100"/>
              <a:buChar char="-"/>
            </a:pPr>
            <a:r>
              <a:rPr lang="en" sz="1100" b="1">
                <a:solidFill>
                  <a:schemeClr val="dk1"/>
                </a:solidFill>
              </a:rPr>
              <a:t>Probability:</a:t>
            </a:r>
            <a:r>
              <a:rPr lang="en" sz="1100">
                <a:solidFill>
                  <a:schemeClr val="dk1"/>
                </a:solidFill>
              </a:rPr>
              <a:t> High</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Impact:</a:t>
            </a:r>
            <a:r>
              <a:rPr lang="en" sz="1100">
                <a:solidFill>
                  <a:schemeClr val="dk1"/>
                </a:solidFill>
              </a:rPr>
              <a:t> Medium</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Monitoring:</a:t>
            </a:r>
            <a:r>
              <a:rPr lang="en" sz="1100">
                <a:solidFill>
                  <a:schemeClr val="dk1"/>
                </a:solidFill>
              </a:rPr>
              <a:t> Group members will ensure that they work with their jobs and personal life to ensure that there is adequate time for collaboration.</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Mitigation:</a:t>
            </a:r>
            <a:r>
              <a:rPr lang="en" sz="1100">
                <a:solidFill>
                  <a:schemeClr val="dk1"/>
                </a:solidFill>
              </a:rPr>
              <a:t> Coordinating specific times to meet virtually will allow us to more conveniently get together and finish an assignment.</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ctrTitle"/>
          </p:nvPr>
        </p:nvSpPr>
        <p:spPr>
          <a:xfrm>
            <a:off x="0" y="0"/>
            <a:ext cx="9144000" cy="704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00"/>
              <a:t>Member Contribution</a:t>
            </a:r>
            <a:endParaRPr sz="3600"/>
          </a:p>
        </p:txBody>
      </p:sp>
      <p:graphicFrame>
        <p:nvGraphicFramePr>
          <p:cNvPr id="93" name="Google Shape;93;p19"/>
          <p:cNvGraphicFramePr/>
          <p:nvPr/>
        </p:nvGraphicFramePr>
        <p:xfrm>
          <a:off x="600175" y="1089525"/>
          <a:ext cx="3000000" cy="3000000"/>
        </p:xfrm>
        <a:graphic>
          <a:graphicData uri="http://schemas.openxmlformats.org/drawingml/2006/table">
            <a:tbl>
              <a:tblPr>
                <a:noFill/>
                <a:tableStyleId>{2BF0A052-BB68-449D-BDC9-E14BE8983B1C}</a:tableStyleId>
              </a:tblPr>
              <a:tblGrid>
                <a:gridCol w="1611875">
                  <a:extLst>
                    <a:ext uri="{9D8B030D-6E8A-4147-A177-3AD203B41FA5}">
                      <a16:colId xmlns:a16="http://schemas.microsoft.com/office/drawing/2014/main" val="20000"/>
                    </a:ext>
                  </a:extLst>
                </a:gridCol>
                <a:gridCol w="5193375">
                  <a:extLst>
                    <a:ext uri="{9D8B030D-6E8A-4147-A177-3AD203B41FA5}">
                      <a16:colId xmlns:a16="http://schemas.microsoft.com/office/drawing/2014/main" val="20001"/>
                    </a:ext>
                  </a:extLst>
                </a:gridCol>
                <a:gridCol w="1443550">
                  <a:extLst>
                    <a:ext uri="{9D8B030D-6E8A-4147-A177-3AD203B41FA5}">
                      <a16:colId xmlns:a16="http://schemas.microsoft.com/office/drawing/2014/main" val="20002"/>
                    </a:ext>
                  </a:extLst>
                </a:gridCol>
              </a:tblGrid>
              <a:tr h="464075">
                <a:tc>
                  <a:txBody>
                    <a:bodyPr/>
                    <a:lstStyle/>
                    <a:p>
                      <a:pPr marL="0" lvl="0" indent="0" algn="ctr" rtl="0">
                        <a:spcBef>
                          <a:spcPts val="0"/>
                        </a:spcBef>
                        <a:spcAft>
                          <a:spcPts val="0"/>
                        </a:spcAft>
                        <a:buNone/>
                      </a:pPr>
                      <a:r>
                        <a:rPr lang="en">
                          <a:solidFill>
                            <a:schemeClr val="dk1"/>
                          </a:solidFill>
                        </a:rPr>
                        <a:t>Team Member</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Member’s Contributions</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Contribution %</a:t>
                      </a:r>
                      <a:endParaRPr>
                        <a:solidFill>
                          <a:schemeClr val="dk1"/>
                        </a:solidFill>
                      </a:endParaRPr>
                    </a:p>
                  </a:txBody>
                  <a:tcPr marL="91425" marR="91425" marT="91425" marB="91425"/>
                </a:tc>
                <a:extLst>
                  <a:ext uri="{0D108BD9-81ED-4DB2-BD59-A6C34878D82A}">
                    <a16:rowId xmlns:a16="http://schemas.microsoft.com/office/drawing/2014/main" val="10000"/>
                  </a:ext>
                </a:extLst>
              </a:tr>
              <a:tr h="492700">
                <a:tc>
                  <a:txBody>
                    <a:bodyPr/>
                    <a:lstStyle/>
                    <a:p>
                      <a:pPr marL="0" lvl="0" indent="0" algn="ctr" rtl="0">
                        <a:spcBef>
                          <a:spcPts val="0"/>
                        </a:spcBef>
                        <a:spcAft>
                          <a:spcPts val="0"/>
                        </a:spcAft>
                        <a:buNone/>
                      </a:pPr>
                      <a:r>
                        <a:rPr lang="en">
                          <a:solidFill>
                            <a:schemeClr val="dk1"/>
                          </a:solidFill>
                        </a:rPr>
                        <a:t>Carson Carmody</a:t>
                      </a:r>
                      <a:endParaRPr>
                        <a:solidFill>
                          <a:schemeClr val="dk1"/>
                        </a:solidFill>
                      </a:endParaRPr>
                    </a:p>
                  </a:txBody>
                  <a:tcPr marL="91425" marR="91425" marT="91425" marB="91425" anchor="ctr">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Created the project details &amp; risk management sections. Assisted with the project schedule.</a:t>
                      </a:r>
                      <a:endParaRPr sz="1100">
                        <a:solidFill>
                          <a:schemeClr val="dk1"/>
                        </a:solidFill>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25%</a:t>
                      </a:r>
                      <a:endParaRPr>
                        <a:solidFill>
                          <a:schemeClr val="dk1"/>
                        </a:solidFill>
                      </a:endParaRPr>
                    </a:p>
                  </a:txBody>
                  <a:tcPr marL="91425" marR="91425" marT="91425" marB="91425" anchor="ctr"/>
                </a:tc>
                <a:extLst>
                  <a:ext uri="{0D108BD9-81ED-4DB2-BD59-A6C34878D82A}">
                    <a16:rowId xmlns:a16="http://schemas.microsoft.com/office/drawing/2014/main" val="10001"/>
                  </a:ext>
                </a:extLst>
              </a:tr>
              <a:tr h="512800">
                <a:tc>
                  <a:txBody>
                    <a:bodyPr/>
                    <a:lstStyle/>
                    <a:p>
                      <a:pPr marL="0" lvl="0" indent="0" algn="ctr" rtl="0">
                        <a:spcBef>
                          <a:spcPts val="0"/>
                        </a:spcBef>
                        <a:spcAft>
                          <a:spcPts val="0"/>
                        </a:spcAft>
                        <a:buNone/>
                      </a:pPr>
                      <a:r>
                        <a:rPr lang="en">
                          <a:solidFill>
                            <a:schemeClr val="dk1"/>
                          </a:solidFill>
                        </a:rPr>
                        <a:t>Tyler Niemonen</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Created GANTT &amp; PERT chart, built the project schedule, helped decide which languages we will utilize in the project.</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25%</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tcPr>
                </a:tc>
                <a:extLst>
                  <a:ext uri="{0D108BD9-81ED-4DB2-BD59-A6C34878D82A}">
                    <a16:rowId xmlns:a16="http://schemas.microsoft.com/office/drawing/2014/main" val="10002"/>
                  </a:ext>
                </a:extLst>
              </a:tr>
              <a:tr h="492700">
                <a:tc>
                  <a:txBody>
                    <a:bodyPr/>
                    <a:lstStyle/>
                    <a:p>
                      <a:pPr marL="0" lvl="0" indent="0" algn="ctr" rtl="0">
                        <a:spcBef>
                          <a:spcPts val="0"/>
                        </a:spcBef>
                        <a:spcAft>
                          <a:spcPts val="0"/>
                        </a:spcAft>
                        <a:buNone/>
                      </a:pPr>
                      <a:r>
                        <a:rPr lang="en">
                          <a:solidFill>
                            <a:schemeClr val="dk1"/>
                          </a:solidFill>
                        </a:rPr>
                        <a:t>Jeff Pautrat</a:t>
                      </a:r>
                      <a:endParaRPr>
                        <a:solidFill>
                          <a:schemeClr val="dk1"/>
                        </a:solidFill>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rPr>
                        <a:t>Helped with formatting, editing and flow, provided insight to the schedule and things with risk management section, gave insight to topics on the document</a:t>
                      </a:r>
                      <a:endParaRPr sz="1100">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25%</a:t>
                      </a:r>
                      <a:endParaRPr>
                        <a:solidFill>
                          <a:schemeClr val="dk1"/>
                        </a:solidFill>
                      </a:endParaRPr>
                    </a:p>
                  </a:txBody>
                  <a:tcPr marL="91425" marR="91425" marT="91425" marB="91425" anchor="ctr">
                    <a:lnL w="9525" cap="flat" cmpd="sng">
                      <a:solidFill>
                        <a:srgbClr val="FFFFFF"/>
                      </a:solidFill>
                      <a:prstDash val="solid"/>
                      <a:round/>
                      <a:headEnd type="none" w="sm" len="sm"/>
                      <a:tailEnd type="none" w="sm" len="sm"/>
                    </a:lnL>
                  </a:tcPr>
                </a:tc>
                <a:extLst>
                  <a:ext uri="{0D108BD9-81ED-4DB2-BD59-A6C34878D82A}">
                    <a16:rowId xmlns:a16="http://schemas.microsoft.com/office/drawing/2014/main" val="10003"/>
                  </a:ext>
                </a:extLst>
              </a:tr>
              <a:tr h="579625">
                <a:tc>
                  <a:txBody>
                    <a:bodyPr/>
                    <a:lstStyle/>
                    <a:p>
                      <a:pPr marL="0" lvl="0" indent="0" algn="ctr" rtl="0">
                        <a:spcBef>
                          <a:spcPts val="0"/>
                        </a:spcBef>
                        <a:spcAft>
                          <a:spcPts val="0"/>
                        </a:spcAft>
                        <a:buNone/>
                      </a:pPr>
                      <a:r>
                        <a:rPr lang="en">
                          <a:solidFill>
                            <a:schemeClr val="dk1"/>
                          </a:solidFill>
                        </a:rPr>
                        <a:t>Ryan Wegener</a:t>
                      </a:r>
                      <a:endParaRPr>
                        <a:solidFill>
                          <a:schemeClr val="dk1"/>
                        </a:solidFill>
                      </a:endParaRPr>
                    </a:p>
                  </a:txBody>
                  <a:tcPr marL="91425" marR="91425" marT="91425" marB="91425" anchor="ct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Assisted outlining project schedule and details, and decided on Python/Node.js and SQLite</a:t>
                      </a:r>
                      <a:endParaRPr sz="1100">
                        <a:solidFill>
                          <a:schemeClr val="dk1"/>
                        </a:solidFill>
                      </a:endParaRPr>
                    </a:p>
                  </a:txBody>
                  <a:tcPr marL="91425" marR="91425" marT="91425" marB="914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25%</a:t>
                      </a:r>
                      <a:endParaRPr>
                        <a:solidFill>
                          <a:schemeClr val="dk1"/>
                        </a:solidFill>
                      </a:endParaRPr>
                    </a:p>
                    <a:p>
                      <a:pPr marL="0" lvl="0" indent="0" algn="ctr" rtl="0">
                        <a:spcBef>
                          <a:spcPts val="0"/>
                        </a:spcBef>
                        <a:spcAft>
                          <a:spcPts val="0"/>
                        </a:spcAft>
                        <a:buNone/>
                      </a:pPr>
                      <a:endParaRPr>
                        <a:solidFill>
                          <a:schemeClr val="dk1"/>
                        </a:solidFill>
                      </a:endParaRPr>
                    </a:p>
                  </a:txBody>
                  <a:tcPr marL="91425" marR="91425" marT="91425" marB="91425" anchor="ctr"/>
                </a:tc>
                <a:extLst>
                  <a:ext uri="{0D108BD9-81ED-4DB2-BD59-A6C34878D82A}">
                    <a16:rowId xmlns:a16="http://schemas.microsoft.com/office/drawing/2014/main" val="10004"/>
                  </a:ext>
                </a:extLst>
              </a:tr>
              <a:tr h="568300">
                <a:tc>
                  <a:txBody>
                    <a:bodyPr/>
                    <a:lstStyle/>
                    <a:p>
                      <a:pPr marL="0" lvl="0" indent="0" algn="ctr" rtl="0">
                        <a:spcBef>
                          <a:spcPts val="0"/>
                        </a:spcBef>
                        <a:spcAft>
                          <a:spcPts val="0"/>
                        </a:spcAft>
                        <a:buNone/>
                      </a:pPr>
                      <a:r>
                        <a:rPr lang="en">
                          <a:solidFill>
                            <a:schemeClr val="dk1"/>
                          </a:solidFill>
                        </a:rPr>
                        <a:t>Jakia Gary</a:t>
                      </a:r>
                      <a:endParaRPr>
                        <a:solidFill>
                          <a:schemeClr val="dk1"/>
                        </a:solidFill>
                      </a:endParaRPr>
                    </a:p>
                  </a:txBody>
                  <a:tcPr marL="91425" marR="91425" marT="91425" marB="91425" anchor="ctr">
                    <a:lnT w="9525" cap="flat" cmpd="sng">
                      <a:solidFill>
                        <a:srgbClr val="FFFFFF"/>
                      </a:solidFill>
                      <a:prstDash val="solid"/>
                      <a:round/>
                      <a:headEnd type="none" w="sm" len="sm"/>
                      <a:tailEnd type="none" w="sm" len="sm"/>
                    </a:lnT>
                  </a:tcPr>
                </a:tc>
                <a:tc>
                  <a:txBody>
                    <a:bodyPr/>
                    <a:lstStyle/>
                    <a:p>
                      <a:pPr marL="0" lvl="0" indent="0" algn="l" rtl="0">
                        <a:spcBef>
                          <a:spcPts val="0"/>
                        </a:spcBef>
                        <a:spcAft>
                          <a:spcPts val="0"/>
                        </a:spcAft>
                        <a:buNone/>
                      </a:pPr>
                      <a:r>
                        <a:rPr lang="en" sz="1100">
                          <a:solidFill>
                            <a:schemeClr val="dk1"/>
                          </a:solidFill>
                        </a:rPr>
                        <a:t>Joined Late (9/1/25)</a:t>
                      </a:r>
                      <a:endParaRPr sz="1100">
                        <a:solidFill>
                          <a:schemeClr val="dk1"/>
                        </a:solidFill>
                      </a:endParaRPr>
                    </a:p>
                  </a:txBody>
                  <a:tcPr marL="91425" marR="91425" marT="91425" marB="91425">
                    <a:lnT w="9525" cap="flat" cmpd="sng">
                      <a:solidFill>
                        <a:srgbClr val="FFFFFF"/>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dk1"/>
                          </a:solidFill>
                        </a:rPr>
                        <a:t>0%</a:t>
                      </a:r>
                      <a:endParaRPr>
                        <a:solidFill>
                          <a:schemeClr val="dk1"/>
                        </a:solidFill>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482</Words>
  <Application>Microsoft Office PowerPoint</Application>
  <PresentationFormat>On-screen Show (16:9)</PresentationFormat>
  <Paragraphs>53</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Dark</vt:lpstr>
      <vt:lpstr>The Core 4</vt:lpstr>
      <vt:lpstr>Team Members</vt:lpstr>
      <vt:lpstr>Project Description</vt:lpstr>
      <vt:lpstr>Project Schedule (PERT)</vt:lpstr>
      <vt:lpstr>Project Schedule (GANTT)</vt:lpstr>
      <vt:lpstr>Risk Management</vt:lpstr>
      <vt:lpstr>Member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Tyler Niemo</dc:creator>
  <cp:lastModifiedBy>Tyler Niemo</cp:lastModifiedBy>
  <cp:revision>1</cp:revision>
  <dcterms:modified xsi:type="dcterms:W3CDTF">2025-09-01T18:18:22Z</dcterms:modified>
</cp:coreProperties>
</file>